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740" r:id="rId2"/>
    <p:sldId id="1084" r:id="rId3"/>
    <p:sldId id="1101" r:id="rId4"/>
    <p:sldId id="1102" r:id="rId5"/>
    <p:sldId id="1083" r:id="rId6"/>
    <p:sldId id="1085" r:id="rId7"/>
    <p:sldId id="1086" r:id="rId8"/>
    <p:sldId id="1088" r:id="rId9"/>
    <p:sldId id="1087" r:id="rId10"/>
    <p:sldId id="1092" r:id="rId11"/>
    <p:sldId id="1091" r:id="rId12"/>
    <p:sldId id="1089" r:id="rId13"/>
    <p:sldId id="1098" r:id="rId14"/>
    <p:sldId id="1105" r:id="rId15"/>
    <p:sldId id="1103" r:id="rId16"/>
    <p:sldId id="1106" r:id="rId17"/>
    <p:sldId id="1104" r:id="rId18"/>
    <p:sldId id="1113" r:id="rId19"/>
    <p:sldId id="1111" r:id="rId20"/>
    <p:sldId id="1112" r:id="rId21"/>
    <p:sldId id="1114" r:id="rId22"/>
    <p:sldId id="1100" r:id="rId23"/>
    <p:sldId id="1107" r:id="rId24"/>
    <p:sldId id="1099" r:id="rId25"/>
    <p:sldId id="1108" r:id="rId2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4D4D4D"/>
    <a:srgbClr val="FFFFFF"/>
    <a:srgbClr val="D37B7B"/>
    <a:srgbClr val="777777"/>
    <a:srgbClr val="0000CC"/>
    <a:srgbClr val="F9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1" autoAdjust="0"/>
    <p:restoredTop sz="77907" autoAdjust="0"/>
  </p:normalViewPr>
  <p:slideViewPr>
    <p:cSldViewPr>
      <p:cViewPr varScale="1">
        <p:scale>
          <a:sx n="86" d="100"/>
          <a:sy n="86" d="100"/>
        </p:scale>
        <p:origin x="24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DD7EC1E-4895-4685-A569-815372DF50EF}" type="datetimeFigureOut">
              <a:rPr lang="ja-JP" altLang="en-US"/>
              <a:pPr>
                <a:defRPr/>
              </a:pPr>
              <a:t>2019/8/19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DC9D734-0F4E-4806-812A-8ECF8D4793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4200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3106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9961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4398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5910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6683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1374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1401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3338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0901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altLang="ja-JP" b="1" dirty="0">
                <a:solidFill>
                  <a:srgbClr val="000000"/>
                </a:solidFill>
                <a:latin typeface="arial" panose="020B0604020202020204" pitchFamily="34" charset="0"/>
              </a:rPr>
              <a:t>AIP Conf.Proc. 739 (2004) no.1, 163-180</a:t>
            </a:r>
            <a:r>
              <a:rPr lang="pt-BR" altLang="ja-JP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63282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0849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28004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6649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23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8150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3644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4653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862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006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9D734-0F4E-4806-812A-8ECF8D47938C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418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32138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E9E623-5895-4BF4-8562-05B8877673D2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D7010-487B-441A-BCB6-2A10896B72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ACD6F-8330-4BC5-ABC2-5AA083BCF8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6"/>
          <p:cNvSpPr txBox="1"/>
          <p:nvPr userDrawn="1"/>
        </p:nvSpPr>
        <p:spPr>
          <a:xfrm>
            <a:off x="0" y="0"/>
            <a:ext cx="1800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err="1">
                <a:solidFill>
                  <a:schemeClr val="bg1"/>
                </a:solidFill>
                <a:latin typeface="+mn-lt"/>
                <a:ea typeface="+mn-ea"/>
              </a:rPr>
              <a:t>PartX</a:t>
            </a:r>
            <a:r>
              <a:rPr lang="en-US" altLang="ja-JP" dirty="0">
                <a:solidFill>
                  <a:schemeClr val="bg1"/>
                </a:solidFill>
                <a:latin typeface="+mn-lt"/>
                <a:ea typeface="+mn-ea"/>
              </a:rPr>
              <a:t> (1/1)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544616"/>
          </a:xfrm>
        </p:spPr>
        <p:txBody>
          <a:bodyPr/>
          <a:lstStyle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32138" y="64897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838F1-5EB5-4818-BED8-4E231B02A6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80728"/>
            <a:ext cx="7772400" cy="4788247"/>
          </a:xfrm>
        </p:spPr>
        <p:txBody>
          <a:bodyPr anchor="ctr"/>
          <a:lstStyle>
            <a:lvl1pPr algn="ctr">
              <a:defRPr sz="4000" b="1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5AF8B9-742E-4784-9408-EE87F79B5732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F770-E02F-4996-9F26-E74F4712BA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7C8E-B8CC-4681-910C-4019E01AC8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BFF3-A749-40A8-94A0-D424D71706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903CD-245F-4614-A1F9-FCCEFC9B14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08334-73F9-45B3-9614-6B92848BA7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5C10-6814-4716-978F-948AC41484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635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32138" y="6527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260AD3F-B18F-45DC-9F67-3AB522921C6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251520" y="5316339"/>
            <a:ext cx="8640960" cy="1176536"/>
          </a:xfrm>
        </p:spPr>
        <p:txBody>
          <a:bodyPr anchor="ctr" anchorCtr="0"/>
          <a:lstStyle/>
          <a:p>
            <a:r>
              <a:rPr lang="ja-JP" altLang="en-US" sz="1600" dirty="0"/>
              <a:t>「チュートリアル研究会」、</a:t>
            </a:r>
            <a:r>
              <a:rPr lang="en-US" altLang="ja-JP" sz="1600" dirty="0"/>
              <a:t>2019</a:t>
            </a:r>
            <a:r>
              <a:rPr lang="ja-JP" altLang="en-US" sz="1600" dirty="0"/>
              <a:t>年</a:t>
            </a:r>
            <a:r>
              <a:rPr lang="en-US" altLang="ja-JP" sz="1600" dirty="0"/>
              <a:t>8</a:t>
            </a:r>
            <a:r>
              <a:rPr lang="ja-JP" altLang="en-US" sz="1600" dirty="0"/>
              <a:t>月</a:t>
            </a:r>
            <a:r>
              <a:rPr lang="en-US" altLang="ja-JP" sz="1600" dirty="0"/>
              <a:t>19</a:t>
            </a:r>
            <a:r>
              <a:rPr lang="ja-JP" altLang="en-US" sz="1600" dirty="0"/>
              <a:t>日、理化学研究所</a:t>
            </a:r>
            <a:endParaRPr lang="en-US" altLang="ja-JP" sz="1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51520" y="1152585"/>
            <a:ext cx="8640960" cy="2628294"/>
          </a:xfrm>
        </p:spPr>
        <p:txBody>
          <a:bodyPr/>
          <a:lstStyle/>
          <a:p>
            <a:r>
              <a:rPr lang="en-US" altLang="ja-JP" sz="4800" b="1" dirty="0"/>
              <a:t> </a:t>
            </a:r>
            <a:r>
              <a:rPr lang="ja-JP" altLang="en-US" sz="4800" b="1" dirty="0"/>
              <a:t>流体・フロー</a:t>
            </a:r>
            <a:endParaRPr lang="en-US" altLang="ja-JP" sz="4800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9E623-5895-4BF4-8562-05B8877673D2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835695" y="3933056"/>
            <a:ext cx="54726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+mj-lt"/>
              </a:rPr>
              <a:t>村瀬功一</a:t>
            </a:r>
            <a:br>
              <a:rPr lang="en-US" altLang="ja-JP" dirty="0">
                <a:solidFill>
                  <a:schemeClr val="bg1"/>
                </a:solidFill>
                <a:latin typeface="+mj-lt"/>
              </a:rPr>
            </a:br>
            <a:r>
              <a:rPr lang="ja-JP" altLang="en-US" dirty="0">
                <a:solidFill>
                  <a:schemeClr val="bg1"/>
                </a:solidFill>
                <a:latin typeface="+mj-lt"/>
              </a:rPr>
              <a:t>上智大学</a:t>
            </a:r>
            <a:endParaRPr lang="en-US" altLang="ja-JP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8692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相対論的流体方程式概観 </a:t>
            </a:r>
            <a:r>
              <a:rPr lang="en-US" altLang="ja-JP" dirty="0"/>
              <a:t>(1/2)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B7B738C-D92C-400C-8EAD-895AA2BBF98F}"/>
              </a:ext>
            </a:extLst>
          </p:cNvPr>
          <p:cNvSpPr/>
          <p:nvPr/>
        </p:nvSpPr>
        <p:spPr>
          <a:xfrm>
            <a:off x="179512" y="881612"/>
            <a:ext cx="2105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7030A0"/>
                </a:solidFill>
              </a:rPr>
              <a:t>動的な変数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C99D731C-0A5B-4722-A13F-9E7063EEE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536" y="1613505"/>
            <a:ext cx="691722" cy="471629"/>
          </a:xfrm>
          <a:prstGeom prst="rect">
            <a:avLst/>
          </a:prstGeom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D32C183-A8FF-4518-9CCD-65B1457127DE}"/>
              </a:ext>
            </a:extLst>
          </p:cNvPr>
          <p:cNvSpPr/>
          <p:nvPr/>
        </p:nvSpPr>
        <p:spPr>
          <a:xfrm>
            <a:off x="2538695" y="1670248"/>
            <a:ext cx="2766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エネルギー運動量密度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E6A22992-D4DC-4740-8FC9-EE7968B3F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7057" y="2203352"/>
            <a:ext cx="471881" cy="471881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FB500EA-FA5B-4D47-BE54-93FFC347194B}"/>
              </a:ext>
            </a:extLst>
          </p:cNvPr>
          <p:cNvSpPr/>
          <p:nvPr/>
        </p:nvSpPr>
        <p:spPr>
          <a:xfrm>
            <a:off x="2546329" y="2239237"/>
            <a:ext cx="22686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保存電荷密度</a:t>
            </a: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482CA10F-019E-4312-A846-92E0ADEFE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2465" y="960663"/>
            <a:ext cx="612127" cy="414886"/>
          </a:xfrm>
          <a:prstGeom prst="rect">
            <a:avLst/>
          </a:prstGeom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F2E1449-F46F-4C87-8BC4-FC7726B28423}"/>
              </a:ext>
            </a:extLst>
          </p:cNvPr>
          <p:cNvSpPr/>
          <p:nvPr/>
        </p:nvSpPr>
        <p:spPr>
          <a:xfrm>
            <a:off x="6761355" y="975439"/>
            <a:ext cx="2317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剪断応力テンソル</a:t>
            </a: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86DFCB5B-10C6-4575-B611-274B956BAC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8939" y="1586284"/>
            <a:ext cx="380181" cy="361483"/>
          </a:xfrm>
          <a:prstGeom prst="rect">
            <a:avLst/>
          </a:prstGeom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BE24DB6-286B-4B90-A1FF-3AE7747A4895}"/>
              </a:ext>
            </a:extLst>
          </p:cNvPr>
          <p:cNvSpPr/>
          <p:nvPr/>
        </p:nvSpPr>
        <p:spPr>
          <a:xfrm>
            <a:off x="6761355" y="1542634"/>
            <a:ext cx="2317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体粘性圧力</a:t>
            </a: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73D031AA-757D-4F15-954C-D6D4F336C8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8939" y="2209643"/>
            <a:ext cx="423618" cy="432147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D5227F0-C55C-4A21-9E8A-BF69C6DAE2A5}"/>
              </a:ext>
            </a:extLst>
          </p:cNvPr>
          <p:cNvSpPr/>
          <p:nvPr/>
        </p:nvSpPr>
        <p:spPr>
          <a:xfrm>
            <a:off x="6761355" y="2247424"/>
            <a:ext cx="18220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電荷拡散流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B753C9A-AEE5-40BB-B069-2A7D990C4CEA}"/>
              </a:ext>
            </a:extLst>
          </p:cNvPr>
          <p:cNvSpPr/>
          <p:nvPr/>
        </p:nvSpPr>
        <p:spPr>
          <a:xfrm>
            <a:off x="179512" y="2863399"/>
            <a:ext cx="2592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7030A0"/>
                </a:solidFill>
              </a:rPr>
              <a:t>色々の物理量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AC837A2-E256-44D3-B6C2-BDC0A8B61D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64011" y="3545988"/>
            <a:ext cx="472095" cy="413812"/>
          </a:xfrm>
          <a:prstGeom prst="rect">
            <a:avLst/>
          </a:prstGeom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13313C4-A4E3-40DF-94A7-4C8CFEF43ACC}"/>
              </a:ext>
            </a:extLst>
          </p:cNvPr>
          <p:cNvSpPr/>
          <p:nvPr/>
        </p:nvSpPr>
        <p:spPr>
          <a:xfrm>
            <a:off x="2792731" y="3559059"/>
            <a:ext cx="14045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</a:rPr>
              <a:t>4</a:t>
            </a:r>
            <a:r>
              <a:rPr lang="ja-JP" altLang="en-US" sz="2000" dirty="0">
                <a:solidFill>
                  <a:srgbClr val="C00000"/>
                </a:solidFill>
              </a:rPr>
              <a:t>元流速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0D1780A-56B6-48D4-A215-ABDEE02683F5}"/>
              </a:ext>
            </a:extLst>
          </p:cNvPr>
          <p:cNvSpPr/>
          <p:nvPr/>
        </p:nvSpPr>
        <p:spPr>
          <a:xfrm>
            <a:off x="7084901" y="3570774"/>
            <a:ext cx="18220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</a:rPr>
              <a:t>Landau frame</a:t>
            </a:r>
            <a:endParaRPr lang="ja-JP" altLang="en-US" sz="2000" dirty="0">
              <a:solidFill>
                <a:srgbClr val="C00000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95330DD-8707-46D3-94A2-B199EDEAF3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8641" y="3533431"/>
            <a:ext cx="2133600" cy="472467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D6A4F69-97F7-4B73-9081-31CDAF4E8E99}"/>
              </a:ext>
            </a:extLst>
          </p:cNvPr>
          <p:cNvSpPr/>
          <p:nvPr/>
        </p:nvSpPr>
        <p:spPr>
          <a:xfrm>
            <a:off x="4170264" y="4111883"/>
            <a:ext cx="49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/>
              <a:t>エネルギー運動量テンソルの</a:t>
            </a:r>
            <a:r>
              <a:rPr lang="ja-JP" altLang="en-US" sz="1600" b="1" dirty="0"/>
              <a:t>時間的な固有ベクトル</a:t>
            </a:r>
            <a:endParaRPr lang="en-US" altLang="ja-JP" sz="1600" b="1" dirty="0"/>
          </a:p>
          <a:p>
            <a:pPr algn="ctr"/>
            <a:r>
              <a:rPr lang="ja-JP" altLang="en-US" sz="1600" dirty="0"/>
              <a:t>エネルギーの静止系を物質の静止系と定めるのに対応</a:t>
            </a:r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D4236F30-1AF1-4A14-8869-51BB1CE22B48}"/>
              </a:ext>
            </a:extLst>
          </p:cNvPr>
          <p:cNvSpPr/>
          <p:nvPr/>
        </p:nvSpPr>
        <p:spPr>
          <a:xfrm>
            <a:off x="4113442" y="3574966"/>
            <a:ext cx="423665" cy="413812"/>
          </a:xfrm>
          <a:prstGeom prst="leftArrow">
            <a:avLst/>
          </a:prstGeom>
          <a:solidFill>
            <a:srgbClr val="D37B7B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5BAB5CE-1DE2-44A6-A8F4-A90303E095D8}"/>
              </a:ext>
            </a:extLst>
          </p:cNvPr>
          <p:cNvSpPr/>
          <p:nvPr/>
        </p:nvSpPr>
        <p:spPr>
          <a:xfrm>
            <a:off x="6990928" y="5198804"/>
            <a:ext cx="1661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テンソル分解</a:t>
            </a:r>
          </a:p>
        </p:txBody>
      </p:sp>
      <p:sp>
        <p:nvSpPr>
          <p:cNvPr id="51" name="矢印: 左 50">
            <a:extLst>
              <a:ext uri="{FF2B5EF4-FFF2-40B4-BE49-F238E27FC236}">
                <a16:creationId xmlns:a16="http://schemas.microsoft.com/office/drawing/2014/main" id="{E8EA0C53-6F42-4D15-AE7F-DB8882CAE973}"/>
              </a:ext>
            </a:extLst>
          </p:cNvPr>
          <p:cNvSpPr/>
          <p:nvPr/>
        </p:nvSpPr>
        <p:spPr>
          <a:xfrm rot="16200000">
            <a:off x="2001849" y="4206472"/>
            <a:ext cx="584774" cy="413812"/>
          </a:xfrm>
          <a:prstGeom prst="leftArrow">
            <a:avLst/>
          </a:prstGeom>
          <a:solidFill>
            <a:srgbClr val="D37B7B"/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54FD4148-BAE4-4CF2-9189-160DE36D0EC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21616" y="6246971"/>
            <a:ext cx="2133600" cy="38635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FAC50AF-D13A-47F2-AD96-5A059AF2CC7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42432" y="6277968"/>
            <a:ext cx="2910260" cy="355358"/>
          </a:xfrm>
          <a:prstGeom prst="rect">
            <a:avLst/>
          </a:prstGeom>
        </p:spPr>
      </p:pic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847CBB3A-633B-48F3-8409-92B7B7B05398}"/>
              </a:ext>
            </a:extLst>
          </p:cNvPr>
          <p:cNvSpPr/>
          <p:nvPr/>
        </p:nvSpPr>
        <p:spPr>
          <a:xfrm>
            <a:off x="2792731" y="6275327"/>
            <a:ext cx="4801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</a:rPr>
              <a:t>※</a:t>
            </a:r>
            <a:endParaRPr lang="ja-JP" altLang="en-US" sz="2000" dirty="0">
              <a:solidFill>
                <a:srgbClr val="C00000"/>
              </a:solidFill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B90F1BDD-2FAD-4DBD-B5AF-3E8ABE1C5CC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70592" y="5015397"/>
            <a:ext cx="4812094" cy="91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47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相対論的流体方程式概観 </a:t>
            </a:r>
            <a:r>
              <a:rPr lang="en-US" altLang="ja-JP" dirty="0"/>
              <a:t>(2/2)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10" name="左中かっこ 9">
            <a:extLst>
              <a:ext uri="{FF2B5EF4-FFF2-40B4-BE49-F238E27FC236}">
                <a16:creationId xmlns:a16="http://schemas.microsoft.com/office/drawing/2014/main" id="{09ABA367-0DB0-4592-97B6-3C41012AEDFB}"/>
              </a:ext>
            </a:extLst>
          </p:cNvPr>
          <p:cNvSpPr/>
          <p:nvPr/>
        </p:nvSpPr>
        <p:spPr>
          <a:xfrm>
            <a:off x="743272" y="1052736"/>
            <a:ext cx="323528" cy="5688632"/>
          </a:xfrm>
          <a:prstGeom prst="leftBrace">
            <a:avLst>
              <a:gd name="adj1" fmla="val 75066"/>
              <a:gd name="adj2" fmla="val 5084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1072CF-3E60-45F1-B02D-1DC4099DAB44}"/>
              </a:ext>
            </a:extLst>
          </p:cNvPr>
          <p:cNvSpPr/>
          <p:nvPr/>
        </p:nvSpPr>
        <p:spPr>
          <a:xfrm>
            <a:off x="1210536" y="1031481"/>
            <a:ext cx="1454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7030A0"/>
                </a:solidFill>
              </a:rPr>
              <a:t>保存則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D34A7C65-F75C-4753-95E9-B54B36E84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917" y="1048619"/>
            <a:ext cx="1576920" cy="919405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1138508-4535-44E5-9E9C-9E99EEF082D5}"/>
              </a:ext>
            </a:extLst>
          </p:cNvPr>
          <p:cNvSpPr/>
          <p:nvPr/>
        </p:nvSpPr>
        <p:spPr>
          <a:xfrm>
            <a:off x="5464047" y="1074313"/>
            <a:ext cx="2435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</a:rPr>
              <a:t>エネルギー運動量保存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06817604-1FEA-4757-A01C-036CCDF201FA}"/>
              </a:ext>
            </a:extLst>
          </p:cNvPr>
          <p:cNvSpPr/>
          <p:nvPr/>
        </p:nvSpPr>
        <p:spPr>
          <a:xfrm>
            <a:off x="5464047" y="152734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</a:rPr>
              <a:t>電荷保存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217172" y="3102280"/>
            <a:ext cx="7139732" cy="2832106"/>
            <a:chOff x="1204980" y="3303315"/>
            <a:chExt cx="7139732" cy="2832106"/>
          </a:xfrm>
        </p:grpSpPr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19648656-B7AA-4DBE-8546-B223B829F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49500" y="3376204"/>
              <a:ext cx="6195212" cy="1564378"/>
            </a:xfrm>
            <a:prstGeom prst="rect">
              <a:avLst/>
            </a:prstGeom>
          </p:spPr>
        </p:pic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D239F22A-6768-415C-B846-791F6AEA691C}"/>
                </a:ext>
              </a:extLst>
            </p:cNvPr>
            <p:cNvSpPr/>
            <p:nvPr/>
          </p:nvSpPr>
          <p:spPr>
            <a:xfrm>
              <a:off x="1204980" y="3303315"/>
              <a:ext cx="232227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400" b="1" dirty="0">
                  <a:solidFill>
                    <a:srgbClr val="7030A0"/>
                  </a:solidFill>
                </a:rPr>
                <a:t>構成方程式</a:t>
              </a:r>
              <a:r>
                <a:rPr lang="en-US" altLang="ja-JP" sz="2400" b="1" dirty="0">
                  <a:solidFill>
                    <a:srgbClr val="7030A0"/>
                  </a:solidFill>
                </a:rPr>
                <a:t> (</a:t>
              </a:r>
              <a:r>
                <a:rPr lang="ja-JP" altLang="en-US" sz="2400" b="1" dirty="0">
                  <a:solidFill>
                    <a:srgbClr val="7030A0"/>
                  </a:solidFill>
                </a:rPr>
                <a:t>例</a:t>
              </a:r>
              <a:r>
                <a:rPr lang="en-US" altLang="ja-JP" sz="2400" b="1" dirty="0">
                  <a:solidFill>
                    <a:srgbClr val="7030A0"/>
                  </a:solidFill>
                </a:rPr>
                <a:t>)</a:t>
              </a:r>
              <a:r>
                <a:rPr lang="ja-JP" altLang="en-US" sz="2400" b="1" dirty="0">
                  <a:solidFill>
                    <a:srgbClr val="7030A0"/>
                  </a:solidFill>
                </a:rPr>
                <a:t> </a:t>
              </a: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90719A62-C276-47AD-B7F5-85ADC1EAADBC}"/>
                </a:ext>
              </a:extLst>
            </p:cNvPr>
            <p:cNvSpPr/>
            <p:nvPr/>
          </p:nvSpPr>
          <p:spPr>
            <a:xfrm>
              <a:off x="5424120" y="5320277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solidFill>
                    <a:srgbClr val="C00000"/>
                  </a:solidFill>
                  <a:latin typeface="+mj-lt"/>
                </a:rPr>
                <a:t>物質微分</a:t>
              </a: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115929EA-FB8F-4EC0-8279-9A0C0AA634C5}"/>
                </a:ext>
              </a:extLst>
            </p:cNvPr>
            <p:cNvSpPr/>
            <p:nvPr/>
          </p:nvSpPr>
          <p:spPr>
            <a:xfrm>
              <a:off x="5398867" y="5766089"/>
              <a:ext cx="28953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>
                  <a:solidFill>
                    <a:srgbClr val="C00000"/>
                  </a:solidFill>
                  <a:latin typeface="+mj-lt"/>
                </a:rPr>
                <a:t>(</a:t>
              </a:r>
              <a:r>
                <a:rPr lang="ja-JP" altLang="en-US" dirty="0">
                  <a:solidFill>
                    <a:srgbClr val="C00000"/>
                  </a:solidFill>
                  <a:latin typeface="+mj-lt"/>
                </a:rPr>
                <a:t>局所静止系での</a:t>
              </a:r>
              <a:r>
                <a:rPr lang="en-US" altLang="ja-JP" dirty="0">
                  <a:solidFill>
                    <a:srgbClr val="C00000"/>
                  </a:solidFill>
                  <a:latin typeface="+mj-lt"/>
                </a:rPr>
                <a:t>) </a:t>
              </a:r>
              <a:r>
                <a:rPr lang="ja-JP" altLang="en-US" dirty="0">
                  <a:solidFill>
                    <a:srgbClr val="C00000"/>
                  </a:solidFill>
                  <a:latin typeface="+mj-lt"/>
                </a:rPr>
                <a:t>空間微分</a:t>
              </a:r>
            </a:p>
          </p:txBody>
        </p:sp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D2869ACE-6D7E-437E-97D1-66D1E7CC5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98898" y="5320277"/>
              <a:ext cx="1175741" cy="34411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D0CD261F-2103-4824-9716-08C8487DA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45870" y="5825271"/>
              <a:ext cx="1468426" cy="306774"/>
            </a:xfrm>
            <a:prstGeom prst="rect">
              <a:avLst/>
            </a:prstGeom>
          </p:spPr>
        </p:pic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6989E3DA-B953-48B9-9B37-7977D6474BD9}"/>
                </a:ext>
              </a:extLst>
            </p:cNvPr>
            <p:cNvCxnSpPr>
              <a:cxnSpLocks/>
            </p:cNvCxnSpPr>
            <p:nvPr/>
          </p:nvCxnSpPr>
          <p:spPr>
            <a:xfrm>
              <a:off x="6388100" y="4284267"/>
              <a:ext cx="638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FE388DCC-4C5F-48D6-9A3B-A41AC0EC7B7A}"/>
                </a:ext>
              </a:extLst>
            </p:cNvPr>
            <p:cNvCxnSpPr>
              <a:cxnSpLocks/>
            </p:cNvCxnSpPr>
            <p:nvPr/>
          </p:nvCxnSpPr>
          <p:spPr>
            <a:xfrm>
              <a:off x="6532116" y="3852219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8405E7BA-E0ED-4E28-8BB9-BA455FE08B79}"/>
                </a:ext>
              </a:extLst>
            </p:cNvPr>
            <p:cNvCxnSpPr>
              <a:cxnSpLocks/>
            </p:cNvCxnSpPr>
            <p:nvPr/>
          </p:nvCxnSpPr>
          <p:spPr>
            <a:xfrm>
              <a:off x="6388100" y="4940582"/>
              <a:ext cx="129614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6E7125D6-2FA6-4AEB-BA57-3494384E6309}"/>
                </a:ext>
              </a:extLst>
            </p:cNvPr>
            <p:cNvSpPr/>
            <p:nvPr/>
          </p:nvSpPr>
          <p:spPr>
            <a:xfrm>
              <a:off x="6831078" y="4978238"/>
              <a:ext cx="14679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+mj-lt"/>
                </a:rPr>
                <a:t>Navier</a:t>
              </a:r>
              <a:r>
                <a:rPr lang="en-US" altLang="ja-JP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j-lt"/>
                </a:rPr>
                <a:t>-Stokes</a:t>
              </a:r>
              <a:endParaRPr lang="ja-JP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endParaRPr>
            </a:p>
          </p:txBody>
        </p: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2776BDAA-D492-415D-8A64-E5190BA8113C}"/>
                </a:ext>
              </a:extLst>
            </p:cNvPr>
            <p:cNvCxnSpPr>
              <a:cxnSpLocks/>
            </p:cNvCxnSpPr>
            <p:nvPr/>
          </p:nvCxnSpPr>
          <p:spPr>
            <a:xfrm>
              <a:off x="2878076" y="4865616"/>
              <a:ext cx="1349784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89484394-2D96-40EB-B702-BCD2A72E90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49500" y="4266301"/>
              <a:ext cx="1859508" cy="12727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A73DF0EC-AA73-4B33-B19F-83D56EE26E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8146" y="3812269"/>
              <a:ext cx="785738" cy="661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1ABE1C7-E204-4F45-8FB7-F65C33A00492}"/>
                </a:ext>
              </a:extLst>
            </p:cNvPr>
            <p:cNvSpPr/>
            <p:nvPr/>
          </p:nvSpPr>
          <p:spPr>
            <a:xfrm>
              <a:off x="3258994" y="4926632"/>
              <a:ext cx="1569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solidFill>
                    <a:srgbClr val="C00000"/>
                  </a:solidFill>
                  <a:latin typeface="+mj-lt"/>
                </a:rPr>
                <a:t>散逸流の緩和</a:t>
              </a: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1186" y="2347719"/>
            <a:ext cx="1760382" cy="430597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239F22A-6768-415C-B846-791F6AEA691C}"/>
              </a:ext>
            </a:extLst>
          </p:cNvPr>
          <p:cNvSpPr/>
          <p:nvPr/>
        </p:nvSpPr>
        <p:spPr>
          <a:xfrm>
            <a:off x="1188708" y="2317166"/>
            <a:ext cx="18278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7030A0"/>
                </a:solidFill>
              </a:rPr>
              <a:t>状態方程式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D239F22A-6768-415C-B846-791F6AEA691C}"/>
              </a:ext>
            </a:extLst>
          </p:cNvPr>
          <p:cNvSpPr/>
          <p:nvPr/>
        </p:nvSpPr>
        <p:spPr>
          <a:xfrm>
            <a:off x="1279566" y="6176469"/>
            <a:ext cx="2459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rgbClr val="7030A0"/>
                </a:solidFill>
              </a:rPr>
              <a:t>+</a:t>
            </a:r>
            <a:r>
              <a:rPr lang="ja-JP" altLang="en-US" sz="2400" b="1" dirty="0">
                <a:solidFill>
                  <a:srgbClr val="7030A0"/>
                </a:solidFill>
              </a:rPr>
              <a:t>揺動散逸関係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738660" y="6222635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揺動流体の場合 </a:t>
            </a:r>
            <a:r>
              <a:rPr lang="en-US" altLang="ja-JP" dirty="0"/>
              <a:t>(</a:t>
            </a:r>
            <a:r>
              <a:rPr lang="ja-JP" altLang="en-US" dirty="0"/>
              <a:t>略</a:t>
            </a:r>
            <a:r>
              <a:rPr lang="en-US" altLang="ja-JP" dirty="0"/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5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フロー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5666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測定量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13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1520" y="980728"/>
            <a:ext cx="79576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高エネルギー重イオン衝突実験で測れるもの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67544" y="1658440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+mj-lt"/>
              </a:rPr>
              <a:t>＝</a:t>
            </a:r>
            <a:r>
              <a:rPr lang="en-US" altLang="ja-JP" sz="3200" dirty="0">
                <a:latin typeface="+mj-lt"/>
              </a:rPr>
              <a:t> </a:t>
            </a:r>
            <a:r>
              <a:rPr lang="ja-JP" altLang="en-US" sz="3200" dirty="0">
                <a:solidFill>
                  <a:srgbClr val="7030A0"/>
                </a:solidFill>
                <a:latin typeface="+mj-lt"/>
              </a:rPr>
              <a:t>検出された粒子のリスト </a:t>
            </a:r>
            <a:r>
              <a:rPr lang="en-US" altLang="ja-JP" sz="3200" dirty="0">
                <a:latin typeface="+mj-lt"/>
              </a:rPr>
              <a:t>(</a:t>
            </a:r>
            <a:r>
              <a:rPr lang="ja-JP" altLang="en-US" sz="3200" dirty="0">
                <a:latin typeface="+mj-lt"/>
              </a:rPr>
              <a:t>種類と運動量など</a:t>
            </a:r>
            <a:r>
              <a:rPr lang="en-US" altLang="ja-JP" sz="3200" dirty="0">
                <a:latin typeface="+mj-lt"/>
              </a:rPr>
              <a:t>)</a:t>
            </a:r>
            <a:endParaRPr lang="ja-JP" altLang="en-US" sz="3200" dirty="0">
              <a:latin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2577204"/>
            <a:ext cx="6059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そのままでは物理的解釈が</a:t>
            </a:r>
            <a:r>
              <a:rPr lang="ja-JP" altLang="en-US" sz="3200" u="sng" dirty="0"/>
              <a:t>難しい</a:t>
            </a:r>
          </a:p>
        </p:txBody>
      </p:sp>
      <p:sp>
        <p:nvSpPr>
          <p:cNvPr id="9" name="下矢印 8"/>
          <p:cNvSpPr/>
          <p:nvPr/>
        </p:nvSpPr>
        <p:spPr>
          <a:xfrm rot="16200000">
            <a:off x="485187" y="3298814"/>
            <a:ext cx="794300" cy="816535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19672" y="3428723"/>
            <a:ext cx="6952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様々な処理・事象平均を考えて物理に繋げる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43189" y="4652786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粒子数</a:t>
            </a:r>
            <a:endParaRPr lang="en-US" altLang="ja-JP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435412" y="518507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平均運動量</a:t>
            </a:r>
            <a:endParaRPr lang="en-US" altLang="ja-JP" sz="2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851955" y="5742060"/>
            <a:ext cx="291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運動量の異方性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etc</a:t>
            </a:r>
            <a:endParaRPr lang="en-US" altLang="ja-JP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6222704" y="472253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事象平均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468491" y="5214029"/>
            <a:ext cx="2924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様々な量の間の相関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135868" y="5821842"/>
            <a:ext cx="3589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様々な事象平均の比</a:t>
            </a:r>
            <a:r>
              <a:rPr lang="en-US" altLang="ja-JP" sz="2400" dirty="0"/>
              <a:t>, etc.</a:t>
            </a:r>
            <a:endParaRPr lang="ja-JP" altLang="en-US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1255209" y="4144469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事象毎の量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778672" y="4169479"/>
            <a:ext cx="2303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統計的な解析</a:t>
            </a:r>
          </a:p>
        </p:txBody>
      </p:sp>
      <p:sp>
        <p:nvSpPr>
          <p:cNvPr id="19" name="下矢印 18"/>
          <p:cNvSpPr/>
          <p:nvPr/>
        </p:nvSpPr>
        <p:spPr>
          <a:xfrm rot="16200000">
            <a:off x="3705933" y="4782036"/>
            <a:ext cx="1741833" cy="799445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2275882" y="6345863"/>
            <a:ext cx="3016197" cy="442674"/>
          </a:xfrm>
          <a:prstGeom prst="wedgeRoundRectCallout">
            <a:avLst>
              <a:gd name="adj1" fmla="val -42590"/>
              <a:gd name="adj2" fmla="val -85646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ja-JP" sz="2000" dirty="0"/>
              <a:t>“</a:t>
            </a:r>
            <a:r>
              <a:rPr lang="ja-JP" altLang="en-US" sz="2000" dirty="0"/>
              <a:t>フロー</a:t>
            </a:r>
            <a:r>
              <a:rPr lang="en-US" altLang="ja-JP" sz="2000" dirty="0"/>
              <a:t>”</a:t>
            </a:r>
            <a:r>
              <a:rPr lang="ja-JP" altLang="en-US" sz="2000" dirty="0"/>
              <a:t>は異方性に関連</a:t>
            </a:r>
          </a:p>
        </p:txBody>
      </p:sp>
    </p:spTree>
    <p:extLst>
      <p:ext uri="{BB962C8B-B14F-4D97-AF65-F5344CB8AC3E}">
        <p14:creationId xmlns:p14="http://schemas.microsoft.com/office/powerpoint/2010/main" val="1821627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測定量に出てくる変数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914271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ja-JP" sz="4000" dirty="0">
                <a:solidFill>
                  <a:srgbClr val="C00000"/>
                </a:solidFill>
              </a:rPr>
              <a:t>(</a:t>
            </a:r>
            <a:r>
              <a:rPr lang="en-US" altLang="ja-JP" sz="4000" i="1" dirty="0">
                <a:solidFill>
                  <a:srgbClr val="C00000"/>
                </a:solidFill>
              </a:rPr>
              <a:t>η</a:t>
            </a:r>
            <a:r>
              <a:rPr lang="en-US" altLang="ja-JP" sz="4000" dirty="0">
                <a:solidFill>
                  <a:srgbClr val="C00000"/>
                </a:solidFill>
              </a:rPr>
              <a:t>, </a:t>
            </a:r>
            <a:r>
              <a:rPr lang="en-US" altLang="ja-JP" sz="4000" i="1" dirty="0" err="1">
                <a:solidFill>
                  <a:srgbClr val="C00000"/>
                </a:solidFill>
              </a:rPr>
              <a:t>p</a:t>
            </a:r>
            <a:r>
              <a:rPr lang="en-US" altLang="ja-JP" sz="4000" i="1" baseline="-25000" dirty="0" err="1">
                <a:solidFill>
                  <a:srgbClr val="C00000"/>
                </a:solidFill>
              </a:rPr>
              <a:t>T</a:t>
            </a:r>
            <a:r>
              <a:rPr lang="en-US" altLang="ja-JP" sz="4000" dirty="0">
                <a:solidFill>
                  <a:srgbClr val="C00000"/>
                </a:solidFill>
              </a:rPr>
              <a:t>, </a:t>
            </a:r>
            <a:r>
              <a:rPr lang="en-US" altLang="ja-JP" sz="4000" i="1" dirty="0">
                <a:solidFill>
                  <a:srgbClr val="C00000"/>
                </a:solidFill>
              </a:rPr>
              <a:t>φ</a:t>
            </a:r>
            <a:r>
              <a:rPr lang="en-US" altLang="ja-JP" sz="4000" dirty="0">
                <a:solidFill>
                  <a:srgbClr val="C00000"/>
                </a:solidFill>
              </a:rPr>
              <a:t>)</a:t>
            </a:r>
            <a:r>
              <a:rPr lang="en-US" altLang="ja-JP" sz="4000" dirty="0"/>
              <a:t> = </a:t>
            </a:r>
            <a:r>
              <a:rPr lang="ja-JP" altLang="en-US" sz="4000" dirty="0"/>
              <a:t>粒子</a:t>
            </a:r>
            <a:r>
              <a:rPr lang="en-US" altLang="ja-JP" sz="4000" dirty="0"/>
              <a:t>(</a:t>
            </a:r>
            <a:r>
              <a:rPr lang="ja-JP" altLang="en-US" sz="4000" dirty="0"/>
              <a:t>ハドロン</a:t>
            </a:r>
            <a:r>
              <a:rPr lang="en-US" altLang="ja-JP" sz="4000" dirty="0"/>
              <a:t>)</a:t>
            </a:r>
            <a:r>
              <a:rPr lang="ja-JP" altLang="en-US" sz="4000" dirty="0"/>
              <a:t>の運動量</a:t>
            </a:r>
            <a:endParaRPr kumimoji="1" lang="ja-JP" altLang="en-US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14</a:t>
            </a:fld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96" y="2526833"/>
            <a:ext cx="4373860" cy="389813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128468" y="5112434"/>
            <a:ext cx="2765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tanh </a:t>
            </a:r>
            <a:r>
              <a:rPr lang="ja-JP" altLang="en-US" sz="3200" i="1" dirty="0"/>
              <a:t>η</a:t>
            </a:r>
            <a:r>
              <a:rPr lang="ja-JP" altLang="en-US" sz="3200" dirty="0"/>
              <a:t> = cos </a:t>
            </a:r>
            <a:r>
              <a:rPr lang="ja-JP" altLang="en-US" sz="3200" i="1" dirty="0"/>
              <a:t>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649801-511E-4F50-B39F-E9123D7362BF}"/>
              </a:ext>
            </a:extLst>
          </p:cNvPr>
          <p:cNvSpPr/>
          <p:nvPr/>
        </p:nvSpPr>
        <p:spPr>
          <a:xfrm>
            <a:off x="4913411" y="2375776"/>
            <a:ext cx="3304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dirty="0">
                <a:latin typeface="+mj-lt"/>
              </a:rPr>
              <a:t>z</a:t>
            </a:r>
            <a:r>
              <a:rPr lang="ja-JP" altLang="en-US" sz="2800" dirty="0">
                <a:latin typeface="+mj-lt"/>
              </a:rPr>
              <a:t>軸</a:t>
            </a:r>
            <a:r>
              <a:rPr lang="en-US" altLang="ja-JP" sz="2800" dirty="0">
                <a:latin typeface="+mj-lt"/>
              </a:rPr>
              <a:t>: </a:t>
            </a:r>
            <a:r>
              <a:rPr lang="ja-JP" altLang="en-US" sz="2800" dirty="0">
                <a:latin typeface="+mj-lt"/>
              </a:rPr>
              <a:t>ビーム軸の方向</a:t>
            </a:r>
            <a:endParaRPr lang="en-US" altLang="ja-JP" sz="2800" dirty="0"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F56D7C-D769-4A1E-92E2-1702A5FCB2ED}"/>
              </a:ext>
            </a:extLst>
          </p:cNvPr>
          <p:cNvSpPr/>
          <p:nvPr/>
        </p:nvSpPr>
        <p:spPr>
          <a:xfrm>
            <a:off x="3347864" y="1435009"/>
            <a:ext cx="5472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  <a:latin typeface="+mj-lt"/>
              </a:rPr>
              <a:t>(</a:t>
            </a:r>
            <a:r>
              <a:rPr lang="en-US" altLang="ja-JP" sz="2800" i="1" dirty="0">
                <a:solidFill>
                  <a:srgbClr val="C00000"/>
                </a:solidFill>
                <a:latin typeface="+mj-lt"/>
              </a:rPr>
              <a:t>p</a:t>
            </a:r>
            <a:r>
              <a:rPr lang="en-US" altLang="ja-JP" sz="2800" i="1" baseline="-25000" dirty="0">
                <a:solidFill>
                  <a:srgbClr val="C00000"/>
                </a:solidFill>
                <a:latin typeface="+mj-lt"/>
              </a:rPr>
              <a:t>x</a:t>
            </a:r>
            <a:r>
              <a:rPr lang="en-US" altLang="ja-JP" sz="28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en-US" altLang="ja-JP" sz="2800" i="1" dirty="0" err="1">
                <a:solidFill>
                  <a:srgbClr val="C00000"/>
                </a:solidFill>
                <a:latin typeface="+mj-lt"/>
              </a:rPr>
              <a:t>p</a:t>
            </a:r>
            <a:r>
              <a:rPr lang="en-US" altLang="ja-JP" sz="2800" i="1" baseline="-25000" dirty="0" err="1">
                <a:solidFill>
                  <a:srgbClr val="C00000"/>
                </a:solidFill>
                <a:latin typeface="+mj-lt"/>
              </a:rPr>
              <a:t>y</a:t>
            </a:r>
            <a:r>
              <a:rPr lang="en-US" altLang="ja-JP" sz="28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en-US" altLang="ja-JP" sz="2800" i="1" dirty="0" err="1">
                <a:solidFill>
                  <a:srgbClr val="C00000"/>
                </a:solidFill>
                <a:latin typeface="+mj-lt"/>
              </a:rPr>
              <a:t>p</a:t>
            </a:r>
            <a:r>
              <a:rPr lang="en-US" altLang="ja-JP" sz="2800" i="1" baseline="-25000" dirty="0" err="1">
                <a:solidFill>
                  <a:srgbClr val="C00000"/>
                </a:solidFill>
                <a:latin typeface="+mj-lt"/>
              </a:rPr>
              <a:t>z</a:t>
            </a:r>
            <a:r>
              <a:rPr lang="en-US" altLang="ja-JP" sz="2800" dirty="0">
                <a:solidFill>
                  <a:srgbClr val="C00000"/>
                </a:solidFill>
                <a:latin typeface="+mj-lt"/>
              </a:rPr>
              <a:t>)</a:t>
            </a:r>
            <a:r>
              <a:rPr lang="en-US" altLang="ja-JP" sz="2800" dirty="0">
                <a:latin typeface="+mj-lt"/>
              </a:rPr>
              <a:t> </a:t>
            </a:r>
            <a:r>
              <a:rPr lang="ja-JP" altLang="en-US" sz="2800" dirty="0">
                <a:latin typeface="+mj-lt"/>
              </a:rPr>
              <a:t>から極座標に変数変換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D649801-511E-4F50-B39F-E9123D7362BF}"/>
              </a:ext>
            </a:extLst>
          </p:cNvPr>
          <p:cNvSpPr/>
          <p:nvPr/>
        </p:nvSpPr>
        <p:spPr>
          <a:xfrm>
            <a:off x="5166568" y="3978097"/>
            <a:ext cx="2239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>
                <a:latin typeface="+mj-lt"/>
              </a:rPr>
              <a:t>x-y</a:t>
            </a:r>
            <a:r>
              <a:rPr lang="ja-JP" altLang="en-US" sz="2400" dirty="0">
                <a:latin typeface="+mj-lt"/>
              </a:rPr>
              <a:t>平面</a:t>
            </a:r>
            <a:r>
              <a:rPr lang="en-US" altLang="ja-JP" sz="2400" dirty="0">
                <a:latin typeface="+mj-lt"/>
              </a:rPr>
              <a:t>: </a:t>
            </a:r>
            <a:r>
              <a:rPr lang="ja-JP" altLang="en-US" sz="2400" dirty="0">
                <a:solidFill>
                  <a:srgbClr val="C00000"/>
                </a:solidFill>
                <a:latin typeface="+mj-lt"/>
              </a:rPr>
              <a:t>横平面</a:t>
            </a:r>
            <a:endParaRPr lang="en-US" altLang="ja-JP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D649801-511E-4F50-B39F-E9123D7362BF}"/>
              </a:ext>
            </a:extLst>
          </p:cNvPr>
          <p:cNvSpPr/>
          <p:nvPr/>
        </p:nvSpPr>
        <p:spPr>
          <a:xfrm>
            <a:off x="5379276" y="3505676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>
                <a:latin typeface="+mj-lt"/>
              </a:rPr>
              <a:t>z</a:t>
            </a:r>
            <a:r>
              <a:rPr lang="ja-JP" altLang="en-US" sz="2400" dirty="0">
                <a:latin typeface="+mj-lt"/>
              </a:rPr>
              <a:t>方向</a:t>
            </a:r>
            <a:r>
              <a:rPr lang="en-US" altLang="ja-JP" sz="2400" dirty="0">
                <a:latin typeface="+mj-lt"/>
              </a:rPr>
              <a:t>: </a:t>
            </a:r>
            <a:r>
              <a:rPr lang="ja-JP" altLang="en-US" sz="2400" dirty="0">
                <a:solidFill>
                  <a:srgbClr val="C00000"/>
                </a:solidFill>
                <a:latin typeface="+mj-lt"/>
              </a:rPr>
              <a:t>縦方向</a:t>
            </a:r>
            <a:endParaRPr lang="en-US" altLang="ja-JP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D649801-511E-4F50-B39F-E9123D7362BF}"/>
              </a:ext>
            </a:extLst>
          </p:cNvPr>
          <p:cNvSpPr/>
          <p:nvPr/>
        </p:nvSpPr>
        <p:spPr>
          <a:xfrm>
            <a:off x="4870130" y="2940726"/>
            <a:ext cx="3390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dirty="0">
                <a:latin typeface="+mj-lt"/>
              </a:rPr>
              <a:t>x</a:t>
            </a:r>
            <a:r>
              <a:rPr lang="ja-JP" altLang="en-US" sz="2800" dirty="0">
                <a:latin typeface="+mj-lt"/>
              </a:rPr>
              <a:t>軸</a:t>
            </a:r>
            <a:r>
              <a:rPr lang="en-US" altLang="ja-JP" sz="2800" dirty="0">
                <a:latin typeface="+mj-lt"/>
              </a:rPr>
              <a:t>: </a:t>
            </a:r>
            <a:r>
              <a:rPr lang="ja-JP" altLang="en-US" sz="2800" dirty="0">
                <a:latin typeface="+mj-lt"/>
              </a:rPr>
              <a:t>衝突径数の方向</a:t>
            </a:r>
            <a:endParaRPr lang="en-US" altLang="ja-JP" sz="2800" dirty="0">
              <a:latin typeface="+mj-lt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044857" y="5927925"/>
            <a:ext cx="3041217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詳細</a:t>
            </a:r>
            <a:r>
              <a:rPr lang="en-US" altLang="ja-JP" sz="2400" dirty="0"/>
              <a:t>: </a:t>
            </a:r>
            <a:r>
              <a:rPr lang="ja-JP" altLang="en-US" sz="2400" dirty="0"/>
              <a:t>門内さんの講演</a:t>
            </a:r>
            <a:endParaRPr lang="en-US" altLang="ja-JP" sz="24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D649801-511E-4F50-B39F-E9123D7362BF}"/>
              </a:ext>
            </a:extLst>
          </p:cNvPr>
          <p:cNvSpPr/>
          <p:nvPr/>
        </p:nvSpPr>
        <p:spPr>
          <a:xfrm>
            <a:off x="5166568" y="4496360"/>
            <a:ext cx="2531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>
                <a:latin typeface="+mj-lt"/>
              </a:rPr>
              <a:t>x-z</a:t>
            </a:r>
            <a:r>
              <a:rPr lang="ja-JP" altLang="en-US" sz="2400" dirty="0">
                <a:latin typeface="+mj-lt"/>
              </a:rPr>
              <a:t>平面</a:t>
            </a:r>
            <a:r>
              <a:rPr lang="en-US" altLang="ja-JP" sz="2400" dirty="0">
                <a:latin typeface="+mj-lt"/>
              </a:rPr>
              <a:t>: </a:t>
            </a:r>
            <a:r>
              <a:rPr lang="ja-JP" altLang="en-US" sz="2400" dirty="0">
                <a:solidFill>
                  <a:srgbClr val="C00000"/>
                </a:solidFill>
                <a:latin typeface="+mj-lt"/>
              </a:rPr>
              <a:t>事象平面</a:t>
            </a:r>
            <a:endParaRPr lang="en-US" altLang="ja-JP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827584" y="1868744"/>
            <a:ext cx="2088233" cy="442674"/>
          </a:xfrm>
          <a:prstGeom prst="wedgeRoundRectCallout">
            <a:avLst>
              <a:gd name="adj1" fmla="val 26791"/>
              <a:gd name="adj2" fmla="val -125810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rgbClr val="C00000"/>
                </a:solidFill>
              </a:rPr>
              <a:t>フロー </a:t>
            </a:r>
            <a:r>
              <a:rPr lang="ja-JP" altLang="en-US" sz="2000" dirty="0">
                <a:solidFill>
                  <a:schemeClr val="tx1"/>
                </a:solidFill>
              </a:rPr>
              <a:t>⇔ </a:t>
            </a:r>
            <a:r>
              <a:rPr lang="en-US" altLang="ja-JP" sz="2000" i="1" dirty="0"/>
              <a:t>φ </a:t>
            </a:r>
            <a:r>
              <a:rPr lang="ja-JP" altLang="en-US" sz="2000" dirty="0"/>
              <a:t>分布</a:t>
            </a:r>
          </a:p>
        </p:txBody>
      </p:sp>
    </p:spTree>
    <p:extLst>
      <p:ext uri="{BB962C8B-B14F-4D97-AF65-F5344CB8AC3E}">
        <p14:creationId xmlns:p14="http://schemas.microsoft.com/office/powerpoint/2010/main" val="3095814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測定量</a:t>
            </a:r>
            <a:r>
              <a:rPr kumimoji="1" lang="en-US" altLang="ja-JP" dirty="0"/>
              <a:t>: </a:t>
            </a:r>
            <a:r>
              <a:rPr kumimoji="1" lang="ja-JP" altLang="en-US" dirty="0"/>
              <a:t>集団フロー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15</a:t>
            </a:fld>
            <a:endParaRPr lang="ja-JP" altLang="en-US" dirty="0"/>
          </a:p>
        </p:txBody>
      </p:sp>
      <p:grpSp>
        <p:nvGrpSpPr>
          <p:cNvPr id="39" name="グループ化 38"/>
          <p:cNvGrpSpPr/>
          <p:nvPr/>
        </p:nvGrpSpPr>
        <p:grpSpPr>
          <a:xfrm rot="20337459">
            <a:off x="6831089" y="4470461"/>
            <a:ext cx="1700708" cy="1755957"/>
            <a:chOff x="6885678" y="4381622"/>
            <a:chExt cx="1700708" cy="1755957"/>
          </a:xfrm>
        </p:grpSpPr>
        <p:sp>
          <p:nvSpPr>
            <p:cNvPr id="38" name="フローチャート: 抜出し 37"/>
            <p:cNvSpPr/>
            <p:nvPr/>
          </p:nvSpPr>
          <p:spPr>
            <a:xfrm>
              <a:off x="7282904" y="4697581"/>
              <a:ext cx="942880" cy="842062"/>
            </a:xfrm>
            <a:prstGeom prst="flowChartExtra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417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下矢印 16"/>
            <p:cNvSpPr/>
            <p:nvPr/>
          </p:nvSpPr>
          <p:spPr bwMode="auto">
            <a:xfrm rot="18595645">
              <a:off x="8317642" y="5511766"/>
              <a:ext cx="215262" cy="268624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上矢印 17"/>
            <p:cNvSpPr/>
            <p:nvPr/>
          </p:nvSpPr>
          <p:spPr bwMode="auto">
            <a:xfrm>
              <a:off x="7621336" y="4381622"/>
              <a:ext cx="266016" cy="290240"/>
            </a:xfrm>
            <a:prstGeom prst="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" name="右矢印 18"/>
            <p:cNvSpPr/>
            <p:nvPr/>
          </p:nvSpPr>
          <p:spPr bwMode="auto">
            <a:xfrm rot="19712519">
              <a:off x="8111729" y="4611477"/>
              <a:ext cx="474657" cy="61917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左矢印 19"/>
            <p:cNvSpPr/>
            <p:nvPr/>
          </p:nvSpPr>
          <p:spPr bwMode="auto">
            <a:xfrm rot="2066479">
              <a:off x="6885678" y="4581110"/>
              <a:ext cx="518994" cy="636110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左矢印 13"/>
            <p:cNvSpPr/>
            <p:nvPr/>
          </p:nvSpPr>
          <p:spPr bwMode="auto">
            <a:xfrm rot="16200000">
              <a:off x="7497966" y="5560415"/>
              <a:ext cx="512758" cy="641570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下矢印 14"/>
            <p:cNvSpPr/>
            <p:nvPr/>
          </p:nvSpPr>
          <p:spPr bwMode="auto">
            <a:xfrm rot="3297349">
              <a:off x="7005819" y="5475167"/>
              <a:ext cx="249123" cy="294704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 rot="20629566">
            <a:off x="4153339" y="4407520"/>
            <a:ext cx="1716014" cy="1721828"/>
            <a:chOff x="4153339" y="4407520"/>
            <a:chExt cx="1716014" cy="1721828"/>
          </a:xfrm>
        </p:grpSpPr>
        <p:sp>
          <p:nvSpPr>
            <p:cNvPr id="24" name="円/楕円 23"/>
            <p:cNvSpPr/>
            <p:nvPr/>
          </p:nvSpPr>
          <p:spPr bwMode="auto">
            <a:xfrm>
              <a:off x="4571291" y="4560263"/>
              <a:ext cx="922392" cy="143717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5" name="下矢印 24"/>
            <p:cNvSpPr/>
            <p:nvPr/>
          </p:nvSpPr>
          <p:spPr bwMode="auto">
            <a:xfrm>
              <a:off x="4894458" y="5835434"/>
              <a:ext cx="278541" cy="293914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6" name="上矢印 25"/>
            <p:cNvSpPr/>
            <p:nvPr/>
          </p:nvSpPr>
          <p:spPr bwMode="auto">
            <a:xfrm>
              <a:off x="4891971" y="4407520"/>
              <a:ext cx="278541" cy="307800"/>
            </a:xfrm>
            <a:prstGeom prst="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7" name="右矢印 26"/>
            <p:cNvSpPr/>
            <p:nvPr/>
          </p:nvSpPr>
          <p:spPr bwMode="auto">
            <a:xfrm>
              <a:off x="5371957" y="4949062"/>
              <a:ext cx="497396" cy="6595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8" name="左矢印 27"/>
            <p:cNvSpPr/>
            <p:nvPr/>
          </p:nvSpPr>
          <p:spPr bwMode="auto">
            <a:xfrm>
              <a:off x="4153339" y="4949062"/>
              <a:ext cx="544649" cy="673457"/>
            </a:xfrm>
            <a:prstGeom prst="lef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3721291" y="3831456"/>
            <a:ext cx="790860" cy="812986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4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4800" baseline="-25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ja-JP" sz="4400" baseline="-25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5983677" y="3805560"/>
            <a:ext cx="1064068" cy="727564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4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4800" baseline="-25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ja-JP" sz="4400" baseline="-25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0894" y="596480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err="1"/>
              <a:t>Au+Au</a:t>
            </a:r>
            <a:r>
              <a:rPr kumimoji="1" lang="en-US" altLang="ja-JP" sz="1400" dirty="0"/>
              <a:t> </a:t>
            </a:r>
            <a:r>
              <a:rPr kumimoji="1" lang="ja-JP" altLang="en-US" sz="1400" dirty="0"/>
              <a:t>√</a:t>
            </a:r>
            <a:r>
              <a:rPr kumimoji="1" lang="en-US" altLang="ja-JP" sz="1400" dirty="0" err="1"/>
              <a:t>s</a:t>
            </a:r>
            <a:r>
              <a:rPr kumimoji="1" lang="en-US" altLang="ja-JP" sz="1400" baseline="-25000" dirty="0" err="1"/>
              <a:t>NN</a:t>
            </a:r>
            <a:r>
              <a:rPr kumimoji="1" lang="en-US" altLang="ja-JP" sz="1400" dirty="0"/>
              <a:t> = 200 </a:t>
            </a:r>
            <a:r>
              <a:rPr lang="en-US" altLang="ja-JP" sz="1400" dirty="0" err="1"/>
              <a:t>G</a:t>
            </a:r>
            <a:r>
              <a:rPr kumimoji="1" lang="en-US" altLang="ja-JP" sz="1400" dirty="0" err="1"/>
              <a:t>eV</a:t>
            </a:r>
            <a:endParaRPr kumimoji="1" lang="en-US" altLang="ja-JP" sz="1400" dirty="0"/>
          </a:p>
          <a:p>
            <a:pPr algn="ctr"/>
            <a:r>
              <a:rPr lang="en-US" altLang="ja-JP" sz="1400" dirty="0"/>
              <a:t>STAR</a:t>
            </a:r>
            <a:r>
              <a:rPr kumimoji="1" lang="en-US" altLang="ja-JP" sz="1400" dirty="0"/>
              <a:t> Collaboration (RHIC)</a:t>
            </a:r>
            <a:endParaRPr kumimoji="1" lang="ja-JP" altLang="en-US" sz="1400" dirty="0"/>
          </a:p>
        </p:txBody>
      </p:sp>
      <p:grpSp>
        <p:nvGrpSpPr>
          <p:cNvPr id="32" name="グループ化 19"/>
          <p:cNvGrpSpPr/>
          <p:nvPr/>
        </p:nvGrpSpPr>
        <p:grpSpPr>
          <a:xfrm>
            <a:off x="822942" y="4152901"/>
            <a:ext cx="2130658" cy="1649435"/>
            <a:chOff x="6808297" y="1989842"/>
            <a:chExt cx="2084183" cy="1564616"/>
          </a:xfrm>
        </p:grpSpPr>
        <p:pic>
          <p:nvPicPr>
            <p:cNvPr id="33" name="Picture 2" descr="C:\Users\murase\Desktop\memo\mthesis\ppt\First_Gold_Beam-Beam_Collision_Events_at_RHIC_at_100_100_GeV_c_per_beam_recorded_by_STA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8297" y="2000948"/>
              <a:ext cx="2013746" cy="1553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4" name="直線コネクタ 33"/>
            <p:cNvCxnSpPr/>
            <p:nvPr/>
          </p:nvCxnSpPr>
          <p:spPr>
            <a:xfrm flipV="1">
              <a:off x="7885607" y="2018457"/>
              <a:ext cx="327918" cy="77675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7885607" y="2795212"/>
              <a:ext cx="1006873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円弧 35"/>
            <p:cNvSpPr/>
            <p:nvPr/>
          </p:nvSpPr>
          <p:spPr>
            <a:xfrm>
              <a:off x="7503631" y="2456320"/>
              <a:ext cx="763952" cy="720080"/>
            </a:xfrm>
            <a:prstGeom prst="arc">
              <a:avLst>
                <a:gd name="adj1" fmla="val 17416508"/>
                <a:gd name="adj2" fmla="val 21475787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307647" y="1989842"/>
              <a:ext cx="329247" cy="671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i="1" dirty="0">
                  <a:solidFill>
                    <a:schemeClr val="bg1"/>
                  </a:solidFill>
                  <a:latin typeface="Symbol" pitchFamily="18" charset="2"/>
                </a:rPr>
                <a:t>f</a:t>
              </a:r>
              <a:endParaRPr kumimoji="1" lang="ja-JP" altLang="en-US" sz="4000" i="1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819637" y="3386451"/>
            <a:ext cx="7493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>
                <a:latin typeface="+mj-lt"/>
              </a:rPr>
              <a:t>N’</a:t>
            </a:r>
            <a:r>
              <a:rPr lang="en-US" altLang="ja-JP" sz="2800" dirty="0">
                <a:latin typeface="+mj-lt"/>
              </a:rPr>
              <a:t>: </a:t>
            </a:r>
            <a:r>
              <a:rPr lang="ja-JP" altLang="en-US" sz="2800" dirty="0">
                <a:latin typeface="+mj-lt"/>
              </a:rPr>
              <a:t>測定された粒子の方位角</a:t>
            </a:r>
            <a:r>
              <a:rPr lang="en-US" altLang="ja-JP" sz="2800" i="1" dirty="0">
                <a:latin typeface="+mj-lt"/>
              </a:rPr>
              <a:t>φ</a:t>
            </a:r>
            <a:r>
              <a:rPr lang="ja-JP" altLang="en-US" sz="2800" dirty="0">
                <a:latin typeface="+mj-lt"/>
              </a:rPr>
              <a:t>分布</a:t>
            </a:r>
          </a:p>
        </p:txBody>
      </p:sp>
      <p:sp>
        <p:nvSpPr>
          <p:cNvPr id="42" name="コンテンツ プレースホルダ 2"/>
          <p:cNvSpPr txBox="1">
            <a:spLocks/>
          </p:cNvSpPr>
          <p:nvPr/>
        </p:nvSpPr>
        <p:spPr bwMode="auto">
          <a:xfrm>
            <a:off x="179512" y="836712"/>
            <a:ext cx="8784976" cy="649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ja-JP" altLang="en-US" dirty="0"/>
              <a:t>フロー係数</a:t>
            </a:r>
            <a:r>
              <a:rPr lang="ja-JP" altLang="en-US" i="1" dirty="0"/>
              <a:t> </a:t>
            </a:r>
            <a:r>
              <a:rPr lang="en-US" altLang="ja-JP" i="1" dirty="0" err="1"/>
              <a:t>v</a:t>
            </a:r>
            <a:r>
              <a:rPr lang="en-US" altLang="ja-JP" i="1" baseline="-25000" dirty="0" err="1"/>
              <a:t>n</a:t>
            </a:r>
            <a:r>
              <a:rPr lang="en-US" altLang="ja-JP" dirty="0"/>
              <a:t> </a:t>
            </a:r>
            <a:r>
              <a:rPr lang="ja-JP" altLang="en-US" dirty="0"/>
              <a:t>と</a:t>
            </a:r>
            <a:r>
              <a:rPr lang="en-US" altLang="ja-JP" dirty="0"/>
              <a:t> </a:t>
            </a:r>
            <a:r>
              <a:rPr lang="ja-JP" altLang="en-US" dirty="0"/>
              <a:t>事象平面角</a:t>
            </a:r>
            <a:r>
              <a:rPr lang="en-US" altLang="ja-JP" dirty="0"/>
              <a:t> </a:t>
            </a:r>
            <a:r>
              <a:rPr lang="en-US" altLang="ja-JP" dirty="0" err="1"/>
              <a:t>Ψ</a:t>
            </a:r>
            <a:r>
              <a:rPr lang="en-US" altLang="ja-JP" i="1" baseline="-25000" dirty="0" err="1"/>
              <a:t>n</a:t>
            </a:r>
            <a:endParaRPr lang="en-US" altLang="ja-JP" dirty="0"/>
          </a:p>
        </p:txBody>
      </p:sp>
      <p:pic>
        <p:nvPicPr>
          <p:cNvPr id="43" name="図 2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700808"/>
            <a:ext cx="77048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円/楕円 43"/>
          <p:cNvSpPr/>
          <p:nvPr/>
        </p:nvSpPr>
        <p:spPr bwMode="auto">
          <a:xfrm>
            <a:off x="5338107" y="2127434"/>
            <a:ext cx="583771" cy="58690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5" name="円/楕円 44"/>
          <p:cNvSpPr/>
          <p:nvPr/>
        </p:nvSpPr>
        <p:spPr bwMode="auto">
          <a:xfrm>
            <a:off x="7435410" y="2112371"/>
            <a:ext cx="583771" cy="58690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9" name="グループ化 48"/>
          <p:cNvGrpSpPr/>
          <p:nvPr/>
        </p:nvGrpSpPr>
        <p:grpSpPr>
          <a:xfrm>
            <a:off x="4247647" y="4582886"/>
            <a:ext cx="1866441" cy="1508274"/>
            <a:chOff x="4247647" y="4582886"/>
            <a:chExt cx="1866441" cy="1508274"/>
          </a:xfrm>
        </p:grpSpPr>
        <p:cxnSp>
          <p:nvCxnSpPr>
            <p:cNvPr id="46" name="直線コネクタ 45"/>
            <p:cNvCxnSpPr/>
            <p:nvPr/>
          </p:nvCxnSpPr>
          <p:spPr>
            <a:xfrm flipV="1">
              <a:off x="5084763" y="4986357"/>
              <a:ext cx="987742" cy="32837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5084763" y="5314729"/>
              <a:ext cx="1029325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円弧 47"/>
            <p:cNvSpPr/>
            <p:nvPr/>
          </p:nvSpPr>
          <p:spPr>
            <a:xfrm>
              <a:off x="4247647" y="4582886"/>
              <a:ext cx="1674232" cy="1508274"/>
            </a:xfrm>
            <a:prstGeom prst="arc">
              <a:avLst>
                <a:gd name="adj1" fmla="val 20349731"/>
                <a:gd name="adj2" fmla="val 21475787"/>
              </a:avLst>
            </a:prstGeom>
            <a:noFill/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5480496" y="5249085"/>
            <a:ext cx="997209" cy="812986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4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altLang="ja-JP" sz="4800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ja-JP" sz="4400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7101185" y="4452502"/>
            <a:ext cx="1629518" cy="1456986"/>
            <a:chOff x="4484570" y="4457673"/>
            <a:chExt cx="1629518" cy="1456986"/>
          </a:xfrm>
        </p:grpSpPr>
        <p:cxnSp>
          <p:nvCxnSpPr>
            <p:cNvPr id="54" name="直線コネクタ 53"/>
            <p:cNvCxnSpPr/>
            <p:nvPr/>
          </p:nvCxnSpPr>
          <p:spPr>
            <a:xfrm flipV="1">
              <a:off x="5084763" y="4457673"/>
              <a:ext cx="673824" cy="857059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5084763" y="5314729"/>
              <a:ext cx="1029325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円弧 55"/>
            <p:cNvSpPr/>
            <p:nvPr/>
          </p:nvSpPr>
          <p:spPr>
            <a:xfrm>
              <a:off x="4484570" y="4759387"/>
              <a:ext cx="1200386" cy="1155272"/>
            </a:xfrm>
            <a:prstGeom prst="arc">
              <a:avLst>
                <a:gd name="adj1" fmla="val 18397778"/>
                <a:gd name="adj2" fmla="val 21475787"/>
              </a:avLst>
            </a:prstGeom>
            <a:noFill/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9" name="コンテンツ プレースホルダー 2"/>
          <p:cNvSpPr txBox="1">
            <a:spLocks/>
          </p:cNvSpPr>
          <p:nvPr/>
        </p:nvSpPr>
        <p:spPr>
          <a:xfrm>
            <a:off x="8195923" y="4352513"/>
            <a:ext cx="997209" cy="812986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4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Ψ</a:t>
            </a:r>
            <a:r>
              <a:rPr lang="en-US" altLang="ja-JP" sz="4800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ja-JP" sz="4400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7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楕円フロー </a:t>
            </a:r>
            <a:r>
              <a:rPr kumimoji="1" lang="en-US" altLang="ja-JP" dirty="0"/>
              <a:t>v2 </a:t>
            </a:r>
            <a:r>
              <a:rPr kumimoji="1" lang="ja-JP" altLang="en-US" dirty="0"/>
              <a:t>と </a:t>
            </a:r>
            <a:r>
              <a:rPr kumimoji="1" lang="en-US" altLang="ja-JP" dirty="0"/>
              <a:t>QGP </a:t>
            </a:r>
            <a:r>
              <a:rPr kumimoji="1" lang="ja-JP" altLang="en-US" dirty="0"/>
              <a:t>の</a:t>
            </a:r>
            <a:r>
              <a:rPr kumimoji="1" lang="en-US" altLang="ja-JP" dirty="0"/>
              <a:t>”</a:t>
            </a:r>
            <a:r>
              <a:rPr kumimoji="1" lang="ja-JP" altLang="en-US" dirty="0"/>
              <a:t>証拠</a:t>
            </a:r>
            <a:r>
              <a:rPr kumimoji="1" lang="en-US" altLang="ja-JP" dirty="0"/>
              <a:t>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513" y="866820"/>
            <a:ext cx="5287591" cy="256218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800" b="1" dirty="0"/>
              <a:t>QGP signatures</a:t>
            </a:r>
            <a:r>
              <a:rPr kumimoji="1" lang="en-US" altLang="ja-JP" sz="2400" dirty="0"/>
              <a:t> (</a:t>
            </a:r>
            <a:r>
              <a:rPr kumimoji="1" lang="ja-JP" altLang="en-US" sz="2400" dirty="0"/>
              <a:t>～ </a:t>
            </a:r>
            <a:r>
              <a:rPr kumimoji="1" lang="en-US" altLang="ja-JP" sz="2400" dirty="0"/>
              <a:t>2005)</a:t>
            </a:r>
            <a:endParaRPr kumimoji="1" lang="en-US" altLang="ja-JP" sz="2800" dirty="0"/>
          </a:p>
          <a:p>
            <a:r>
              <a:rPr lang="en-US" altLang="ja-JP" sz="2000" i="1" u="sng" dirty="0"/>
              <a:t>Collective flow</a:t>
            </a:r>
          </a:p>
          <a:p>
            <a:r>
              <a:rPr lang="en-US" altLang="ja-JP" sz="2000" dirty="0"/>
              <a:t>Jet quenching</a:t>
            </a:r>
          </a:p>
          <a:p>
            <a:r>
              <a:rPr lang="en-US" altLang="ja-JP" sz="2000" dirty="0"/>
              <a:t>Strange enhancement</a:t>
            </a:r>
          </a:p>
          <a:p>
            <a:r>
              <a:rPr kumimoji="1" lang="en-US" altLang="ja-JP" sz="2000" dirty="0"/>
              <a:t>Thermal spectra of photons/</a:t>
            </a:r>
            <a:r>
              <a:rPr kumimoji="1" lang="en-US" altLang="ja-JP" sz="2000" dirty="0" err="1"/>
              <a:t>dileptons</a:t>
            </a:r>
            <a:endParaRPr kumimoji="1" lang="en-US" altLang="ja-JP" sz="2000" dirty="0"/>
          </a:p>
          <a:p>
            <a:r>
              <a:rPr lang="en-US" altLang="ja-JP" sz="2000" dirty="0"/>
              <a:t>J/</a:t>
            </a:r>
            <a:r>
              <a:rPr lang="en-US" altLang="ja-JP" sz="2000" i="1" dirty="0"/>
              <a:t>ψ</a:t>
            </a:r>
            <a:r>
              <a:rPr lang="en-US" altLang="ja-JP" sz="2000" dirty="0"/>
              <a:t> suppression</a:t>
            </a:r>
            <a:endParaRPr kumimoji="1" lang="en-US" altLang="ja-JP" sz="2000" dirty="0"/>
          </a:p>
          <a:p>
            <a:r>
              <a:rPr lang="en-US" altLang="ja-JP" sz="2000" dirty="0"/>
              <a:t>etc.</a:t>
            </a:r>
            <a:endParaRPr kumimoji="1" lang="ja-JP" altLang="en-US" sz="2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16</a:t>
            </a:fld>
            <a:endParaRPr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32" y="3493151"/>
            <a:ext cx="3240360" cy="2935573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579070" y="6409423"/>
            <a:ext cx="41764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200" dirty="0"/>
              <a:t>from </a:t>
            </a:r>
            <a:r>
              <a:rPr lang="ja-JP" altLang="en-US" sz="1200" dirty="0"/>
              <a:t>M. Gyulassy and L. McLerran, NPA750, 30 (2005)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575427" y="3945272"/>
            <a:ext cx="4392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/>
              <a:t>M</a:t>
            </a:r>
            <a:r>
              <a:rPr lang="ja-JP" altLang="en-US" b="1" dirty="0"/>
              <a:t>omentum anisotropy parameter v</a:t>
            </a:r>
            <a:r>
              <a:rPr lang="ja-JP" altLang="en-US" b="1" baseline="-25000" dirty="0"/>
              <a:t>2</a:t>
            </a:r>
            <a:endParaRPr lang="en-US" altLang="ja-JP" b="1" dirty="0"/>
          </a:p>
          <a:p>
            <a:endParaRPr lang="en-US" altLang="ja-JP" dirty="0"/>
          </a:p>
          <a:p>
            <a:r>
              <a:rPr lang="en-US" altLang="ja-JP" dirty="0" err="1"/>
              <a:t>Au+Au</a:t>
            </a:r>
            <a:r>
              <a:rPr lang="en-US" altLang="ja-JP" dirty="0"/>
              <a:t> at </a:t>
            </a:r>
            <a:r>
              <a:rPr lang="ja-JP" altLang="en-US" dirty="0"/>
              <a:t>√</a:t>
            </a:r>
            <a:r>
              <a:rPr lang="en-US" altLang="ja-JP" dirty="0" err="1"/>
              <a:t>s</a:t>
            </a:r>
            <a:r>
              <a:rPr lang="en-US" altLang="ja-JP" baseline="-25000" dirty="0" err="1"/>
              <a:t>NN</a:t>
            </a:r>
            <a:r>
              <a:rPr lang="en-US" altLang="ja-JP" dirty="0"/>
              <a:t> = 200 GeV (RHIC)</a:t>
            </a:r>
          </a:p>
          <a:p>
            <a:endParaRPr lang="en-US" altLang="ja-JP" dirty="0"/>
          </a:p>
          <a:p>
            <a:r>
              <a:rPr lang="en-US" altLang="ja-JP" dirty="0"/>
              <a:t>Points: experimental data</a:t>
            </a:r>
          </a:p>
          <a:p>
            <a:r>
              <a:rPr lang="en-US" altLang="ja-JP" dirty="0"/>
              <a:t>Lines: hydrodynamic predictions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4969996" y="1583854"/>
            <a:ext cx="1801675" cy="1399693"/>
            <a:chOff x="5521259" y="1338704"/>
            <a:chExt cx="2663825" cy="2081212"/>
          </a:xfrm>
        </p:grpSpPr>
        <p:sp>
          <p:nvSpPr>
            <p:cNvPr id="15" name="Oval 2"/>
            <p:cNvSpPr>
              <a:spLocks noChangeArrowheads="1"/>
            </p:cNvSpPr>
            <p:nvPr/>
          </p:nvSpPr>
          <p:spPr bwMode="auto">
            <a:xfrm>
              <a:off x="5521259" y="1481579"/>
              <a:ext cx="1800225" cy="1800225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Oval 3"/>
            <p:cNvSpPr>
              <a:spLocks noChangeArrowheads="1"/>
            </p:cNvSpPr>
            <p:nvPr/>
          </p:nvSpPr>
          <p:spPr bwMode="auto">
            <a:xfrm>
              <a:off x="6384859" y="1481579"/>
              <a:ext cx="1800225" cy="180022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6384859" y="1697479"/>
              <a:ext cx="935037" cy="1368425"/>
            </a:xfrm>
            <a:prstGeom prst="ellipse">
              <a:avLst/>
            </a:prstGeom>
            <a:gradFill rotWithShape="0">
              <a:gsLst>
                <a:gs pos="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19050" algn="ctr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AutoShape 5" descr="Pink tissue paper"/>
            <p:cNvSpPr>
              <a:spLocks noChangeArrowheads="1"/>
            </p:cNvSpPr>
            <p:nvPr/>
          </p:nvSpPr>
          <p:spPr bwMode="auto">
            <a:xfrm>
              <a:off x="7105584" y="1932429"/>
              <a:ext cx="719137" cy="84613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lumMod val="65000"/>
                <a:lumOff val="3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AutoShape 6" descr="Pink tissue paper"/>
            <p:cNvSpPr>
              <a:spLocks noChangeArrowheads="1"/>
            </p:cNvSpPr>
            <p:nvPr/>
          </p:nvSpPr>
          <p:spPr bwMode="auto">
            <a:xfrm rot="10800000">
              <a:off x="5881620" y="1929254"/>
              <a:ext cx="719138" cy="84613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lumMod val="65000"/>
                <a:lumOff val="3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AutoShape 7" descr="Pink tissue paper"/>
            <p:cNvSpPr>
              <a:spLocks noChangeArrowheads="1"/>
            </p:cNvSpPr>
            <p:nvPr/>
          </p:nvSpPr>
          <p:spPr bwMode="auto">
            <a:xfrm>
              <a:off x="6673783" y="1338704"/>
              <a:ext cx="360362" cy="503237"/>
            </a:xfrm>
            <a:prstGeom prst="upArrow">
              <a:avLst>
                <a:gd name="adj1" fmla="val 50000"/>
                <a:gd name="adj2" fmla="val 34912"/>
              </a:avLst>
            </a:prstGeom>
            <a:solidFill>
              <a:schemeClr val="tx1">
                <a:lumMod val="65000"/>
                <a:lumOff val="3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ja-JP" sz="2400">
                <a:latin typeface="Verdana" pitchFamily="34" charset="0"/>
                <a:ea typeface="ＭＳ ゴシック" pitchFamily="49" charset="-128"/>
              </a:endParaRPr>
            </a:p>
          </p:txBody>
        </p:sp>
        <p:sp>
          <p:nvSpPr>
            <p:cNvPr id="21" name="AutoShape 8" descr="Pink tissue paper"/>
            <p:cNvSpPr>
              <a:spLocks noChangeArrowheads="1"/>
            </p:cNvSpPr>
            <p:nvPr/>
          </p:nvSpPr>
          <p:spPr bwMode="auto">
            <a:xfrm rot="10800000">
              <a:off x="6673783" y="2916679"/>
              <a:ext cx="360362" cy="503237"/>
            </a:xfrm>
            <a:prstGeom prst="upArrow">
              <a:avLst>
                <a:gd name="adj1" fmla="val 50000"/>
                <a:gd name="adj2" fmla="val 34912"/>
              </a:avLst>
            </a:prstGeom>
            <a:solidFill>
              <a:schemeClr val="tx1">
                <a:lumMod val="65000"/>
                <a:lumOff val="3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7524328" y="1441828"/>
            <a:ext cx="648072" cy="1686947"/>
            <a:chOff x="5002262" y="3732884"/>
            <a:chExt cx="623762" cy="2959038"/>
          </a:xfrm>
        </p:grpSpPr>
        <p:sp>
          <p:nvSpPr>
            <p:cNvPr id="26" name="円/楕円 25"/>
            <p:cNvSpPr/>
            <p:nvPr/>
          </p:nvSpPr>
          <p:spPr>
            <a:xfrm flipH="1">
              <a:off x="5002262" y="3732884"/>
              <a:ext cx="60763" cy="199059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 flipH="1">
              <a:off x="5566045" y="4728183"/>
              <a:ext cx="59979" cy="196373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062244" y="4776219"/>
              <a:ext cx="503806" cy="947262"/>
            </a:xfrm>
            <a:prstGeom prst="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" name="AutoShape 5" descr="Pink tissue paper"/>
          <p:cNvSpPr>
            <a:spLocks noChangeArrowheads="1"/>
          </p:cNvSpPr>
          <p:nvPr/>
        </p:nvSpPr>
        <p:spPr bwMode="auto">
          <a:xfrm rot="16200000">
            <a:off x="7669816" y="1759651"/>
            <a:ext cx="343379" cy="31417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65000"/>
              <a:lumOff val="3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AutoShape 5" descr="Pink tissue paper"/>
          <p:cNvSpPr>
            <a:spLocks noChangeArrowheads="1"/>
          </p:cNvSpPr>
          <p:nvPr/>
        </p:nvSpPr>
        <p:spPr bwMode="auto">
          <a:xfrm rot="5400000">
            <a:off x="7669815" y="2523945"/>
            <a:ext cx="343379" cy="31417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65000"/>
              <a:lumOff val="3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308303" y="936965"/>
            <a:ext cx="1120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  <a:latin typeface="+mj-lt"/>
              </a:rPr>
              <a:t>beam axis</a:t>
            </a:r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7400404" y="1346718"/>
            <a:ext cx="936104" cy="3448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5078321" y="1116326"/>
            <a:ext cx="1120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  <a:latin typeface="+mj-lt"/>
              </a:rPr>
              <a:t>beam axis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721130" y="1083440"/>
            <a:ext cx="4395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rgbClr val="7030A0"/>
                </a:solidFill>
              </a:rPr>
              <a:t>⊗</a:t>
            </a:r>
            <a:endParaRPr lang="ja-JP" altLang="en-US" sz="2000" b="1" dirty="0">
              <a:solidFill>
                <a:srgbClr val="7030A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940902" y="3180896"/>
            <a:ext cx="1750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7030A0"/>
                </a:solidFill>
                <a:latin typeface="+mj-lt"/>
              </a:rPr>
              <a:t>Transverse plane</a:t>
            </a:r>
            <a:endParaRPr lang="ja-JP" altLang="en-US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873311" y="3189054"/>
            <a:ext cx="2011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7030A0"/>
                </a:solidFill>
                <a:latin typeface="+mj-lt"/>
              </a:rPr>
              <a:t>Longitudinal profile</a:t>
            </a:r>
            <a:endParaRPr lang="ja-JP" altLang="en-US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351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高次異方性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17</a:t>
            </a:fld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286715" y="3069133"/>
            <a:ext cx="6904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C00000"/>
                </a:solidFill>
                <a:latin typeface="Calibri" pitchFamily="34" charset="0"/>
              </a:rPr>
              <a:t>事象毎のゆらぎ </a:t>
            </a:r>
            <a:r>
              <a:rPr lang="en-US" altLang="ja-JP" sz="2800" b="1" dirty="0">
                <a:solidFill>
                  <a:srgbClr val="C00000"/>
                </a:solidFill>
                <a:latin typeface="Calibri" pitchFamily="34" charset="0"/>
              </a:rPr>
              <a:t>(even-by-event fluctuations)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522FED2-4026-433B-8644-379E55FA8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86" y="1795763"/>
            <a:ext cx="8471958" cy="878147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624060E-D16B-47A7-B83B-F827C4958DF5}"/>
              </a:ext>
            </a:extLst>
          </p:cNvPr>
          <p:cNvGrpSpPr/>
          <p:nvPr/>
        </p:nvGrpSpPr>
        <p:grpSpPr>
          <a:xfrm>
            <a:off x="499574" y="3781635"/>
            <a:ext cx="8144851" cy="2589910"/>
            <a:chOff x="531605" y="1814734"/>
            <a:chExt cx="8144851" cy="2589910"/>
          </a:xfrm>
        </p:grpSpPr>
        <p:grpSp>
          <p:nvGrpSpPr>
            <p:cNvPr id="41" name="グループ化 23"/>
            <p:cNvGrpSpPr>
              <a:grpSpLocks/>
            </p:cNvGrpSpPr>
            <p:nvPr/>
          </p:nvGrpSpPr>
          <p:grpSpPr bwMode="auto">
            <a:xfrm>
              <a:off x="531605" y="1922611"/>
              <a:ext cx="3566660" cy="2445870"/>
              <a:chOff x="752543" y="2304871"/>
              <a:chExt cx="3566362" cy="2446280"/>
            </a:xfrm>
          </p:grpSpPr>
          <p:pic>
            <p:nvPicPr>
              <p:cNvPr id="42" name="Picture 3" descr="C:\Users\murase\Desktop\memo\mthesis\ppt\dens1_n1000_b0.gi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28983" t="17133" r="25078" b="29196"/>
              <a:stretch>
                <a:fillRect/>
              </a:stretch>
            </p:blipFill>
            <p:spPr bwMode="auto">
              <a:xfrm>
                <a:off x="892968" y="2304871"/>
                <a:ext cx="1543812" cy="1656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" name="テキスト ボックス 20"/>
              <p:cNvSpPr txBox="1">
                <a:spLocks noChangeArrowheads="1"/>
              </p:cNvSpPr>
              <p:nvPr/>
            </p:nvSpPr>
            <p:spPr bwMode="auto">
              <a:xfrm>
                <a:off x="3058446" y="3241879"/>
                <a:ext cx="1260459" cy="646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3600" i="1" dirty="0" err="1">
                    <a:latin typeface="+mj-lt"/>
                    <a:cs typeface="Times New Roman" pitchFamily="18" charset="0"/>
                  </a:rPr>
                  <a:t>v</a:t>
                </a:r>
                <a:r>
                  <a:rPr lang="en-US" altLang="ja-JP" sz="3600" i="1" baseline="-25000" dirty="0" err="1">
                    <a:latin typeface="+mj-lt"/>
                    <a:cs typeface="Times New Roman" pitchFamily="18" charset="0"/>
                  </a:rPr>
                  <a:t>n</a:t>
                </a:r>
                <a:r>
                  <a:rPr lang="en-US" altLang="ja-JP" sz="3600" i="1" baseline="-25000" dirty="0">
                    <a:latin typeface="+mj-lt"/>
                    <a:cs typeface="Times New Roman" pitchFamily="18" charset="0"/>
                  </a:rPr>
                  <a:t> </a:t>
                </a:r>
                <a:r>
                  <a:rPr lang="en-US" altLang="ja-JP" sz="3600" dirty="0">
                    <a:latin typeface="+mj-lt"/>
                  </a:rPr>
                  <a:t>=</a:t>
                </a:r>
                <a:r>
                  <a:rPr lang="en-US" altLang="ja-JP" sz="3600" dirty="0">
                    <a:latin typeface="Calibri" pitchFamily="34" charset="0"/>
                  </a:rPr>
                  <a:t> 0</a:t>
                </a:r>
                <a:endParaRPr lang="ja-JP" altLang="en-US" sz="1600" dirty="0">
                  <a:latin typeface="Calibri" pitchFamily="34" charset="0"/>
                </a:endParaRPr>
              </a:p>
            </p:txBody>
          </p:sp>
          <p:sp>
            <p:nvSpPr>
              <p:cNvPr id="44" name="テキスト ボックス 15"/>
              <p:cNvSpPr txBox="1">
                <a:spLocks noChangeArrowheads="1"/>
              </p:cNvSpPr>
              <p:nvPr/>
            </p:nvSpPr>
            <p:spPr bwMode="auto">
              <a:xfrm>
                <a:off x="752543" y="4104712"/>
                <a:ext cx="3320916" cy="646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dirty="0">
                    <a:latin typeface="Calibri" pitchFamily="34" charset="0"/>
                  </a:rPr>
                  <a:t>もしゆらぎがなければ</a:t>
                </a:r>
                <a:endParaRPr lang="en-US" altLang="ja-JP" dirty="0">
                  <a:latin typeface="Calibri" pitchFamily="34" charset="0"/>
                </a:endParaRPr>
              </a:p>
              <a:p>
                <a:pPr algn="ctr"/>
                <a:r>
                  <a:rPr lang="ja-JP" altLang="en-US" dirty="0">
                    <a:latin typeface="Calibri" pitchFamily="34" charset="0"/>
                  </a:rPr>
                  <a:t>高次フローは発生しない</a:t>
                </a:r>
              </a:p>
            </p:txBody>
          </p:sp>
          <p:sp>
            <p:nvSpPr>
              <p:cNvPr id="45" name="右矢印 44"/>
              <p:cNvSpPr/>
              <p:nvPr/>
            </p:nvSpPr>
            <p:spPr>
              <a:xfrm>
                <a:off x="2625805" y="3386639"/>
                <a:ext cx="360333" cy="358835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46" name="グループ化 25"/>
            <p:cNvGrpSpPr>
              <a:grpSpLocks/>
            </p:cNvGrpSpPr>
            <p:nvPr/>
          </p:nvGrpSpPr>
          <p:grpSpPr bwMode="auto">
            <a:xfrm>
              <a:off x="3923928" y="1844824"/>
              <a:ext cx="4752528" cy="2559820"/>
              <a:chOff x="4184628" y="2244695"/>
              <a:chExt cx="4753191" cy="2559869"/>
            </a:xfrm>
          </p:grpSpPr>
          <p:grpSp>
            <p:nvGrpSpPr>
              <p:cNvPr id="47" name="グループ化 12"/>
              <p:cNvGrpSpPr>
                <a:grpSpLocks/>
              </p:cNvGrpSpPr>
              <p:nvPr/>
            </p:nvGrpSpPr>
            <p:grpSpPr bwMode="auto">
              <a:xfrm>
                <a:off x="4184628" y="2244695"/>
                <a:ext cx="4753191" cy="2559869"/>
                <a:chOff x="387035" y="5622538"/>
                <a:chExt cx="3165659" cy="1657333"/>
              </a:xfrm>
            </p:grpSpPr>
            <p:pic>
              <p:nvPicPr>
                <p:cNvPr id="50" name="Picture 2" descr="C:\Users\murase\Desktop\memo\mthesis\ppt\dens1_n1_b0.gif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 l="31062" t="17545" r="25916" b="31383"/>
                <a:stretch>
                  <a:fillRect/>
                </a:stretch>
              </p:blipFill>
              <p:spPr bwMode="auto">
                <a:xfrm>
                  <a:off x="955973" y="5622538"/>
                  <a:ext cx="1128118" cy="11281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1" name="テキスト ボックス 24"/>
                <p:cNvSpPr txBox="1">
                  <a:spLocks noChangeArrowheads="1"/>
                </p:cNvSpPr>
                <p:nvPr/>
              </p:nvSpPr>
              <p:spPr bwMode="auto">
                <a:xfrm>
                  <a:off x="387035" y="6861410"/>
                  <a:ext cx="3165659" cy="4184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dirty="0">
                      <a:latin typeface="Calibri" pitchFamily="34" charset="0"/>
                    </a:rPr>
                    <a:t>事象ごとのゆらぎによって</a:t>
                  </a:r>
                  <a:endParaRPr lang="en-US" altLang="ja-JP" dirty="0">
                    <a:latin typeface="Calibri" pitchFamily="34" charset="0"/>
                  </a:endParaRPr>
                </a:p>
                <a:p>
                  <a:pPr algn="ctr"/>
                  <a:r>
                    <a:rPr lang="ja-JP" altLang="en-US" dirty="0">
                      <a:latin typeface="Calibri" pitchFamily="34" charset="0"/>
                    </a:rPr>
                    <a:t>高次フローが生成される</a:t>
                  </a:r>
                  <a:endParaRPr lang="en-US" altLang="ja-JP" dirty="0">
                    <a:latin typeface="Calibri" pitchFamily="34" charset="0"/>
                  </a:endParaRPr>
                </a:p>
              </p:txBody>
            </p:sp>
          </p:grpSp>
          <p:sp>
            <p:nvSpPr>
              <p:cNvPr id="48" name="テキスト ボックス 16"/>
              <p:cNvSpPr txBox="1">
                <a:spLocks noChangeArrowheads="1"/>
              </p:cNvSpPr>
              <p:nvPr/>
            </p:nvSpPr>
            <p:spPr bwMode="auto">
              <a:xfrm>
                <a:off x="7412624" y="3252825"/>
                <a:ext cx="1224136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3600" i="1" dirty="0" err="1">
                    <a:latin typeface="+mj-lt"/>
                    <a:cs typeface="Times New Roman" pitchFamily="18" charset="0"/>
                  </a:rPr>
                  <a:t>v</a:t>
                </a:r>
                <a:r>
                  <a:rPr lang="en-US" altLang="ja-JP" sz="3600" i="1" baseline="-25000" dirty="0" err="1">
                    <a:latin typeface="+mj-lt"/>
                    <a:cs typeface="Times New Roman" pitchFamily="18" charset="0"/>
                  </a:rPr>
                  <a:t>n</a:t>
                </a:r>
                <a:r>
                  <a:rPr lang="en-US" altLang="ja-JP" sz="3600" i="1" baseline="-25000" dirty="0">
                    <a:latin typeface="+mj-lt"/>
                    <a:cs typeface="Times New Roman" pitchFamily="18" charset="0"/>
                  </a:rPr>
                  <a:t> </a:t>
                </a:r>
                <a:r>
                  <a:rPr lang="ja-JP" altLang="en-US" sz="3600" dirty="0">
                    <a:latin typeface="+mj-lt"/>
                  </a:rPr>
                  <a:t>≠ </a:t>
                </a:r>
                <a:r>
                  <a:rPr lang="en-US" altLang="ja-JP" sz="3600" dirty="0">
                    <a:latin typeface="+mj-lt"/>
                  </a:rPr>
                  <a:t>0</a:t>
                </a:r>
                <a:endParaRPr lang="ja-JP" altLang="en-US" sz="1600" dirty="0">
                  <a:latin typeface="+mj-lt"/>
                </a:endParaRPr>
              </a:p>
            </p:txBody>
          </p:sp>
          <p:sp>
            <p:nvSpPr>
              <p:cNvPr id="49" name="右矢印 48"/>
              <p:cNvSpPr/>
              <p:nvPr/>
            </p:nvSpPr>
            <p:spPr>
              <a:xfrm>
                <a:off x="6909319" y="3397074"/>
                <a:ext cx="358825" cy="36037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ADE202A-3521-438A-AEED-C59BA1F59BB1}"/>
                </a:ext>
              </a:extLst>
            </p:cNvPr>
            <p:cNvSpPr/>
            <p:nvPr/>
          </p:nvSpPr>
          <p:spPr>
            <a:xfrm>
              <a:off x="2406680" y="1814734"/>
              <a:ext cx="16209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(</a:t>
              </a:r>
              <a:r>
                <a:rPr lang="ja-JP" altLang="en-US" sz="2400" dirty="0"/>
                <a:t>中心衝突</a:t>
              </a:r>
              <a:r>
                <a:rPr lang="en-US" altLang="ja-JP" sz="2400" dirty="0"/>
                <a:t>)</a:t>
              </a:r>
              <a:endParaRPr lang="ja-JP" altLang="en-US" sz="2400" dirty="0"/>
            </a:p>
          </p:txBody>
        </p:sp>
        <p:sp>
          <p:nvSpPr>
            <p:cNvPr id="19" name="テキスト ボックス 20">
              <a:extLst>
                <a:ext uri="{FF2B5EF4-FFF2-40B4-BE49-F238E27FC236}">
                  <a16:creationId xmlns:a16="http://schemas.microsoft.com/office/drawing/2014/main" id="{D5B2953E-7A19-4EFD-900E-56B23BAC9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0622" y="2218334"/>
              <a:ext cx="126056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3600" i="1" dirty="0" err="1">
                  <a:latin typeface="+mj-lt"/>
                  <a:cs typeface="Times New Roman" pitchFamily="18" charset="0"/>
                </a:rPr>
                <a:t>ε</a:t>
              </a:r>
              <a:r>
                <a:rPr lang="en-US" altLang="ja-JP" sz="3600" i="1" baseline="-25000" dirty="0" err="1">
                  <a:latin typeface="+mj-lt"/>
                  <a:cs typeface="Times New Roman" pitchFamily="18" charset="0"/>
                </a:rPr>
                <a:t>n</a:t>
              </a:r>
              <a:r>
                <a:rPr lang="en-US" altLang="ja-JP" sz="3600" i="1" baseline="-25000" dirty="0">
                  <a:latin typeface="+mj-lt"/>
                  <a:cs typeface="Times New Roman" pitchFamily="18" charset="0"/>
                </a:rPr>
                <a:t> </a:t>
              </a:r>
              <a:r>
                <a:rPr lang="en-US" altLang="ja-JP" sz="3600" dirty="0">
                  <a:latin typeface="+mj-lt"/>
                </a:rPr>
                <a:t>=</a:t>
              </a:r>
              <a:r>
                <a:rPr lang="en-US" altLang="ja-JP" sz="3600" dirty="0">
                  <a:latin typeface="Calibri" pitchFamily="34" charset="0"/>
                </a:rPr>
                <a:t> 0</a:t>
              </a:r>
              <a:endParaRPr lang="ja-JP" altLang="en-US" sz="1600" dirty="0">
                <a:latin typeface="Calibri" pitchFamily="34" charset="0"/>
              </a:endParaRPr>
            </a:p>
          </p:txBody>
        </p:sp>
        <p:sp>
          <p:nvSpPr>
            <p:cNvPr id="20" name="テキスト ボックス 16">
              <a:extLst>
                <a:ext uri="{FF2B5EF4-FFF2-40B4-BE49-F238E27FC236}">
                  <a16:creationId xmlns:a16="http://schemas.microsoft.com/office/drawing/2014/main" id="{0931FAAF-5576-4298-A2B7-9C801A533C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8239" y="2138828"/>
              <a:ext cx="122396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3600" i="1" dirty="0" err="1">
                  <a:latin typeface="+mj-lt"/>
                  <a:cs typeface="Times New Roman" pitchFamily="18" charset="0"/>
                </a:rPr>
                <a:t>ε</a:t>
              </a:r>
              <a:r>
                <a:rPr lang="en-US" altLang="ja-JP" sz="3600" i="1" baseline="-25000" dirty="0" err="1">
                  <a:latin typeface="+mj-lt"/>
                  <a:cs typeface="Times New Roman" pitchFamily="18" charset="0"/>
                </a:rPr>
                <a:t>n</a:t>
              </a:r>
              <a:r>
                <a:rPr lang="en-US" altLang="ja-JP" sz="3600" i="1" baseline="-25000" dirty="0">
                  <a:latin typeface="+mj-lt"/>
                  <a:cs typeface="Times New Roman" pitchFamily="18" charset="0"/>
                </a:rPr>
                <a:t> </a:t>
              </a:r>
              <a:r>
                <a:rPr lang="ja-JP" altLang="en-US" sz="3600" dirty="0">
                  <a:latin typeface="+mj-lt"/>
                </a:rPr>
                <a:t>≠ </a:t>
              </a:r>
              <a:r>
                <a:rPr lang="en-US" altLang="ja-JP" sz="3600" dirty="0">
                  <a:latin typeface="+mj-lt"/>
                </a:rPr>
                <a:t>0</a:t>
              </a:r>
              <a:endParaRPr lang="ja-JP" altLang="en-US" sz="1600" dirty="0">
                <a:latin typeface="+mj-lt"/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EEF73F-A22A-4FFC-AAF5-59C82F85D7F0}"/>
              </a:ext>
            </a:extLst>
          </p:cNvPr>
          <p:cNvSpPr/>
          <p:nvPr/>
        </p:nvSpPr>
        <p:spPr>
          <a:xfrm>
            <a:off x="286715" y="1061676"/>
            <a:ext cx="7192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初期異方性 </a:t>
            </a:r>
            <a:r>
              <a:rPr lang="en-US" altLang="ja-JP" sz="2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ε</a:t>
            </a:r>
            <a:r>
              <a:rPr lang="en-US" altLang="ja-JP" sz="2800" i="1" baseline="-25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n</a:t>
            </a:r>
            <a:r>
              <a:rPr lang="en-US" altLang="ja-JP" sz="2800" dirty="0">
                <a:cs typeface="Times New Roman" pitchFamily="18" charset="0"/>
              </a:rPr>
              <a:t>: </a:t>
            </a:r>
            <a:r>
              <a:rPr lang="ja-JP" altLang="en-US" sz="2800" dirty="0">
                <a:cs typeface="Times New Roman" pitchFamily="18" charset="0"/>
              </a:rPr>
              <a:t>初期密度 </a:t>
            </a:r>
            <a:r>
              <a:rPr lang="en-US" altLang="ja-JP" sz="2800" i="1" dirty="0">
                <a:cs typeface="Times New Roman" pitchFamily="18" charset="0"/>
              </a:rPr>
              <a:t>ρ</a:t>
            </a:r>
            <a:r>
              <a:rPr lang="en-US" altLang="ja-JP" sz="2800" dirty="0">
                <a:cs typeface="Times New Roman" pitchFamily="18" charset="0"/>
              </a:rPr>
              <a:t>(</a:t>
            </a:r>
            <a:r>
              <a:rPr lang="en-US" altLang="ja-JP" sz="2800" i="1" dirty="0">
                <a:cs typeface="Times New Roman" pitchFamily="18" charset="0"/>
              </a:rPr>
              <a:t>x</a:t>
            </a:r>
            <a:r>
              <a:rPr lang="en-US" altLang="ja-JP" sz="2800" dirty="0">
                <a:cs typeface="Times New Roman" pitchFamily="18" charset="0"/>
              </a:rPr>
              <a:t>) </a:t>
            </a:r>
            <a:r>
              <a:rPr lang="ja-JP" altLang="en-US" sz="2800" dirty="0">
                <a:cs typeface="Times New Roman" pitchFamily="18" charset="0"/>
              </a:rPr>
              <a:t>のフーリエ係数</a:t>
            </a:r>
            <a:endParaRPr lang="ja-JP" altLang="en-US" sz="2800" dirty="0"/>
          </a:p>
        </p:txBody>
      </p:sp>
      <p:sp>
        <p:nvSpPr>
          <p:cNvPr id="23" name="円/楕円 43">
            <a:extLst>
              <a:ext uri="{FF2B5EF4-FFF2-40B4-BE49-F238E27FC236}">
                <a16:creationId xmlns:a16="http://schemas.microsoft.com/office/drawing/2014/main" id="{F9CB0027-610A-4943-85D1-541D0B725FE2}"/>
              </a:ext>
            </a:extLst>
          </p:cNvPr>
          <p:cNvSpPr/>
          <p:nvPr/>
        </p:nvSpPr>
        <p:spPr bwMode="auto">
          <a:xfrm>
            <a:off x="662687" y="1996372"/>
            <a:ext cx="543802" cy="53185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2168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2E476-D6B1-431A-B5D9-9A252766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高次フロー係数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662917-FB5C-4A78-BFC9-0212F1D4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413C0B-3E7B-4EB3-A018-9AAD62761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18</a:t>
            </a:fld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8FEDB2-71CF-4A3A-BA94-A3CBB19C4E62}"/>
              </a:ext>
            </a:extLst>
          </p:cNvPr>
          <p:cNvSpPr/>
          <p:nvPr/>
        </p:nvSpPr>
        <p:spPr>
          <a:xfrm>
            <a:off x="323528" y="904945"/>
            <a:ext cx="5433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altLang="ja-JP" b="1" dirty="0">
                <a:solidFill>
                  <a:srgbClr val="000000"/>
                </a:solidFill>
                <a:latin typeface="arial" panose="020B0604020202020204" pitchFamily="34" charset="0"/>
              </a:rPr>
              <a:t>ATLAS, Phys. Rev. Lett. 110 (2013) no.1, 012302</a:t>
            </a:r>
            <a:r>
              <a:rPr lang="nn-NO" altLang="ja-JP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3258C1F-36D0-4C69-A6BA-3825D3215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68" y="1341277"/>
            <a:ext cx="5433988" cy="3616816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708B43-5F92-412D-9133-74918C1F33B7}"/>
              </a:ext>
            </a:extLst>
          </p:cNvPr>
          <p:cNvSpPr/>
          <p:nvPr/>
        </p:nvSpPr>
        <p:spPr>
          <a:xfrm>
            <a:off x="827584" y="4923215"/>
            <a:ext cx="77208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楕円フロー </a:t>
            </a:r>
            <a:r>
              <a:rPr lang="en-US" altLang="ja-JP" sz="2400" i="1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altLang="ja-JP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sz="2400" dirty="0"/>
              <a:t>:</a:t>
            </a:r>
            <a:br>
              <a:rPr lang="en-US" altLang="ja-JP" sz="2400" dirty="0"/>
            </a:br>
            <a:r>
              <a:rPr lang="ja-JP" altLang="en-US" sz="2400" dirty="0"/>
              <a:t>　　　衝突幾何により大きな値</a:t>
            </a:r>
            <a:endParaRPr lang="en-US" altLang="ja-JP" sz="2400" dirty="0"/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三角フロー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i="1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altLang="ja-JP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四角フロー </a:t>
            </a:r>
            <a:r>
              <a:rPr lang="en-US" altLang="ja-JP" sz="2400" i="1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altLang="ja-JP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五角形のフロー </a:t>
            </a:r>
            <a:r>
              <a:rPr lang="en-US" altLang="ja-JP" sz="2400" i="1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altLang="ja-JP" sz="2400" baseline="-25000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US" altLang="ja-JP" sz="2400" dirty="0"/>
              <a:t>:</a:t>
            </a:r>
            <a:b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　　　</a:t>
            </a:r>
            <a:r>
              <a:rPr lang="ja-JP" altLang="en-US" sz="2400" dirty="0"/>
              <a:t>事象ごとのゆらぎにより生成</a:t>
            </a:r>
          </a:p>
        </p:txBody>
      </p:sp>
    </p:spTree>
    <p:extLst>
      <p:ext uri="{BB962C8B-B14F-4D97-AF65-F5344CB8AC3E}">
        <p14:creationId xmlns:p14="http://schemas.microsoft.com/office/powerpoint/2010/main" val="355392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C1997-BC1F-4EB9-B5B1-CFCC7359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Mass ordering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7E856E-40F4-4467-B56F-E0A049A6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0C81B9-9194-4025-A193-7BE0CE64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19</a:t>
            </a:fld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BF9A654-7270-453E-8AF7-490617CA5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1" y="2482181"/>
            <a:ext cx="7882711" cy="360043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B26BD0-1772-4694-B7FE-3E154B3979EA}"/>
              </a:ext>
            </a:extLst>
          </p:cNvPr>
          <p:cNvSpPr/>
          <p:nvPr/>
        </p:nvSpPr>
        <p:spPr>
          <a:xfrm>
            <a:off x="2094301" y="2105261"/>
            <a:ext cx="573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/>
              <a:t>H. Song et al., J. Phys. </a:t>
            </a:r>
            <a:r>
              <a:rPr lang="en-US" altLang="ja-JP" b="1" dirty="0" err="1"/>
              <a:t>Conf.Ser</a:t>
            </a:r>
            <a:r>
              <a:rPr lang="en-US" altLang="ja-JP" b="1" dirty="0"/>
              <a:t>. 509 (2014) 012089</a:t>
            </a:r>
            <a:endParaRPr lang="ja-JP" altLang="en-US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99C056-7C8E-47CA-A31B-874BFE1B7E62}"/>
              </a:ext>
            </a:extLst>
          </p:cNvPr>
          <p:cNvSpPr/>
          <p:nvPr/>
        </p:nvSpPr>
        <p:spPr>
          <a:xfrm>
            <a:off x="201019" y="908720"/>
            <a:ext cx="2312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Mass ordering</a:t>
            </a:r>
            <a:endParaRPr lang="ja-JP" altLang="en-US" sz="28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C467753-C4DC-43F1-B2AE-6B62B9D02F24}"/>
              </a:ext>
            </a:extLst>
          </p:cNvPr>
          <p:cNvSpPr/>
          <p:nvPr/>
        </p:nvSpPr>
        <p:spPr>
          <a:xfrm>
            <a:off x="817241" y="1125763"/>
            <a:ext cx="79184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/>
              <a:t>粒子ごとの </a:t>
            </a:r>
            <a:r>
              <a:rPr lang="en-US" altLang="ja-JP" sz="2400" dirty="0"/>
              <a:t>v</a:t>
            </a:r>
            <a:r>
              <a:rPr lang="en-US" altLang="ja-JP" sz="2400" baseline="-25000" dirty="0"/>
              <a:t>2</a:t>
            </a:r>
            <a:br>
              <a:rPr lang="en-US" altLang="ja-JP" sz="2400" baseline="-25000" dirty="0"/>
            </a:br>
            <a:r>
              <a:rPr lang="ja-JP" altLang="en-US" sz="2400" dirty="0"/>
              <a:t>質量の大きい粒子ほど </a:t>
            </a:r>
            <a:r>
              <a:rPr lang="en-US" altLang="ja-JP" sz="2400" dirty="0"/>
              <a:t>high </a:t>
            </a:r>
            <a:r>
              <a:rPr lang="en-US" altLang="ja-JP" sz="2400" dirty="0" err="1"/>
              <a:t>pT</a:t>
            </a:r>
            <a:r>
              <a:rPr lang="en-US" altLang="ja-JP" sz="2400" dirty="0"/>
              <a:t> </a:t>
            </a:r>
            <a:r>
              <a:rPr lang="ja-JP" altLang="en-US" sz="2400" dirty="0"/>
              <a:t>側にずれる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26493F-25D9-47D9-B71F-359E5AE16A2C}"/>
              </a:ext>
            </a:extLst>
          </p:cNvPr>
          <p:cNvSpPr/>
          <p:nvPr/>
        </p:nvSpPr>
        <p:spPr>
          <a:xfrm>
            <a:off x="817240" y="6123543"/>
            <a:ext cx="78827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解釈</a:t>
            </a:r>
            <a:r>
              <a:rPr lang="en-US" altLang="ja-JP" sz="2000" dirty="0"/>
              <a:t>: </a:t>
            </a:r>
            <a:r>
              <a:rPr lang="ja-JP" altLang="en-US" sz="2000" dirty="0"/>
              <a:t>粒子が同じ流速に乗っているとすると、運動量は質量に比例する</a:t>
            </a:r>
          </a:p>
        </p:txBody>
      </p:sp>
    </p:spTree>
    <p:extLst>
      <p:ext uri="{BB962C8B-B14F-4D97-AF65-F5344CB8AC3E}">
        <p14:creationId xmlns:p14="http://schemas.microsoft.com/office/powerpoint/2010/main" val="301612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流体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2800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B0B30-BB2F-487C-83AE-D1999991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NCQ Scaling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48E07E-D828-4C04-A7D6-3C85BCF8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48FE1F-5C7C-4B62-9B9F-89DDDDAF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20</a:t>
            </a:fld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83803CB-9D30-499D-AD63-C2476D3BF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274562"/>
            <a:ext cx="8244408" cy="3396527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DA80D8-F2E1-4BFF-AE7B-33AA1BC6C108}"/>
              </a:ext>
            </a:extLst>
          </p:cNvPr>
          <p:cNvSpPr/>
          <p:nvPr/>
        </p:nvSpPr>
        <p:spPr>
          <a:xfrm>
            <a:off x="2266796" y="1993608"/>
            <a:ext cx="5104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</a:rPr>
              <a:t> PHENIX, Phys. Rev. C92 (2015) no.3, 034913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C182993-7586-41FF-AF1A-9E277217DD0E}"/>
              </a:ext>
            </a:extLst>
          </p:cNvPr>
          <p:cNvSpPr/>
          <p:nvPr/>
        </p:nvSpPr>
        <p:spPr>
          <a:xfrm>
            <a:off x="104891" y="923992"/>
            <a:ext cx="5610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Number of constituent quark scaling</a:t>
            </a:r>
            <a:endParaRPr lang="ja-JP" altLang="en-US" sz="28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AE9417-8B4F-456D-8A96-BA75D9D3656F}"/>
              </a:ext>
            </a:extLst>
          </p:cNvPr>
          <p:cNvSpPr/>
          <p:nvPr/>
        </p:nvSpPr>
        <p:spPr>
          <a:xfrm>
            <a:off x="5599183" y="961564"/>
            <a:ext cx="35448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(quark number scaling)</a:t>
            </a:r>
            <a:endParaRPr lang="ja-JP" altLang="en-US" sz="2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6F1E93C-11DE-4FDD-BEEC-7C2F015E8AA6}"/>
              </a:ext>
            </a:extLst>
          </p:cNvPr>
          <p:cNvSpPr/>
          <p:nvPr/>
        </p:nvSpPr>
        <p:spPr>
          <a:xfrm>
            <a:off x="539552" y="1450567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i="1" dirty="0"/>
              <a:t>v</a:t>
            </a:r>
            <a:r>
              <a:rPr lang="en-US" altLang="ja-JP" sz="2400" baseline="-25000" dirty="0"/>
              <a:t>2</a:t>
            </a:r>
            <a:r>
              <a:rPr lang="en-US" altLang="ja-JP" sz="2400" dirty="0"/>
              <a:t> </a:t>
            </a:r>
            <a:r>
              <a:rPr lang="ja-JP" altLang="en-US" sz="2400" dirty="0"/>
              <a:t>をハドロンの構成クォーク数で割ると一致する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B49AE3A-C590-48B0-BD01-479158A1AB4F}"/>
              </a:ext>
            </a:extLst>
          </p:cNvPr>
          <p:cNvSpPr/>
          <p:nvPr/>
        </p:nvSpPr>
        <p:spPr>
          <a:xfrm>
            <a:off x="552109" y="5863665"/>
            <a:ext cx="8244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クォーク再結合モデル </a:t>
            </a:r>
            <a:r>
              <a:rPr lang="en-US" altLang="ja-JP" sz="2400" dirty="0"/>
              <a:t>(Quark recombination model) </a:t>
            </a:r>
            <a:r>
              <a:rPr lang="ja-JP" altLang="en-US" sz="2400" dirty="0"/>
              <a:t>で解釈</a:t>
            </a:r>
          </a:p>
        </p:txBody>
      </p:sp>
    </p:spTree>
    <p:extLst>
      <p:ext uri="{BB962C8B-B14F-4D97-AF65-F5344CB8AC3E}">
        <p14:creationId xmlns:p14="http://schemas.microsoft.com/office/powerpoint/2010/main" val="1084846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40EFDF-0B53-441F-BE01-BC9626E09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/>
              <a:t>v</a:t>
            </a:r>
            <a:r>
              <a:rPr lang="en-US" altLang="ja-JP" baseline="-25000" dirty="0"/>
              <a:t>2</a:t>
            </a:r>
            <a:r>
              <a:rPr lang="en-US" altLang="ja-JP" dirty="0"/>
              <a:t>/</a:t>
            </a:r>
            <a:r>
              <a:rPr lang="en-US" altLang="ja-JP" i="1" dirty="0"/>
              <a:t>ε</a:t>
            </a:r>
            <a:r>
              <a:rPr lang="en-US" altLang="ja-JP" baseline="-25000" dirty="0"/>
              <a:t>2</a:t>
            </a:r>
            <a:endParaRPr kumimoji="1" lang="ja-JP" altLang="en-US" baseline="-25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3151B-5B6E-4458-B41B-82B99230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9AB25E-BE82-4EB5-962A-9163AA95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21</a:t>
            </a:fld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5BD8B81-1498-4465-B4A6-924C2F19C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589323"/>
            <a:ext cx="4670648" cy="3679353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54A7A1-1A16-4A2D-A995-09146C293EC4}"/>
              </a:ext>
            </a:extLst>
          </p:cNvPr>
          <p:cNvSpPr/>
          <p:nvPr/>
        </p:nvSpPr>
        <p:spPr>
          <a:xfrm>
            <a:off x="323528" y="974679"/>
            <a:ext cx="5982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初期異方性 </a:t>
            </a:r>
            <a:r>
              <a:rPr lang="en-US" altLang="ja-JP" sz="2800" b="1" i="1" dirty="0">
                <a:solidFill>
                  <a:schemeClr val="accent6">
                    <a:lumMod val="75000"/>
                  </a:schemeClr>
                </a:solidFill>
              </a:rPr>
              <a:t>ε</a:t>
            </a:r>
            <a:r>
              <a:rPr lang="en-US" altLang="ja-JP" sz="2800" b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にどの様に応答するか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8D45B3E-2C20-478B-9D57-6A5E5F0A1B6F}"/>
              </a:ext>
            </a:extLst>
          </p:cNvPr>
          <p:cNvSpPr/>
          <p:nvPr/>
        </p:nvSpPr>
        <p:spPr>
          <a:xfrm>
            <a:off x="1470720" y="5287119"/>
            <a:ext cx="6606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 Alt, C., et al. (NA49 Collab.), Phys. Rev. C 68, 034903 (2003)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9F6B7BA-AB4F-40D9-8040-424F58FCA6DC}"/>
              </a:ext>
            </a:extLst>
          </p:cNvPr>
          <p:cNvSpPr/>
          <p:nvPr/>
        </p:nvSpPr>
        <p:spPr>
          <a:xfrm>
            <a:off x="1043608" y="5758335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解釈</a:t>
            </a:r>
            <a:r>
              <a:rPr lang="en-US" altLang="ja-JP" sz="2400" dirty="0"/>
              <a:t>: </a:t>
            </a:r>
            <a:r>
              <a:rPr lang="ja-JP" altLang="en-US" sz="2400" dirty="0"/>
              <a:t>粒子数が多い </a:t>
            </a:r>
            <a:r>
              <a:rPr lang="en-US" altLang="ja-JP" sz="2400" dirty="0"/>
              <a:t>= </a:t>
            </a:r>
            <a:r>
              <a:rPr lang="ja-JP" altLang="en-US" sz="2400" dirty="0"/>
              <a:t>高密度の物質 </a:t>
            </a:r>
            <a:r>
              <a:rPr lang="en-US" altLang="ja-JP" sz="2400" dirty="0"/>
              <a:t>= </a:t>
            </a:r>
            <a:r>
              <a:rPr lang="ja-JP" altLang="en-US" sz="2400" dirty="0"/>
              <a:t>流体発展が長い</a:t>
            </a:r>
          </a:p>
        </p:txBody>
      </p:sp>
    </p:spTree>
    <p:extLst>
      <p:ext uri="{BB962C8B-B14F-4D97-AF65-F5344CB8AC3E}">
        <p14:creationId xmlns:p14="http://schemas.microsoft.com/office/powerpoint/2010/main" val="1791676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初期状態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3238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4BAF3CE6-5AF8-46E4-9BD5-9EE152B4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初期条件の色々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E2A5BB7-9751-4A68-B779-A76A200A1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544616"/>
          </a:xfrm>
        </p:spPr>
        <p:txBody>
          <a:bodyPr/>
          <a:lstStyle/>
          <a:p>
            <a:r>
              <a:rPr lang="en-US" altLang="ja-JP" sz="2000" b="1" dirty="0"/>
              <a:t>MC-Glauber</a:t>
            </a:r>
            <a:r>
              <a:rPr lang="en-US" altLang="ja-JP" sz="2000" dirty="0"/>
              <a:t>: </a:t>
            </a:r>
            <a:r>
              <a:rPr lang="ja-JP" altLang="en-US" sz="2000" dirty="0"/>
              <a:t>核子数と核子の衝突回数をエントロピーに焼き直し</a:t>
            </a:r>
            <a:br>
              <a:rPr lang="en-US" altLang="ja-JP" sz="2000" dirty="0"/>
            </a:br>
            <a:r>
              <a:rPr lang="en-US" altLang="ja-JP" sz="1600" dirty="0"/>
              <a:t>M. L. Miller, et al., Ann. Rev. </a:t>
            </a:r>
            <a:r>
              <a:rPr lang="en-US" altLang="ja-JP" sz="1600" dirty="0" err="1"/>
              <a:t>Nucl</a:t>
            </a:r>
            <a:r>
              <a:rPr lang="en-US" altLang="ja-JP" sz="1600" dirty="0"/>
              <a:t>. Part. Sci. 57, 205 (2007)</a:t>
            </a:r>
            <a:endParaRPr lang="en-US" altLang="ja-JP" sz="2000" dirty="0"/>
          </a:p>
          <a:p>
            <a:r>
              <a:rPr lang="en-US" altLang="ja-JP" sz="2000" b="1" dirty="0"/>
              <a:t>MC-KLN</a:t>
            </a:r>
            <a:r>
              <a:rPr lang="en-US" altLang="ja-JP" sz="2000" dirty="0"/>
              <a:t>: MC-Glauber </a:t>
            </a:r>
            <a:r>
              <a:rPr lang="ja-JP" altLang="en-US" sz="2000" dirty="0"/>
              <a:t>→ </a:t>
            </a:r>
            <a:r>
              <a:rPr lang="en-US" altLang="ja-JP" sz="2000" dirty="0"/>
              <a:t>Saturation Scale </a:t>
            </a:r>
            <a:r>
              <a:rPr lang="en-US" altLang="ja-JP" sz="2000" dirty="0">
                <a:sym typeface="Wingdings" panose="05000000000000000000" pitchFamily="2" charset="2"/>
              </a:rPr>
              <a:t> CGC</a:t>
            </a:r>
            <a:br>
              <a:rPr lang="en-US" altLang="ja-JP" sz="2000" dirty="0"/>
            </a:br>
            <a:r>
              <a:rPr lang="en-US" altLang="ja-JP" sz="1600" dirty="0"/>
              <a:t>D. </a:t>
            </a:r>
            <a:r>
              <a:rPr lang="en-US" altLang="ja-JP" sz="1600" dirty="0" err="1"/>
              <a:t>Kharzeev</a:t>
            </a:r>
            <a:r>
              <a:rPr lang="en-US" altLang="ja-JP" sz="1600" dirty="0"/>
              <a:t> and M. </a:t>
            </a:r>
            <a:r>
              <a:rPr lang="en-US" altLang="ja-JP" sz="1600" dirty="0" err="1"/>
              <a:t>Nardi</a:t>
            </a:r>
            <a:r>
              <a:rPr lang="en-US" altLang="ja-JP" sz="1600" dirty="0"/>
              <a:t>, Phys. Lett. B507, 121 (2001)</a:t>
            </a:r>
            <a:br>
              <a:rPr lang="en-US" altLang="ja-JP" sz="1600" dirty="0"/>
            </a:br>
            <a:r>
              <a:rPr lang="en-US" altLang="ja-JP" sz="1600" dirty="0"/>
              <a:t>H. J. Drescher and Y. Nara, Phys. Rev. C75, 034905 (2007)</a:t>
            </a:r>
          </a:p>
          <a:p>
            <a:pPr lvl="0"/>
            <a:r>
              <a:rPr lang="en-US" altLang="ja-JP" sz="2000" b="1" dirty="0">
                <a:solidFill>
                  <a:prstClr val="black"/>
                </a:solidFill>
              </a:rPr>
              <a:t>IP-</a:t>
            </a:r>
            <a:r>
              <a:rPr lang="en-US" altLang="ja-JP" sz="2000" b="1" dirty="0" err="1">
                <a:solidFill>
                  <a:prstClr val="black"/>
                </a:solidFill>
              </a:rPr>
              <a:t>Glasma</a:t>
            </a:r>
            <a:r>
              <a:rPr lang="en-US" altLang="ja-JP" sz="2000" dirty="0">
                <a:solidFill>
                  <a:prstClr val="black"/>
                </a:solidFill>
              </a:rPr>
              <a:t>: IP-Sat (CGC) + color </a:t>
            </a:r>
            <a:r>
              <a:rPr lang="en-US" altLang="ja-JP" sz="2000" dirty="0" err="1">
                <a:solidFill>
                  <a:prstClr val="black"/>
                </a:solidFill>
              </a:rPr>
              <a:t>fluctuatios</a:t>
            </a:r>
            <a:r>
              <a:rPr lang="en-US" altLang="ja-JP" sz="2000" dirty="0">
                <a:solidFill>
                  <a:prstClr val="black"/>
                </a:solidFill>
              </a:rPr>
              <a:t> + </a:t>
            </a:r>
            <a:r>
              <a:rPr lang="ja-JP" altLang="en-US" sz="2000" dirty="0">
                <a:solidFill>
                  <a:prstClr val="black"/>
                </a:solidFill>
              </a:rPr>
              <a:t>古典</a:t>
            </a:r>
            <a:r>
              <a:rPr lang="en-US" altLang="ja-JP" sz="2000" dirty="0">
                <a:solidFill>
                  <a:prstClr val="black"/>
                </a:solidFill>
              </a:rPr>
              <a:t>Yang-Mills</a:t>
            </a:r>
            <a:r>
              <a:rPr lang="ja-JP" altLang="en-US" sz="2000" dirty="0">
                <a:solidFill>
                  <a:prstClr val="black"/>
                </a:solidFill>
              </a:rPr>
              <a:t>方程式</a:t>
            </a:r>
            <a:br>
              <a:rPr lang="en-US" altLang="ja-JP" sz="2000" dirty="0">
                <a:solidFill>
                  <a:prstClr val="black"/>
                </a:solidFill>
              </a:rPr>
            </a:br>
            <a:r>
              <a:rPr lang="en-US" altLang="ja-JP" sz="1600" dirty="0">
                <a:solidFill>
                  <a:prstClr val="black"/>
                </a:solidFill>
              </a:rPr>
              <a:t>B. </a:t>
            </a:r>
            <a:r>
              <a:rPr lang="en-US" altLang="ja-JP" sz="1600" dirty="0" err="1">
                <a:solidFill>
                  <a:prstClr val="black"/>
                </a:solidFill>
              </a:rPr>
              <a:t>Schenke</a:t>
            </a:r>
            <a:r>
              <a:rPr lang="en-US" altLang="ja-JP" sz="1600" dirty="0">
                <a:solidFill>
                  <a:prstClr val="black"/>
                </a:solidFill>
              </a:rPr>
              <a:t>, P. </a:t>
            </a:r>
            <a:r>
              <a:rPr lang="en-US" altLang="ja-JP" sz="1600" dirty="0" err="1">
                <a:solidFill>
                  <a:prstClr val="black"/>
                </a:solidFill>
              </a:rPr>
              <a:t>Tribedy</a:t>
            </a:r>
            <a:r>
              <a:rPr lang="en-US" altLang="ja-JP" sz="1600" dirty="0">
                <a:solidFill>
                  <a:prstClr val="black"/>
                </a:solidFill>
              </a:rPr>
              <a:t>, and R. </a:t>
            </a:r>
            <a:r>
              <a:rPr lang="en-US" altLang="ja-JP" sz="1600" dirty="0" err="1">
                <a:solidFill>
                  <a:prstClr val="black"/>
                </a:solidFill>
              </a:rPr>
              <a:t>Venugopalan</a:t>
            </a:r>
            <a:r>
              <a:rPr lang="en-US" altLang="ja-JP" sz="1600" dirty="0">
                <a:solidFill>
                  <a:prstClr val="black"/>
                </a:solidFill>
              </a:rPr>
              <a:t>, Phys. Rev. C86, 034908 (2012)</a:t>
            </a:r>
          </a:p>
          <a:p>
            <a:r>
              <a:rPr lang="en-US" altLang="ja-JP" sz="2000" b="1" dirty="0"/>
              <a:t>AMPT initial condition</a:t>
            </a:r>
            <a:r>
              <a:rPr lang="en-US" altLang="ja-JP" sz="2000" dirty="0"/>
              <a:t> </a:t>
            </a:r>
            <a:r>
              <a:rPr lang="ja-JP" altLang="en-US" sz="2000" dirty="0"/>
              <a:t>粒子描像</a:t>
            </a:r>
            <a:br>
              <a:rPr lang="en-US" altLang="ja-JP" sz="2000" dirty="0"/>
            </a:br>
            <a:r>
              <a:rPr lang="en-US" altLang="ja-JP" sz="1600" dirty="0"/>
              <a:t>L. Pang, Q. Wang, and X.-N. Wang, Phys. Rev. C86, 024911 (2012)</a:t>
            </a:r>
            <a:endParaRPr lang="en-US" altLang="ja-JP" sz="2000" dirty="0"/>
          </a:p>
          <a:p>
            <a:r>
              <a:rPr lang="en-US" altLang="ja-JP" sz="2000" b="1" dirty="0"/>
              <a:t>EKRT initial condition</a:t>
            </a:r>
            <a:r>
              <a:rPr lang="en-US" altLang="ja-JP" sz="2000" dirty="0"/>
              <a:t>: </a:t>
            </a:r>
            <a:r>
              <a:rPr lang="en-US" altLang="ja-JP" sz="2000" dirty="0" err="1"/>
              <a:t>pQCD</a:t>
            </a:r>
            <a:r>
              <a:rPr lang="en-US" altLang="ja-JP" sz="2000" dirty="0"/>
              <a:t> / saturation</a:t>
            </a:r>
            <a:br>
              <a:rPr lang="en-US" altLang="ja-JP" sz="2000" dirty="0"/>
            </a:br>
            <a:r>
              <a:rPr lang="en-US" altLang="ja-JP" sz="1600" dirty="0"/>
              <a:t>H. Niemi, K. J. </a:t>
            </a:r>
            <a:r>
              <a:rPr lang="en-US" altLang="ja-JP" sz="1600" dirty="0" err="1"/>
              <a:t>Eskola</a:t>
            </a:r>
            <a:r>
              <a:rPr lang="en-US" altLang="ja-JP" sz="1600" dirty="0"/>
              <a:t>, and R. </a:t>
            </a:r>
            <a:r>
              <a:rPr lang="en-US" altLang="ja-JP" sz="1600" dirty="0" err="1"/>
              <a:t>Paatelainen</a:t>
            </a:r>
            <a:r>
              <a:rPr lang="en-US" altLang="ja-JP" sz="1600" dirty="0"/>
              <a:t>, Phys. Rev. C93, 024907 (2016)</a:t>
            </a:r>
            <a:endParaRPr lang="en-US" altLang="ja-JP" sz="2000" dirty="0"/>
          </a:p>
          <a:p>
            <a:r>
              <a:rPr lang="en-US" altLang="ja-JP" sz="2000" b="1" dirty="0" err="1"/>
              <a:t>T</a:t>
            </a:r>
            <a:r>
              <a:rPr lang="en-US" altLang="ja-JP" sz="2000" b="1" baseline="-25000" dirty="0" err="1"/>
              <a:t>R</a:t>
            </a:r>
            <a:r>
              <a:rPr lang="en-US" altLang="ja-JP" sz="2000" b="1" dirty="0" err="1"/>
              <a:t>ENTo</a:t>
            </a:r>
            <a:r>
              <a:rPr lang="en-US" altLang="ja-JP" sz="2000" dirty="0"/>
              <a:t>: </a:t>
            </a:r>
            <a:r>
              <a:rPr lang="ja-JP" altLang="en-US" sz="2000" dirty="0"/>
              <a:t>様々な初期条件の特徴を再現するパラメータ付け</a:t>
            </a:r>
            <a:br>
              <a:rPr lang="en-US" altLang="ja-JP" sz="2000" dirty="0"/>
            </a:br>
            <a:r>
              <a:rPr lang="en-US" altLang="ja-JP" sz="1600" dirty="0"/>
              <a:t>J. S. Moreland, J. E. Bernhard, and S. A. Bass, Phys. Rev. C92, 011901 (2015)</a:t>
            </a:r>
            <a:endParaRPr lang="en-US" altLang="ja-JP" sz="2000" dirty="0"/>
          </a:p>
          <a:p>
            <a:pPr lvl="0"/>
            <a:r>
              <a:rPr lang="en-US" altLang="ja-JP" sz="2000" b="1" dirty="0">
                <a:solidFill>
                  <a:prstClr val="black"/>
                </a:solidFill>
              </a:rPr>
              <a:t>EPOS3 initial condition</a:t>
            </a:r>
            <a:r>
              <a:rPr lang="en-US" altLang="ja-JP" sz="2000" dirty="0">
                <a:solidFill>
                  <a:prstClr val="black"/>
                </a:solidFill>
              </a:rPr>
              <a:t>: the </a:t>
            </a:r>
            <a:r>
              <a:rPr lang="en-US" altLang="ja-JP" sz="2000" dirty="0" err="1">
                <a:solidFill>
                  <a:prstClr val="black"/>
                </a:solidFill>
              </a:rPr>
              <a:t>Gribov-Regge</a:t>
            </a:r>
            <a:r>
              <a:rPr lang="en-US" altLang="ja-JP" sz="2000" dirty="0">
                <a:solidFill>
                  <a:prstClr val="black"/>
                </a:solidFill>
              </a:rPr>
              <a:t> multiple scattering framework</a:t>
            </a:r>
            <a:br>
              <a:rPr lang="en-US" altLang="ja-JP" sz="2000" dirty="0">
                <a:solidFill>
                  <a:prstClr val="black"/>
                </a:solidFill>
              </a:rPr>
            </a:br>
            <a:r>
              <a:rPr lang="en-US" altLang="ja-JP" sz="1600" dirty="0">
                <a:solidFill>
                  <a:prstClr val="black"/>
                </a:solidFill>
              </a:rPr>
              <a:t>K. Werner, B. </a:t>
            </a:r>
            <a:r>
              <a:rPr lang="en-US" altLang="ja-JP" sz="1600" dirty="0" err="1">
                <a:solidFill>
                  <a:prstClr val="black"/>
                </a:solidFill>
              </a:rPr>
              <a:t>Guiot</a:t>
            </a:r>
            <a:r>
              <a:rPr lang="en-US" altLang="ja-JP" sz="1600" dirty="0">
                <a:solidFill>
                  <a:prstClr val="black"/>
                </a:solidFill>
              </a:rPr>
              <a:t>, </a:t>
            </a:r>
            <a:r>
              <a:rPr lang="en-US" altLang="ja-JP" sz="1600" dirty="0" err="1">
                <a:solidFill>
                  <a:prstClr val="black"/>
                </a:solidFill>
              </a:rPr>
              <a:t>Iu</a:t>
            </a:r>
            <a:r>
              <a:rPr lang="en-US" altLang="ja-JP" sz="1600" dirty="0">
                <a:solidFill>
                  <a:prstClr val="black"/>
                </a:solidFill>
              </a:rPr>
              <a:t>. Karpenko, T. </a:t>
            </a:r>
            <a:r>
              <a:rPr lang="en-US" altLang="ja-JP" sz="1600" dirty="0" err="1">
                <a:solidFill>
                  <a:prstClr val="black"/>
                </a:solidFill>
              </a:rPr>
              <a:t>Pierog</a:t>
            </a:r>
            <a:r>
              <a:rPr lang="en-US" altLang="ja-JP" sz="1600" dirty="0">
                <a:solidFill>
                  <a:prstClr val="black"/>
                </a:solidFill>
              </a:rPr>
              <a:t>, </a:t>
            </a:r>
            <a:r>
              <a:rPr lang="en-US" altLang="ja-JP" sz="1600" dirty="0" err="1">
                <a:solidFill>
                  <a:prstClr val="black"/>
                </a:solidFill>
              </a:rPr>
              <a:t>Phys.Rev</a:t>
            </a:r>
            <a:r>
              <a:rPr lang="en-US" altLang="ja-JP" sz="1600" dirty="0">
                <a:solidFill>
                  <a:prstClr val="black"/>
                </a:solidFill>
              </a:rPr>
              <a:t>. C89, 064903 (2014)</a:t>
            </a:r>
          </a:p>
          <a:p>
            <a:pPr lvl="0"/>
            <a:r>
              <a:rPr lang="en-US" altLang="ja-JP" sz="2000" b="1" dirty="0">
                <a:solidFill>
                  <a:prstClr val="black"/>
                </a:solidFill>
              </a:rPr>
              <a:t>Dynamical initialization models</a:t>
            </a:r>
            <a:r>
              <a:rPr lang="en-US" altLang="ja-JP" sz="2000" dirty="0">
                <a:solidFill>
                  <a:prstClr val="black"/>
                </a:solidFill>
              </a:rPr>
              <a:t>: for low-energy collisions and small systems</a:t>
            </a:r>
            <a:br>
              <a:rPr lang="en-US" altLang="ja-JP" sz="2000" b="1" dirty="0">
                <a:solidFill>
                  <a:prstClr val="black"/>
                </a:solidFill>
              </a:rPr>
            </a:br>
            <a:r>
              <a:rPr lang="en-US" altLang="ja-JP" sz="1400" dirty="0">
                <a:solidFill>
                  <a:prstClr val="black"/>
                </a:solidFill>
              </a:rPr>
              <a:t>M. </a:t>
            </a:r>
            <a:r>
              <a:rPr lang="en-US" altLang="ja-JP" sz="1400" dirty="0" err="1">
                <a:solidFill>
                  <a:prstClr val="black"/>
                </a:solidFill>
              </a:rPr>
              <a:t>Okai</a:t>
            </a:r>
            <a:r>
              <a:rPr lang="en-US" altLang="ja-JP" sz="1400" dirty="0">
                <a:solidFill>
                  <a:prstClr val="black"/>
                </a:solidFill>
              </a:rPr>
              <a:t>, K. Kawaguchi, Y. Tachibana, and T. Hirano, Phys. Rev. C 95, 054914 (2017); C. Shen and B. </a:t>
            </a:r>
            <a:r>
              <a:rPr lang="en-US" altLang="ja-JP" sz="1400" dirty="0" err="1">
                <a:solidFill>
                  <a:prstClr val="black"/>
                </a:solidFill>
              </a:rPr>
              <a:t>Schenke</a:t>
            </a:r>
            <a:r>
              <a:rPr lang="en-US" altLang="ja-JP" sz="1400" dirty="0">
                <a:solidFill>
                  <a:prstClr val="black"/>
                </a:solidFill>
              </a:rPr>
              <a:t>, Phys. Rev. C 97, no. 2, 024907 (2018); Y. Akamatsu, et. al., </a:t>
            </a:r>
            <a:r>
              <a:rPr lang="en-US" altLang="ja-JP" sz="1400" dirty="0" err="1">
                <a:solidFill>
                  <a:prstClr val="black"/>
                </a:solidFill>
              </a:rPr>
              <a:t>Phys.Rev</a:t>
            </a:r>
            <a:r>
              <a:rPr lang="en-US" altLang="ja-JP" sz="1400" dirty="0">
                <a:solidFill>
                  <a:prstClr val="black"/>
                </a:solidFill>
              </a:rPr>
              <a:t>. C98, 024909 (2018); Y. </a:t>
            </a:r>
            <a:r>
              <a:rPr lang="en-US" altLang="ja-JP" sz="1400" dirty="0" err="1">
                <a:solidFill>
                  <a:prstClr val="black"/>
                </a:solidFill>
              </a:rPr>
              <a:t>Kanakubo</a:t>
            </a:r>
            <a:r>
              <a:rPr lang="en-US" altLang="ja-JP" sz="1400" dirty="0">
                <a:solidFill>
                  <a:prstClr val="black"/>
                </a:solidFill>
              </a:rPr>
              <a:t>, M. </a:t>
            </a:r>
            <a:r>
              <a:rPr lang="en-US" altLang="ja-JP" sz="1400" dirty="0" err="1">
                <a:solidFill>
                  <a:prstClr val="black"/>
                </a:solidFill>
              </a:rPr>
              <a:t>Okai</a:t>
            </a:r>
            <a:r>
              <a:rPr lang="en-US" altLang="ja-JP" sz="1400" dirty="0">
                <a:solidFill>
                  <a:prstClr val="black"/>
                </a:solidFill>
              </a:rPr>
              <a:t>, Y. Tachibana, and T. Hirano, arXiv:1806.10329</a:t>
            </a:r>
            <a:endParaRPr lang="en-US" altLang="ja-JP" sz="2000" dirty="0">
              <a:solidFill>
                <a:prstClr val="black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B7280-A70B-435C-97C3-8DA9401B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102915-10AD-481E-A929-0F788CDC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F8B9-742E-4784-9408-EE87F79B5732}" type="slidenum">
              <a:rPr lang="ja-JP" altLang="en-US" smtClean="0"/>
              <a:pPr>
                <a:defRPr/>
              </a:pPr>
              <a:t>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7488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24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3593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4BAF3CE6-5AF8-46E4-9BD5-9EE152B4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E2A5BB7-9751-4A68-B779-A76A200A1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54461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800" b="1" dirty="0">
                <a:solidFill>
                  <a:prstClr val="black"/>
                </a:solidFill>
              </a:rPr>
              <a:t>流体力学</a:t>
            </a:r>
            <a:endParaRPr lang="en-US" altLang="ja-JP" sz="2800" b="1" dirty="0">
              <a:solidFill>
                <a:prstClr val="black"/>
              </a:solidFill>
            </a:endParaRPr>
          </a:p>
          <a:p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局所平衡に至った物質</a:t>
            </a:r>
            <a:r>
              <a:rPr lang="ja-JP" altLang="en-US" sz="2800" dirty="0">
                <a:solidFill>
                  <a:prstClr val="black"/>
                </a:solidFill>
              </a:rPr>
              <a:t>の時空発展を</a:t>
            </a:r>
            <a:br>
              <a:rPr lang="en-US" altLang="ja-JP" sz="2800" dirty="0">
                <a:solidFill>
                  <a:prstClr val="black"/>
                </a:solidFill>
              </a:rPr>
            </a:br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保存則 </a:t>
            </a:r>
            <a:r>
              <a:rPr lang="en-US" altLang="ja-JP" sz="2800" u="sng" dirty="0">
                <a:solidFill>
                  <a:schemeClr val="accent6">
                    <a:lumMod val="75000"/>
                  </a:schemeClr>
                </a:solidFill>
              </a:rPr>
              <a:t>+ </a:t>
            </a:r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物質の性質 </a:t>
            </a:r>
            <a:r>
              <a:rPr lang="en-US" altLang="ja-JP" sz="2800" u="sng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状態方程式・構成方程式</a:t>
            </a:r>
            <a:r>
              <a:rPr lang="en-US" altLang="ja-JP" sz="2800" u="sng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br>
              <a:rPr lang="en-US" altLang="ja-JP" sz="2800" dirty="0">
                <a:solidFill>
                  <a:prstClr val="black"/>
                </a:solidFill>
              </a:rPr>
            </a:br>
            <a:r>
              <a:rPr lang="ja-JP" altLang="en-US" sz="2800" dirty="0">
                <a:solidFill>
                  <a:prstClr val="black"/>
                </a:solidFill>
              </a:rPr>
              <a:t>に基づいて解く枠組み。</a:t>
            </a:r>
            <a:endParaRPr lang="en-US" altLang="ja-JP" sz="2800" dirty="0">
              <a:solidFill>
                <a:prstClr val="black"/>
              </a:solidFill>
            </a:endParaRPr>
          </a:p>
          <a:p>
            <a:r>
              <a:rPr lang="ja-JP" altLang="en-US" sz="2800" dirty="0">
                <a:solidFill>
                  <a:prstClr val="black"/>
                </a:solidFill>
              </a:rPr>
              <a:t>高エネルギー重イオン衝突の動的模型では</a:t>
            </a:r>
            <a:br>
              <a:rPr lang="en-US" altLang="ja-JP" sz="2800" dirty="0">
                <a:solidFill>
                  <a:prstClr val="black"/>
                </a:solidFill>
              </a:rPr>
            </a:br>
            <a:r>
              <a:rPr lang="ja-JP" altLang="en-US" sz="2800" dirty="0">
                <a:solidFill>
                  <a:prstClr val="black"/>
                </a:solidFill>
              </a:rPr>
              <a:t>反応過程の中間にある</a:t>
            </a:r>
            <a:r>
              <a:rPr lang="en-US" altLang="ja-JP" sz="2800" u="sng" dirty="0">
                <a:solidFill>
                  <a:schemeClr val="accent6">
                    <a:lumMod val="75000"/>
                  </a:schemeClr>
                </a:solidFill>
              </a:rPr>
              <a:t>QGP</a:t>
            </a:r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の時空発展</a:t>
            </a:r>
            <a:r>
              <a:rPr lang="ja-JP" altLang="en-US" sz="2800" dirty="0">
                <a:solidFill>
                  <a:prstClr val="black"/>
                </a:solidFill>
              </a:rPr>
              <a:t>を記述する。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ja-JP" sz="28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sz="2800" b="1" dirty="0">
                <a:solidFill>
                  <a:prstClr val="black"/>
                </a:solidFill>
              </a:rPr>
              <a:t>フロー </a:t>
            </a:r>
            <a:r>
              <a:rPr lang="en-US" altLang="ja-JP" sz="2800" b="1" dirty="0">
                <a:solidFill>
                  <a:prstClr val="black"/>
                </a:solidFill>
              </a:rPr>
              <a:t>(</a:t>
            </a:r>
            <a:r>
              <a:rPr lang="ja-JP" altLang="en-US" sz="2800" b="1" dirty="0">
                <a:solidFill>
                  <a:prstClr val="black"/>
                </a:solidFill>
              </a:rPr>
              <a:t>測定量</a:t>
            </a:r>
            <a:r>
              <a:rPr lang="en-US" altLang="ja-JP" sz="2800" b="1" dirty="0">
                <a:solidFill>
                  <a:prstClr val="black"/>
                </a:solidFill>
              </a:rPr>
              <a:t>)</a:t>
            </a:r>
          </a:p>
          <a:p>
            <a:r>
              <a:rPr lang="ja-JP" altLang="en-US" sz="2800" dirty="0">
                <a:solidFill>
                  <a:prstClr val="black"/>
                </a:solidFill>
              </a:rPr>
              <a:t>ハドロンの</a:t>
            </a:r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運動量分布の方位角異方性</a:t>
            </a:r>
            <a:r>
              <a:rPr lang="ja-JP" altLang="en-US" sz="2800" dirty="0">
                <a:solidFill>
                  <a:prstClr val="black"/>
                </a:solidFill>
              </a:rPr>
              <a:t>の強さ</a:t>
            </a:r>
            <a:endParaRPr lang="en-US" altLang="ja-JP" sz="2800" dirty="0">
              <a:solidFill>
                <a:prstClr val="black"/>
              </a:solidFill>
            </a:endParaRPr>
          </a:p>
          <a:p>
            <a:r>
              <a:rPr lang="ja-JP" altLang="en-US" sz="2800" u="sng" dirty="0">
                <a:solidFill>
                  <a:schemeClr val="accent6">
                    <a:lumMod val="75000"/>
                  </a:schemeClr>
                </a:solidFill>
              </a:rPr>
              <a:t>流体中に発生した流れのパターン</a:t>
            </a:r>
            <a:r>
              <a:rPr lang="ja-JP" altLang="en-US" sz="2800" dirty="0">
                <a:solidFill>
                  <a:prstClr val="black"/>
                </a:solidFill>
              </a:rPr>
              <a:t>を反映</a:t>
            </a:r>
            <a:endParaRPr lang="en-US" altLang="ja-JP" sz="2800" dirty="0">
              <a:solidFill>
                <a:prstClr val="black"/>
              </a:solidFill>
            </a:endParaRPr>
          </a:p>
          <a:p>
            <a:r>
              <a:rPr lang="ja-JP" altLang="en-US" sz="2800" dirty="0">
                <a:solidFill>
                  <a:prstClr val="black"/>
                </a:solidFill>
              </a:rPr>
              <a:t>物質が流体的応答をしている根拠としてよく使われる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B7280-A70B-435C-97C3-8DA9401B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102915-10AD-481E-A929-0F788CDC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F8B9-742E-4784-9408-EE87F79B5732}" type="slidenum">
              <a:rPr lang="ja-JP" altLang="en-US" smtClean="0"/>
              <a:pPr>
                <a:defRPr/>
              </a:pPr>
              <a:t>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474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3C251-0EB2-44B3-ACFC-3B45B806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動的模型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9FD5E9-6F99-4EB6-8350-16061943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9FEA0BF-8575-4D65-AE03-1E39365A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6004A-7086-4551-809A-2B9F9368E2F4}"/>
              </a:ext>
            </a:extLst>
          </p:cNvPr>
          <p:cNvSpPr/>
          <p:nvPr/>
        </p:nvSpPr>
        <p:spPr>
          <a:xfrm>
            <a:off x="354857" y="851782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3200" b="1" dirty="0">
                <a:solidFill>
                  <a:srgbClr val="7030A0"/>
                </a:solidFill>
                <a:latin typeface="+mj-lt"/>
              </a:rPr>
              <a:t>目的の一つ</a:t>
            </a:r>
            <a:r>
              <a:rPr lang="en-US" altLang="ja-JP" sz="3200" b="1" dirty="0">
                <a:solidFill>
                  <a:srgbClr val="7030A0"/>
                </a:solidFill>
                <a:latin typeface="+mj-lt"/>
              </a:rPr>
              <a:t>:</a:t>
            </a:r>
            <a:r>
              <a:rPr lang="en-US" altLang="ja-JP" sz="32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altLang="ja-JP" sz="3200" b="1" dirty="0">
                <a:latin typeface="+mj-lt"/>
              </a:rPr>
              <a:t>QGP</a:t>
            </a:r>
            <a:r>
              <a:rPr lang="ja-JP" altLang="en-US" sz="3200" b="1" dirty="0">
                <a:latin typeface="+mj-lt"/>
              </a:rPr>
              <a:t>の性質</a:t>
            </a:r>
            <a:endParaRPr lang="en-US" altLang="ja-JP" sz="3200" b="1" dirty="0">
              <a:latin typeface="+mj-lt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40E241-DFCA-41F2-97DF-41AD19FAB991}"/>
              </a:ext>
            </a:extLst>
          </p:cNvPr>
          <p:cNvSpPr/>
          <p:nvPr/>
        </p:nvSpPr>
        <p:spPr>
          <a:xfrm>
            <a:off x="384407" y="4182667"/>
            <a:ext cx="5256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+mj-lt"/>
              </a:rPr>
              <a:t>実際の衝突反応</a:t>
            </a:r>
            <a:endParaRPr lang="en-US" altLang="ja-JP" sz="3200" dirty="0">
              <a:latin typeface="+mj-lt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27055F3-BE02-4E6A-93E3-4675DE2DF80F}"/>
              </a:ext>
            </a:extLst>
          </p:cNvPr>
          <p:cNvSpPr/>
          <p:nvPr/>
        </p:nvSpPr>
        <p:spPr>
          <a:xfrm>
            <a:off x="2011041" y="3195274"/>
            <a:ext cx="27363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4400" dirty="0">
                <a:solidFill>
                  <a:srgbClr val="C00000"/>
                </a:solidFill>
                <a:latin typeface="+mj-lt"/>
              </a:rPr>
              <a:t>動的模型</a:t>
            </a:r>
            <a:endParaRPr lang="en-US" altLang="ja-JP" sz="4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2678506-5601-435D-BAA4-A9B049177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95048"/>
            <a:ext cx="6840760" cy="1419353"/>
          </a:xfrm>
        </p:spPr>
        <p:txBody>
          <a:bodyPr/>
          <a:lstStyle/>
          <a:p>
            <a:pPr marL="266700" indent="-266700">
              <a:tabLst>
                <a:tab pos="266700" algn="l"/>
              </a:tabLst>
            </a:pPr>
            <a:r>
              <a:rPr lang="ja-JP" altLang="en-US" sz="2400" dirty="0"/>
              <a:t>粘性係数</a:t>
            </a:r>
            <a:r>
              <a:rPr lang="en-US" altLang="ja-JP" sz="2400" dirty="0"/>
              <a:t> </a:t>
            </a:r>
            <a:r>
              <a:rPr lang="en-US" altLang="ja-JP" sz="2400" i="1" dirty="0">
                <a:solidFill>
                  <a:srgbClr val="C00000"/>
                </a:solidFill>
              </a:rPr>
              <a:t>η</a:t>
            </a:r>
            <a:r>
              <a:rPr lang="en-US" altLang="ja-JP" sz="2400" dirty="0">
                <a:solidFill>
                  <a:srgbClr val="C00000"/>
                </a:solidFill>
              </a:rPr>
              <a:t>/</a:t>
            </a:r>
            <a:r>
              <a:rPr lang="en-US" altLang="ja-JP" sz="2400" i="1" dirty="0">
                <a:solidFill>
                  <a:srgbClr val="C00000"/>
                </a:solidFill>
              </a:rPr>
              <a:t>s, ζ</a:t>
            </a:r>
            <a:r>
              <a:rPr lang="en-US" altLang="ja-JP" sz="2400" dirty="0">
                <a:solidFill>
                  <a:srgbClr val="C00000"/>
                </a:solidFill>
              </a:rPr>
              <a:t>/</a:t>
            </a:r>
            <a:r>
              <a:rPr lang="en-US" altLang="ja-JP" sz="2400" i="1" dirty="0">
                <a:solidFill>
                  <a:srgbClr val="C00000"/>
                </a:solidFill>
              </a:rPr>
              <a:t>s</a:t>
            </a:r>
            <a:r>
              <a:rPr lang="en-US" altLang="ja-JP" sz="2400" dirty="0"/>
              <a:t> </a:t>
            </a:r>
            <a:r>
              <a:rPr lang="ja-JP" altLang="en-US" sz="2400" dirty="0"/>
              <a:t>の温度依存性</a:t>
            </a:r>
            <a:endParaRPr lang="en-US" altLang="ja-JP" sz="2400" dirty="0"/>
          </a:p>
          <a:p>
            <a:pPr marL="266700" indent="-266700">
              <a:tabLst>
                <a:tab pos="266700" algn="l"/>
              </a:tabLst>
            </a:pPr>
            <a:r>
              <a:rPr lang="ja-JP" altLang="en-US" sz="2400" dirty="0"/>
              <a:t>その他の輸送係数</a:t>
            </a:r>
            <a:r>
              <a:rPr lang="en-US" altLang="ja-JP" sz="2400" dirty="0"/>
              <a:t>: </a:t>
            </a:r>
            <a:r>
              <a:rPr lang="ja-JP" altLang="en-US" sz="2400" dirty="0"/>
              <a:t>緩和時間</a:t>
            </a:r>
            <a:r>
              <a:rPr lang="en-US" altLang="ja-JP" sz="2400" dirty="0"/>
              <a:t> </a:t>
            </a:r>
            <a:r>
              <a:rPr lang="en-US" altLang="ja-JP" sz="2400" i="1" dirty="0">
                <a:solidFill>
                  <a:srgbClr val="C00000"/>
                </a:solidFill>
              </a:rPr>
              <a:t>τ</a:t>
            </a:r>
            <a:r>
              <a:rPr lang="en-US" altLang="ja-JP" sz="2400" baseline="-25000" dirty="0">
                <a:solidFill>
                  <a:srgbClr val="C00000"/>
                </a:solidFill>
              </a:rPr>
              <a:t>π</a:t>
            </a:r>
            <a:r>
              <a:rPr lang="en-US" altLang="ja-JP" sz="2400" dirty="0"/>
              <a:t> </a:t>
            </a:r>
            <a:r>
              <a:rPr lang="ja-JP" altLang="en-US" sz="2400" dirty="0"/>
              <a:t>や</a:t>
            </a:r>
            <a:r>
              <a:rPr lang="en-US" altLang="ja-JP" sz="2400" dirty="0"/>
              <a:t> </a:t>
            </a:r>
            <a:r>
              <a:rPr lang="en-US" altLang="ja-JP" sz="2400" i="1" dirty="0" err="1">
                <a:solidFill>
                  <a:srgbClr val="C00000"/>
                </a:solidFill>
              </a:rPr>
              <a:t>τ</a:t>
            </a:r>
            <a:r>
              <a:rPr lang="en-US" altLang="ja-JP" sz="2400" baseline="-25000" dirty="0" err="1">
                <a:solidFill>
                  <a:srgbClr val="C00000"/>
                </a:solidFill>
              </a:rPr>
              <a:t>Π</a:t>
            </a:r>
            <a:r>
              <a:rPr lang="en-US" altLang="ja-JP" sz="2400" dirty="0"/>
              <a:t> </a:t>
            </a:r>
            <a:r>
              <a:rPr lang="ja-JP" altLang="en-US" sz="2400" dirty="0"/>
              <a:t>など</a:t>
            </a:r>
            <a:endParaRPr lang="en-US" altLang="ja-JP" sz="2400" dirty="0"/>
          </a:p>
          <a:p>
            <a:pPr marL="266700" indent="-266700">
              <a:tabLst>
                <a:tab pos="266700" algn="l"/>
              </a:tabLst>
            </a:pPr>
            <a:r>
              <a:rPr lang="ja-JP" altLang="en-US" sz="2400" dirty="0">
                <a:solidFill>
                  <a:srgbClr val="C00000"/>
                </a:solidFill>
              </a:rPr>
              <a:t>臨界点</a:t>
            </a:r>
            <a:r>
              <a:rPr lang="ja-JP" altLang="en-US" sz="2400" dirty="0"/>
              <a:t>、</a:t>
            </a:r>
            <a:r>
              <a:rPr lang="en-US" altLang="ja-JP" sz="2400" dirty="0">
                <a:solidFill>
                  <a:srgbClr val="C00000"/>
                </a:solidFill>
              </a:rPr>
              <a:t>1</a:t>
            </a:r>
            <a:r>
              <a:rPr lang="ja-JP" altLang="en-US" sz="2400" dirty="0">
                <a:solidFill>
                  <a:srgbClr val="C00000"/>
                </a:solidFill>
              </a:rPr>
              <a:t>次相転移</a:t>
            </a:r>
            <a:r>
              <a:rPr lang="en-US" altLang="ja-JP" sz="2400" dirty="0"/>
              <a:t>?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3755B849-B85C-4664-9C55-0508E22076CE}"/>
              </a:ext>
            </a:extLst>
          </p:cNvPr>
          <p:cNvSpPr txBox="1">
            <a:spLocks/>
          </p:cNvSpPr>
          <p:nvPr/>
        </p:nvSpPr>
        <p:spPr bwMode="auto">
          <a:xfrm>
            <a:off x="739676" y="4767442"/>
            <a:ext cx="7403454" cy="17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/>
              <a:t>非平衡な時間発展</a:t>
            </a:r>
            <a:endParaRPr lang="en-US" altLang="ja-JP" sz="2400" dirty="0"/>
          </a:p>
          <a:p>
            <a:r>
              <a:rPr lang="ja-JP" altLang="en-US" sz="2400" dirty="0"/>
              <a:t>終状態の粒子の分布しか得られない</a:t>
            </a:r>
            <a:endParaRPr lang="en-US" altLang="ja-JP" sz="2400" dirty="0"/>
          </a:p>
          <a:p>
            <a:r>
              <a:rPr lang="ja-JP" altLang="en-US" sz="2400" dirty="0"/>
              <a:t>初期状態、熱化過程、流体的膨張、ハドロン再散乱</a:t>
            </a:r>
            <a:br>
              <a:rPr lang="en-US" altLang="ja-JP" sz="2400" dirty="0"/>
            </a:br>
            <a:r>
              <a:rPr lang="ja-JP" altLang="en-US" sz="2400" dirty="0"/>
              <a:t>などの複数の物理的過程からなる</a:t>
            </a:r>
            <a:endParaRPr lang="en-US" altLang="ja-JP" sz="2400" dirty="0"/>
          </a:p>
        </p:txBody>
      </p:sp>
      <p:sp>
        <p:nvSpPr>
          <p:cNvPr id="16" name="矢印: 上下 15">
            <a:extLst>
              <a:ext uri="{FF2B5EF4-FFF2-40B4-BE49-F238E27FC236}">
                <a16:creationId xmlns:a16="http://schemas.microsoft.com/office/drawing/2014/main" id="{7810355F-2EFF-4E85-B543-252A6D87E898}"/>
              </a:ext>
            </a:extLst>
          </p:cNvPr>
          <p:cNvSpPr/>
          <p:nvPr/>
        </p:nvSpPr>
        <p:spPr>
          <a:xfrm>
            <a:off x="1403648" y="3038169"/>
            <a:ext cx="504056" cy="1041546"/>
          </a:xfrm>
          <a:prstGeom prst="up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349648" y="3164495"/>
            <a:ext cx="4794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+mj-lt"/>
              </a:rPr>
              <a:t>重イオン衝突反応を記述する</a:t>
            </a:r>
            <a:br>
              <a:rPr lang="en-US" altLang="ja-JP" sz="2400" dirty="0">
                <a:latin typeface="+mj-lt"/>
              </a:rPr>
            </a:br>
            <a:r>
              <a:rPr lang="ja-JP" altLang="en-US" sz="2400" dirty="0">
                <a:latin typeface="+mj-lt"/>
              </a:rPr>
              <a:t>数値シミュレーションの枠組み</a:t>
            </a:r>
          </a:p>
        </p:txBody>
      </p:sp>
    </p:spTree>
    <p:extLst>
      <p:ext uri="{BB962C8B-B14F-4D97-AF65-F5344CB8AC3E}">
        <p14:creationId xmlns:p14="http://schemas.microsoft.com/office/powerpoint/2010/main" val="150205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標準的な動的模型の構成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AF8B9-742E-4784-9408-EE87F79B5732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grpSp>
        <p:nvGrpSpPr>
          <p:cNvPr id="8" name="グループ化 13"/>
          <p:cNvGrpSpPr/>
          <p:nvPr/>
        </p:nvGrpSpPr>
        <p:grpSpPr>
          <a:xfrm>
            <a:off x="4427984" y="1196751"/>
            <a:ext cx="4479925" cy="4625485"/>
            <a:chOff x="323528" y="1618081"/>
            <a:chExt cx="4479925" cy="4625485"/>
          </a:xfrm>
        </p:grpSpPr>
        <p:sp>
          <p:nvSpPr>
            <p:cNvPr id="9" name="Line 3"/>
            <p:cNvSpPr>
              <a:spLocks noChangeAspect="1" noChangeShapeType="1"/>
            </p:cNvSpPr>
            <p:nvPr/>
          </p:nvSpPr>
          <p:spPr bwMode="auto">
            <a:xfrm flipV="1">
              <a:off x="2573015" y="2478112"/>
              <a:ext cx="0" cy="3040062"/>
            </a:xfrm>
            <a:prstGeom prst="line">
              <a:avLst/>
            </a:prstGeom>
            <a:ln>
              <a:headEnd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10" name="Line 4"/>
            <p:cNvSpPr>
              <a:spLocks noChangeAspect="1" noChangeShapeType="1"/>
            </p:cNvSpPr>
            <p:nvPr/>
          </p:nvSpPr>
          <p:spPr bwMode="auto">
            <a:xfrm>
              <a:off x="545778" y="5145112"/>
              <a:ext cx="4000500" cy="0"/>
            </a:xfrm>
            <a:prstGeom prst="line">
              <a:avLst/>
            </a:prstGeom>
            <a:ln>
              <a:headEnd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158678" y="2916262"/>
              <a:ext cx="2644775" cy="2655887"/>
            </a:xfrm>
            <a:custGeom>
              <a:avLst/>
              <a:gdLst>
                <a:gd name="T0" fmla="*/ 0 w 2148"/>
                <a:gd name="T1" fmla="*/ 2160 h 2160"/>
                <a:gd name="T2" fmla="*/ 2148 w 2148"/>
                <a:gd name="T3" fmla="*/ 0 h 2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48" h="2160">
                  <a:moveTo>
                    <a:pt x="0" y="2160"/>
                  </a:moveTo>
                  <a:lnTo>
                    <a:pt x="2148" y="0"/>
                  </a:ln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12" name="Freeform 6"/>
            <p:cNvSpPr>
              <a:spLocks noChangeAspect="1"/>
            </p:cNvSpPr>
            <p:nvPr/>
          </p:nvSpPr>
          <p:spPr bwMode="auto">
            <a:xfrm>
              <a:off x="323528" y="2916262"/>
              <a:ext cx="2674937" cy="2655887"/>
            </a:xfrm>
            <a:custGeom>
              <a:avLst/>
              <a:gdLst>
                <a:gd name="T0" fmla="*/ 2164 w 2164"/>
                <a:gd name="T1" fmla="*/ 2157 h 2157"/>
                <a:gd name="T2" fmla="*/ 0 w 2164"/>
                <a:gd name="T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4" h="2157">
                  <a:moveTo>
                    <a:pt x="2164" y="2157"/>
                  </a:moveTo>
                  <a:lnTo>
                    <a:pt x="0" y="0"/>
                  </a:lnTo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13" name="Freeform 7"/>
            <p:cNvSpPr>
              <a:spLocks noChangeAspect="1"/>
            </p:cNvSpPr>
            <p:nvPr/>
          </p:nvSpPr>
          <p:spPr bwMode="auto">
            <a:xfrm>
              <a:off x="788665" y="2747987"/>
              <a:ext cx="3651250" cy="1992312"/>
            </a:xfrm>
            <a:custGeom>
              <a:avLst/>
              <a:gdLst>
                <a:gd name="T0" fmla="*/ 90 w 3286"/>
                <a:gd name="T1" fmla="*/ 458 h 1793"/>
                <a:gd name="T2" fmla="*/ 650 w 3286"/>
                <a:gd name="T3" fmla="*/ 1126 h 1793"/>
                <a:gd name="T4" fmla="*/ 1221 w 3286"/>
                <a:gd name="T5" fmla="*/ 1629 h 1793"/>
                <a:gd name="T6" fmla="*/ 1401 w 3286"/>
                <a:gd name="T7" fmla="*/ 1752 h 1793"/>
                <a:gd name="T8" fmla="*/ 1601 w 3286"/>
                <a:gd name="T9" fmla="*/ 1793 h 1793"/>
                <a:gd name="T10" fmla="*/ 1793 w 3286"/>
                <a:gd name="T11" fmla="*/ 1752 h 1793"/>
                <a:gd name="T12" fmla="*/ 1985 w 3286"/>
                <a:gd name="T13" fmla="*/ 1626 h 1793"/>
                <a:gd name="T14" fmla="*/ 2528 w 3286"/>
                <a:gd name="T15" fmla="*/ 1151 h 1793"/>
                <a:gd name="T16" fmla="*/ 3169 w 3286"/>
                <a:gd name="T17" fmla="*/ 399 h 1793"/>
                <a:gd name="T18" fmla="*/ 3228 w 3286"/>
                <a:gd name="T19" fmla="*/ 161 h 1793"/>
                <a:gd name="T20" fmla="*/ 2960 w 3286"/>
                <a:gd name="T21" fmla="*/ 31 h 1793"/>
                <a:gd name="T22" fmla="*/ 2364 w 3286"/>
                <a:gd name="T23" fmla="*/ 309 h 1793"/>
                <a:gd name="T24" fmla="*/ 1600 w 3286"/>
                <a:gd name="T25" fmla="*/ 518 h 1793"/>
                <a:gd name="T26" fmla="*/ 915 w 3286"/>
                <a:gd name="T27" fmla="*/ 319 h 1793"/>
                <a:gd name="T28" fmla="*/ 279 w 3286"/>
                <a:gd name="T29" fmla="*/ 21 h 1793"/>
                <a:gd name="T30" fmla="*/ 31 w 3286"/>
                <a:gd name="T31" fmla="*/ 190 h 1793"/>
                <a:gd name="T32" fmla="*/ 90 w 3286"/>
                <a:gd name="T33" fmla="*/ 458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86" h="1793">
                  <a:moveTo>
                    <a:pt x="90" y="458"/>
                  </a:moveTo>
                  <a:cubicBezTo>
                    <a:pt x="193" y="614"/>
                    <a:pt x="462" y="931"/>
                    <a:pt x="650" y="1126"/>
                  </a:cubicBezTo>
                  <a:lnTo>
                    <a:pt x="1221" y="1629"/>
                  </a:lnTo>
                  <a:cubicBezTo>
                    <a:pt x="1346" y="1733"/>
                    <a:pt x="1338" y="1725"/>
                    <a:pt x="1401" y="1752"/>
                  </a:cubicBezTo>
                  <a:cubicBezTo>
                    <a:pt x="1464" y="1779"/>
                    <a:pt x="1536" y="1793"/>
                    <a:pt x="1601" y="1793"/>
                  </a:cubicBezTo>
                  <a:cubicBezTo>
                    <a:pt x="1666" y="1793"/>
                    <a:pt x="1729" y="1780"/>
                    <a:pt x="1793" y="1752"/>
                  </a:cubicBezTo>
                  <a:cubicBezTo>
                    <a:pt x="1857" y="1724"/>
                    <a:pt x="1863" y="1726"/>
                    <a:pt x="1985" y="1626"/>
                  </a:cubicBezTo>
                  <a:lnTo>
                    <a:pt x="2528" y="1151"/>
                  </a:lnTo>
                  <a:cubicBezTo>
                    <a:pt x="2725" y="947"/>
                    <a:pt x="3052" y="564"/>
                    <a:pt x="3169" y="399"/>
                  </a:cubicBezTo>
                  <a:cubicBezTo>
                    <a:pt x="3286" y="234"/>
                    <a:pt x="3263" y="222"/>
                    <a:pt x="3228" y="161"/>
                  </a:cubicBezTo>
                  <a:cubicBezTo>
                    <a:pt x="3193" y="100"/>
                    <a:pt x="3104" y="6"/>
                    <a:pt x="2960" y="31"/>
                  </a:cubicBezTo>
                  <a:cubicBezTo>
                    <a:pt x="2816" y="56"/>
                    <a:pt x="2591" y="228"/>
                    <a:pt x="2364" y="309"/>
                  </a:cubicBezTo>
                  <a:cubicBezTo>
                    <a:pt x="2137" y="390"/>
                    <a:pt x="1841" y="516"/>
                    <a:pt x="1600" y="518"/>
                  </a:cubicBezTo>
                  <a:cubicBezTo>
                    <a:pt x="1359" y="520"/>
                    <a:pt x="1135" y="402"/>
                    <a:pt x="915" y="319"/>
                  </a:cubicBezTo>
                  <a:cubicBezTo>
                    <a:pt x="695" y="236"/>
                    <a:pt x="426" y="42"/>
                    <a:pt x="279" y="21"/>
                  </a:cubicBezTo>
                  <a:cubicBezTo>
                    <a:pt x="132" y="0"/>
                    <a:pt x="62" y="117"/>
                    <a:pt x="31" y="190"/>
                  </a:cubicBezTo>
                  <a:cubicBezTo>
                    <a:pt x="0" y="263"/>
                    <a:pt x="78" y="402"/>
                    <a:pt x="90" y="458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dirty="0">
                <a:latin typeface="+mn-lt"/>
              </a:endParaRPr>
            </a:p>
          </p:txBody>
        </p:sp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2731765" y="5114949"/>
              <a:ext cx="34336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chemeClr val="tx1"/>
                  </a:solidFill>
                  <a:effectLst/>
                  <a:latin typeface="+mn-lt"/>
                  <a:cs typeface="Arial" charset="0"/>
                </a:rPr>
                <a:t>0</a:t>
              </a:r>
            </a:p>
          </p:txBody>
        </p:sp>
        <p:sp>
          <p:nvSpPr>
            <p:cNvPr id="15" name="AutoShape 9"/>
            <p:cNvSpPr>
              <a:spLocks noChangeAspect="1" noChangeArrowheads="1"/>
            </p:cNvSpPr>
            <p:nvPr/>
          </p:nvSpPr>
          <p:spPr bwMode="auto">
            <a:xfrm rot="2704117">
              <a:off x="1996752" y="5226075"/>
              <a:ext cx="341313" cy="633412"/>
            </a:xfrm>
            <a:prstGeom prst="upArrow">
              <a:avLst>
                <a:gd name="adj1" fmla="val 50000"/>
                <a:gd name="adj2" fmla="val 46395"/>
              </a:avLst>
            </a:prstGeom>
            <a:solidFill>
              <a:srgbClr val="7030A0">
                <a:alpha val="84000"/>
              </a:srgbClr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2798886" y="4653136"/>
              <a:ext cx="1965188" cy="892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r" eaLnBrk="1" hangingPunct="1"/>
              <a:r>
                <a:rPr kumimoji="0" lang="en-US" altLang="ja-JP" sz="2400" dirty="0">
                  <a:solidFill>
                    <a:schemeClr val="tx1"/>
                  </a:solidFill>
                  <a:latin typeface="+mn-lt"/>
                  <a:cs typeface="Arial" charset="0"/>
                </a:rPr>
                <a:t>collision axis</a:t>
              </a:r>
            </a:p>
            <a:p>
              <a:pPr algn="r" eaLnBrk="1" hangingPunct="1"/>
              <a:r>
                <a:rPr kumimoji="0" lang="en-US" altLang="ja-JP" dirty="0">
                  <a:solidFill>
                    <a:schemeClr val="tx1"/>
                  </a:solidFill>
                  <a:latin typeface="+mn-lt"/>
                  <a:cs typeface="Arial" charset="0"/>
                </a:rPr>
                <a:t>z</a:t>
              </a:r>
              <a:endParaRPr kumimoji="0" lang="en-US" altLang="ja-JP" dirty="0">
                <a:solidFill>
                  <a:schemeClr val="tx1"/>
                </a:solidFill>
                <a:effectLst/>
                <a:latin typeface="+mn-lt"/>
                <a:cs typeface="Arial" charset="0"/>
              </a:endParaRPr>
            </a:p>
          </p:txBody>
        </p:sp>
        <p:sp>
          <p:nvSpPr>
            <p:cNvPr id="17" name="Text Box 11"/>
            <p:cNvSpPr txBox="1">
              <a:spLocks noChangeAspect="1" noChangeArrowheads="1"/>
            </p:cNvSpPr>
            <p:nvPr/>
          </p:nvSpPr>
          <p:spPr bwMode="auto">
            <a:xfrm rot="16200000">
              <a:off x="1738364" y="2003446"/>
              <a:ext cx="123239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2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r" eaLnBrk="1" hangingPunct="1"/>
              <a:r>
                <a:rPr kumimoji="0" lang="en-US" altLang="ja-JP" sz="2400" dirty="0">
                  <a:solidFill>
                    <a:schemeClr val="tx1"/>
                  </a:solidFill>
                  <a:effectLst/>
                  <a:latin typeface="+mn-lt"/>
                  <a:cs typeface="Arial" charset="0"/>
                </a:rPr>
                <a:t>Time</a:t>
              </a:r>
              <a:r>
                <a:rPr kumimoji="0" lang="ja-JP" altLang="en-US" sz="2400" dirty="0">
                  <a:solidFill>
                    <a:schemeClr val="tx1"/>
                  </a:solidFill>
                  <a:effectLst/>
                  <a:latin typeface="+mn-lt"/>
                  <a:cs typeface="Arial" charset="0"/>
                </a:rPr>
                <a:t> </a:t>
              </a:r>
              <a:r>
                <a:rPr kumimoji="0" lang="en-US" altLang="ja-JP" sz="2400" dirty="0">
                  <a:solidFill>
                    <a:schemeClr val="tx1"/>
                  </a:solidFill>
                  <a:effectLst/>
                  <a:latin typeface="+mn-lt"/>
                  <a:cs typeface="Arial" charset="0"/>
                </a:rPr>
                <a:t>t</a:t>
              </a:r>
            </a:p>
          </p:txBody>
        </p:sp>
        <p:sp>
          <p:nvSpPr>
            <p:cNvPr id="18" name="Oval 12"/>
            <p:cNvSpPr>
              <a:spLocks noChangeAspect="1" noChangeArrowheads="1"/>
            </p:cNvSpPr>
            <p:nvPr/>
          </p:nvSpPr>
          <p:spPr bwMode="auto">
            <a:xfrm>
              <a:off x="1628453" y="2809899"/>
              <a:ext cx="107950" cy="10636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19" name="Oval 13"/>
            <p:cNvSpPr>
              <a:spLocks noChangeAspect="1" noChangeArrowheads="1"/>
            </p:cNvSpPr>
            <p:nvPr/>
          </p:nvSpPr>
          <p:spPr bwMode="auto">
            <a:xfrm>
              <a:off x="2393628" y="2824187"/>
              <a:ext cx="106362" cy="106362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0" name="Oval 14"/>
            <p:cNvSpPr>
              <a:spLocks noChangeAspect="1" noChangeArrowheads="1"/>
            </p:cNvSpPr>
            <p:nvPr/>
          </p:nvSpPr>
          <p:spPr bwMode="auto">
            <a:xfrm>
              <a:off x="2447603" y="3090887"/>
              <a:ext cx="106362" cy="106362"/>
            </a:xfrm>
            <a:prstGeom prst="ellipse">
              <a:avLst/>
            </a:prstGeom>
            <a:solidFill>
              <a:srgbClr val="333399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1" name="Oval 15"/>
            <p:cNvSpPr>
              <a:spLocks noChangeAspect="1" noChangeArrowheads="1"/>
            </p:cNvSpPr>
            <p:nvPr/>
          </p:nvSpPr>
          <p:spPr bwMode="auto">
            <a:xfrm>
              <a:off x="2233290" y="3011512"/>
              <a:ext cx="106363" cy="106362"/>
            </a:xfrm>
            <a:prstGeom prst="ellipse">
              <a:avLst/>
            </a:pr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2" name="Oval 16"/>
            <p:cNvSpPr>
              <a:spLocks noChangeAspect="1" noChangeArrowheads="1"/>
            </p:cNvSpPr>
            <p:nvPr/>
          </p:nvSpPr>
          <p:spPr bwMode="auto">
            <a:xfrm>
              <a:off x="2787328" y="3062312"/>
              <a:ext cx="107950" cy="10636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3" name="Oval 17"/>
            <p:cNvSpPr>
              <a:spLocks noChangeAspect="1" noChangeArrowheads="1"/>
            </p:cNvSpPr>
            <p:nvPr/>
          </p:nvSpPr>
          <p:spPr bwMode="auto">
            <a:xfrm>
              <a:off x="2606353" y="2824187"/>
              <a:ext cx="106362" cy="106362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4" name="Oval 18"/>
            <p:cNvSpPr>
              <a:spLocks noChangeAspect="1" noChangeArrowheads="1"/>
            </p:cNvSpPr>
            <p:nvPr/>
          </p:nvSpPr>
          <p:spPr bwMode="auto">
            <a:xfrm>
              <a:off x="1830065" y="2809899"/>
              <a:ext cx="106363" cy="106363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5" name="Oval 19"/>
            <p:cNvSpPr>
              <a:spLocks noChangeAspect="1" noChangeArrowheads="1"/>
            </p:cNvSpPr>
            <p:nvPr/>
          </p:nvSpPr>
          <p:spPr bwMode="auto">
            <a:xfrm>
              <a:off x="2131690" y="2759099"/>
              <a:ext cx="107950" cy="106363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6" name="Oval 20"/>
            <p:cNvSpPr>
              <a:spLocks noChangeAspect="1" noChangeArrowheads="1"/>
            </p:cNvSpPr>
            <p:nvPr/>
          </p:nvSpPr>
          <p:spPr bwMode="auto">
            <a:xfrm>
              <a:off x="1980878" y="3011512"/>
              <a:ext cx="106362" cy="106362"/>
            </a:xfrm>
            <a:prstGeom prst="ellipse">
              <a:avLst/>
            </a:prstGeom>
            <a:solidFill>
              <a:srgbClr val="666699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7" name="Oval 21"/>
            <p:cNvSpPr>
              <a:spLocks noChangeAspect="1" noChangeArrowheads="1"/>
            </p:cNvSpPr>
            <p:nvPr/>
          </p:nvSpPr>
          <p:spPr bwMode="auto">
            <a:xfrm>
              <a:off x="3039740" y="2860699"/>
              <a:ext cx="106363" cy="10636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8" name="Oval 22"/>
            <p:cNvSpPr>
              <a:spLocks noChangeAspect="1" noChangeArrowheads="1"/>
            </p:cNvSpPr>
            <p:nvPr/>
          </p:nvSpPr>
          <p:spPr bwMode="auto">
            <a:xfrm>
              <a:off x="3090540" y="3062312"/>
              <a:ext cx="106363" cy="106362"/>
            </a:xfrm>
            <a:prstGeom prst="ellipse">
              <a:avLst/>
            </a:prstGeom>
            <a:solidFill>
              <a:srgbClr val="FF00F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29" name="Oval 23"/>
            <p:cNvSpPr>
              <a:spLocks noChangeAspect="1" noChangeArrowheads="1"/>
            </p:cNvSpPr>
            <p:nvPr/>
          </p:nvSpPr>
          <p:spPr bwMode="auto">
            <a:xfrm>
              <a:off x="3342953" y="2809899"/>
              <a:ext cx="106362" cy="106363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0" name="Oval 24"/>
            <p:cNvSpPr>
              <a:spLocks noChangeAspect="1" noChangeArrowheads="1"/>
            </p:cNvSpPr>
            <p:nvPr/>
          </p:nvSpPr>
          <p:spPr bwMode="auto">
            <a:xfrm>
              <a:off x="3241353" y="2955949"/>
              <a:ext cx="106362" cy="106363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1" name="Oval 25"/>
            <p:cNvSpPr>
              <a:spLocks noChangeAspect="1" noChangeArrowheads="1"/>
            </p:cNvSpPr>
            <p:nvPr/>
          </p:nvSpPr>
          <p:spPr bwMode="auto">
            <a:xfrm>
              <a:off x="2838128" y="2708299"/>
              <a:ext cx="106362" cy="10795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2" name="Oval 26"/>
            <p:cNvSpPr>
              <a:spLocks noChangeAspect="1" noChangeArrowheads="1"/>
            </p:cNvSpPr>
            <p:nvPr/>
          </p:nvSpPr>
          <p:spPr bwMode="auto">
            <a:xfrm>
              <a:off x="1326828" y="2659087"/>
              <a:ext cx="106362" cy="106362"/>
            </a:xfrm>
            <a:prstGeom prst="ellipse">
              <a:avLst/>
            </a:pr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3" name="Oval 27"/>
            <p:cNvSpPr>
              <a:spLocks noChangeAspect="1" noChangeArrowheads="1"/>
            </p:cNvSpPr>
            <p:nvPr/>
          </p:nvSpPr>
          <p:spPr bwMode="auto">
            <a:xfrm>
              <a:off x="2680965" y="2557487"/>
              <a:ext cx="106363" cy="106362"/>
            </a:xfrm>
            <a:prstGeom prst="ellipse">
              <a:avLst/>
            </a:prstGeom>
            <a:solidFill>
              <a:srgbClr val="00FF00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4" name="Oval 28"/>
            <p:cNvSpPr>
              <a:spLocks noChangeAspect="1" noChangeArrowheads="1"/>
            </p:cNvSpPr>
            <p:nvPr/>
          </p:nvSpPr>
          <p:spPr bwMode="auto">
            <a:xfrm>
              <a:off x="1577653" y="2608287"/>
              <a:ext cx="106362" cy="106362"/>
            </a:xfrm>
            <a:prstGeom prst="ellipse">
              <a:avLst/>
            </a:prstGeom>
            <a:solidFill>
              <a:srgbClr val="333399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5" name="Oval 29"/>
            <p:cNvSpPr>
              <a:spLocks noChangeAspect="1" noChangeArrowheads="1"/>
            </p:cNvSpPr>
            <p:nvPr/>
          </p:nvSpPr>
          <p:spPr bwMode="auto">
            <a:xfrm>
              <a:off x="1976115" y="2652737"/>
              <a:ext cx="106363" cy="106362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6" name="Oval 30"/>
            <p:cNvSpPr>
              <a:spLocks noChangeAspect="1" noChangeArrowheads="1"/>
            </p:cNvSpPr>
            <p:nvPr/>
          </p:nvSpPr>
          <p:spPr bwMode="auto">
            <a:xfrm>
              <a:off x="3090540" y="2601937"/>
              <a:ext cx="106363" cy="10636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7" name="Oval 31"/>
            <p:cNvSpPr>
              <a:spLocks noChangeAspect="1" noChangeArrowheads="1"/>
            </p:cNvSpPr>
            <p:nvPr/>
          </p:nvSpPr>
          <p:spPr bwMode="auto">
            <a:xfrm>
              <a:off x="3639815" y="2759099"/>
              <a:ext cx="106363" cy="106363"/>
            </a:xfrm>
            <a:prstGeom prst="ellipse">
              <a:avLst/>
            </a:pr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39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8" name="Oval 32"/>
            <p:cNvSpPr>
              <a:spLocks noChangeAspect="1" noChangeArrowheads="1"/>
            </p:cNvSpPr>
            <p:nvPr/>
          </p:nvSpPr>
          <p:spPr bwMode="auto">
            <a:xfrm>
              <a:off x="3387403" y="2608287"/>
              <a:ext cx="106362" cy="106362"/>
            </a:xfrm>
            <a:prstGeom prst="ellipse">
              <a:avLst/>
            </a:prstGeom>
            <a:solidFill>
              <a:srgbClr val="333399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72000" h="7239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39" name="AutoShape 33"/>
            <p:cNvSpPr>
              <a:spLocks noChangeAspect="1" noChangeArrowheads="1"/>
            </p:cNvSpPr>
            <p:nvPr/>
          </p:nvSpPr>
          <p:spPr bwMode="auto">
            <a:xfrm>
              <a:off x="2391159" y="4938737"/>
              <a:ext cx="352425" cy="403225"/>
            </a:xfrm>
            <a:prstGeom prst="irregularSeal1">
              <a:avLst/>
            </a:prstGeom>
            <a:gradFill rotWithShape="1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80000" h="180340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40" name="Oval 34"/>
            <p:cNvSpPr>
              <a:spLocks noChangeAspect="1" noChangeArrowheads="1"/>
            </p:cNvSpPr>
            <p:nvPr/>
          </p:nvSpPr>
          <p:spPr bwMode="auto">
            <a:xfrm>
              <a:off x="1528440" y="5783287"/>
              <a:ext cx="452438" cy="454025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16000" h="215900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altLang="ja-JP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endParaRPr>
            </a:p>
          </p:txBody>
        </p:sp>
        <p:sp>
          <p:nvSpPr>
            <p:cNvPr id="41" name="AutoShape 39"/>
            <p:cNvSpPr>
              <a:spLocks noChangeAspect="1" noChangeArrowheads="1"/>
            </p:cNvSpPr>
            <p:nvPr/>
          </p:nvSpPr>
          <p:spPr bwMode="auto">
            <a:xfrm rot="18900000">
              <a:off x="2817490" y="5272112"/>
              <a:ext cx="341313" cy="561975"/>
            </a:xfrm>
            <a:prstGeom prst="upArrow">
              <a:avLst>
                <a:gd name="adj1" fmla="val 50000"/>
                <a:gd name="adj2" fmla="val 41163"/>
              </a:avLst>
            </a:prstGeom>
            <a:solidFill>
              <a:srgbClr val="7030A0">
                <a:alpha val="84000"/>
              </a:srgbClr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ja-JP" altLang="en-US">
                <a:latin typeface="+mn-lt"/>
              </a:endParaRPr>
            </a:p>
          </p:txBody>
        </p:sp>
        <p:sp>
          <p:nvSpPr>
            <p:cNvPr id="42" name="Oval 34"/>
            <p:cNvSpPr>
              <a:spLocks noChangeAspect="1" noChangeArrowheads="1"/>
            </p:cNvSpPr>
            <p:nvPr/>
          </p:nvSpPr>
          <p:spPr bwMode="auto">
            <a:xfrm>
              <a:off x="3103624" y="5789541"/>
              <a:ext cx="452438" cy="454025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16000" h="215900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altLang="ja-JP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endParaRPr>
            </a:p>
          </p:txBody>
        </p:sp>
      </p:grpSp>
      <p:sp>
        <p:nvSpPr>
          <p:cNvPr id="59" name="角丸四角形 56">
            <a:extLst>
              <a:ext uri="{FF2B5EF4-FFF2-40B4-BE49-F238E27FC236}">
                <a16:creationId xmlns:a16="http://schemas.microsoft.com/office/drawing/2014/main" id="{0AE214F7-99C1-4E2C-885B-C18C1A716C65}"/>
              </a:ext>
            </a:extLst>
          </p:cNvPr>
          <p:cNvSpPr/>
          <p:nvPr/>
        </p:nvSpPr>
        <p:spPr>
          <a:xfrm>
            <a:off x="199087" y="2744853"/>
            <a:ext cx="4070147" cy="1693676"/>
          </a:xfrm>
          <a:prstGeom prst="roundRect">
            <a:avLst>
              <a:gd name="adj" fmla="val 4860"/>
            </a:avLst>
          </a:prstGeom>
          <a:solidFill>
            <a:srgbClr val="FFCCCC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u="sng" dirty="0">
                <a:solidFill>
                  <a:srgbClr val="7030A0"/>
                </a:solidFill>
              </a:rPr>
              <a:t>流体模型</a:t>
            </a:r>
            <a:endParaRPr kumimoji="1" lang="en-US" altLang="ja-JP" sz="2800" u="sng" dirty="0">
              <a:solidFill>
                <a:srgbClr val="7030A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平衡に至った物質の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sz="2400" dirty="0">
                <a:solidFill>
                  <a:schemeClr val="tx1"/>
                </a:solidFill>
              </a:rPr>
              <a:t>時空発展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en-US" altLang="ja-JP" sz="2400" b="1" dirty="0">
                <a:solidFill>
                  <a:schemeClr val="tx1"/>
                </a:solidFill>
              </a:rPr>
              <a:t>2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次の粘性流体</a:t>
            </a:r>
          </a:p>
        </p:txBody>
      </p:sp>
      <p:sp>
        <p:nvSpPr>
          <p:cNvPr id="60" name="角丸四角形 56">
            <a:extLst>
              <a:ext uri="{FF2B5EF4-FFF2-40B4-BE49-F238E27FC236}">
                <a16:creationId xmlns:a16="http://schemas.microsoft.com/office/drawing/2014/main" id="{C1523F15-CC50-4155-B65C-78093F9B6408}"/>
              </a:ext>
            </a:extLst>
          </p:cNvPr>
          <p:cNvSpPr/>
          <p:nvPr/>
        </p:nvSpPr>
        <p:spPr>
          <a:xfrm>
            <a:off x="199087" y="5001913"/>
            <a:ext cx="4070145" cy="1329483"/>
          </a:xfrm>
          <a:prstGeom prst="roundRect">
            <a:avLst>
              <a:gd name="adj" fmla="val 4860"/>
            </a:avLst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u="sng" dirty="0">
                <a:solidFill>
                  <a:srgbClr val="7030A0"/>
                </a:solidFill>
              </a:rPr>
              <a:t>初期状態の模型</a:t>
            </a:r>
            <a:endParaRPr kumimoji="1" lang="en-US" altLang="ja-JP" sz="2800" u="sng" dirty="0">
              <a:solidFill>
                <a:srgbClr val="7030A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熱化前のダイナミクス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en-US" altLang="ja-JP" sz="2400" b="1" dirty="0">
                <a:solidFill>
                  <a:schemeClr val="tx1"/>
                </a:solidFill>
              </a:rPr>
              <a:t>MC-Glauber</a:t>
            </a:r>
            <a:r>
              <a:rPr kumimoji="1" lang="en-US" altLang="ja-JP" sz="2400" dirty="0">
                <a:solidFill>
                  <a:schemeClr val="tx1"/>
                </a:solidFill>
              </a:rPr>
              <a:t>,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IP-</a:t>
            </a:r>
            <a:r>
              <a:rPr kumimoji="1" lang="en-US" altLang="ja-JP" sz="2400" b="1" dirty="0" err="1">
                <a:solidFill>
                  <a:schemeClr val="tx1"/>
                </a:solidFill>
              </a:rPr>
              <a:t>Glasma</a:t>
            </a:r>
            <a:r>
              <a:rPr kumimoji="1" lang="en-US" altLang="ja-JP" sz="2400" dirty="0">
                <a:solidFill>
                  <a:schemeClr val="tx1"/>
                </a:solidFill>
              </a:rPr>
              <a:t>, etc.</a:t>
            </a:r>
          </a:p>
        </p:txBody>
      </p:sp>
      <p:sp>
        <p:nvSpPr>
          <p:cNvPr id="61" name="上矢印 54">
            <a:extLst>
              <a:ext uri="{FF2B5EF4-FFF2-40B4-BE49-F238E27FC236}">
                <a16:creationId xmlns:a16="http://schemas.microsoft.com/office/drawing/2014/main" id="{C46D2887-9E9C-47A3-81B6-2DB8D437F14F}"/>
              </a:ext>
            </a:extLst>
          </p:cNvPr>
          <p:cNvSpPr/>
          <p:nvPr/>
        </p:nvSpPr>
        <p:spPr>
          <a:xfrm>
            <a:off x="1932519" y="2277693"/>
            <a:ext cx="546186" cy="381289"/>
          </a:xfrm>
          <a:prstGeom prst="up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2" name="上矢印 54">
            <a:extLst>
              <a:ext uri="{FF2B5EF4-FFF2-40B4-BE49-F238E27FC236}">
                <a16:creationId xmlns:a16="http://schemas.microsoft.com/office/drawing/2014/main" id="{6AF2F834-EC9E-4750-B609-1E637EB9E272}"/>
              </a:ext>
            </a:extLst>
          </p:cNvPr>
          <p:cNvSpPr/>
          <p:nvPr/>
        </p:nvSpPr>
        <p:spPr>
          <a:xfrm>
            <a:off x="1932519" y="4517407"/>
            <a:ext cx="546186" cy="381289"/>
          </a:xfrm>
          <a:prstGeom prst="up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3" name="角丸四角形 56">
            <a:extLst>
              <a:ext uri="{FF2B5EF4-FFF2-40B4-BE49-F238E27FC236}">
                <a16:creationId xmlns:a16="http://schemas.microsoft.com/office/drawing/2014/main" id="{BD0C4912-A5EA-4A5C-9EB7-19988807C882}"/>
              </a:ext>
            </a:extLst>
          </p:cNvPr>
          <p:cNvSpPr/>
          <p:nvPr/>
        </p:nvSpPr>
        <p:spPr>
          <a:xfrm>
            <a:off x="204922" y="888172"/>
            <a:ext cx="4064311" cy="1329483"/>
          </a:xfrm>
          <a:prstGeom prst="roundRect">
            <a:avLst>
              <a:gd name="adj" fmla="val 4860"/>
            </a:avLst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u="sng" dirty="0">
                <a:solidFill>
                  <a:srgbClr val="7030A0"/>
                </a:solidFill>
              </a:rPr>
              <a:t>ハドロンカスケード</a:t>
            </a:r>
            <a:endParaRPr kumimoji="1" lang="en-US" altLang="ja-JP" sz="2800" u="sng" dirty="0">
              <a:solidFill>
                <a:srgbClr val="7030A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ハドロンガスの時空発展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en-US" altLang="ja-JP" sz="2400" b="1" dirty="0" err="1">
                <a:solidFill>
                  <a:schemeClr val="tx1"/>
                </a:solidFill>
              </a:rPr>
              <a:t>UrQMD</a:t>
            </a:r>
            <a:r>
              <a:rPr kumimoji="1" lang="en-US" altLang="ja-JP" sz="2400" dirty="0">
                <a:solidFill>
                  <a:schemeClr val="tx1"/>
                </a:solidFill>
              </a:rPr>
              <a:t>,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JAM</a:t>
            </a:r>
            <a:r>
              <a:rPr kumimoji="1" lang="en-US" altLang="ja-JP" sz="2400" dirty="0">
                <a:solidFill>
                  <a:schemeClr val="tx1"/>
                </a:solidFill>
              </a:rPr>
              <a:t>,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SMASH</a:t>
            </a:r>
            <a:r>
              <a:rPr kumimoji="1" lang="en-US" altLang="ja-JP" sz="2400" dirty="0">
                <a:solidFill>
                  <a:schemeClr val="tx1"/>
                </a:solidFill>
              </a:rPr>
              <a:t>, etc.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9CA89FB3-2E6C-44CA-A7E2-2D85E1EC6BC5}"/>
              </a:ext>
            </a:extLst>
          </p:cNvPr>
          <p:cNvCxnSpPr>
            <a:stCxn id="59" idx="3"/>
          </p:cNvCxnSpPr>
          <p:nvPr/>
        </p:nvCxnSpPr>
        <p:spPr>
          <a:xfrm flipV="1">
            <a:off x="4269234" y="3429000"/>
            <a:ext cx="1886942" cy="16269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1D6F9B9D-7D09-478F-B9D7-D949F528A1E1}"/>
              </a:ext>
            </a:extLst>
          </p:cNvPr>
          <p:cNvCxnSpPr>
            <a:cxnSpLocks/>
            <a:stCxn id="63" idx="3"/>
          </p:cNvCxnSpPr>
          <p:nvPr/>
        </p:nvCxnSpPr>
        <p:spPr>
          <a:xfrm>
            <a:off x="4269233" y="1552914"/>
            <a:ext cx="1704975" cy="583243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5044737E-04EC-49B0-A535-A1E9427CF939}"/>
              </a:ext>
            </a:extLst>
          </p:cNvPr>
          <p:cNvCxnSpPr>
            <a:cxnSpLocks/>
            <a:stCxn id="60" idx="3"/>
          </p:cNvCxnSpPr>
          <p:nvPr/>
        </p:nvCxnSpPr>
        <p:spPr>
          <a:xfrm flipV="1">
            <a:off x="4269232" y="4438529"/>
            <a:ext cx="2347374" cy="1228126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02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吹き出し 27"/>
          <p:cNvSpPr/>
          <p:nvPr/>
        </p:nvSpPr>
        <p:spPr>
          <a:xfrm>
            <a:off x="5409806" y="6022579"/>
            <a:ext cx="2391018" cy="562760"/>
          </a:xfrm>
          <a:prstGeom prst="wedgeRoundRectCallout">
            <a:avLst>
              <a:gd name="adj1" fmla="val -9944"/>
              <a:gd name="adj2" fmla="val -111177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1302416" y="6014588"/>
            <a:ext cx="3912024" cy="562760"/>
          </a:xfrm>
          <a:prstGeom prst="wedgeRoundRectCallout">
            <a:avLst>
              <a:gd name="adj1" fmla="val -6756"/>
              <a:gd name="adj2" fmla="val -114336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流体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836712"/>
            <a:ext cx="4392415" cy="79208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4000" b="1" dirty="0">
                <a:solidFill>
                  <a:schemeClr val="accent6">
                    <a:lumMod val="75000"/>
                  </a:schemeClr>
                </a:solidFill>
              </a:rPr>
              <a:t>相対論的流体力学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870635" y="2400133"/>
            <a:ext cx="1183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i="1" dirty="0" err="1">
                <a:solidFill>
                  <a:srgbClr val="7030A0"/>
                </a:solidFill>
                <a:latin typeface="+mj-lt"/>
              </a:rPr>
              <a:t>n</a:t>
            </a:r>
            <a:r>
              <a:rPr lang="en-US" altLang="ja-JP" sz="3600" i="1" baseline="-25000" dirty="0" err="1">
                <a:solidFill>
                  <a:srgbClr val="7030A0"/>
                </a:solidFill>
                <a:latin typeface="+mj-lt"/>
              </a:rPr>
              <a:t>B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Calibri" panose="020F0502020204030204" pitchFamily="34" charset="0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),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23821" y="4577964"/>
            <a:ext cx="2448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エネルギー運動量保存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71800" y="3121602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バリオン密度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571927" y="312160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温度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485169" y="3126292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バリオン化学</a:t>
            </a:r>
            <a:endParaRPr lang="en-US" altLang="ja-JP" b="1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algn="ctr"/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ポテンシャル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306234" y="2441528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i="1" dirty="0">
                <a:solidFill>
                  <a:srgbClr val="7030A0"/>
                </a:solidFill>
                <a:latin typeface="+mj-lt"/>
              </a:rPr>
              <a:t>e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),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426278" y="2400132"/>
            <a:ext cx="10310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i="1" dirty="0">
                <a:solidFill>
                  <a:srgbClr val="7030A0"/>
                </a:solidFill>
                <a:latin typeface="+mj-lt"/>
              </a:rPr>
              <a:t>T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Calibri" panose="020F0502020204030204" pitchFamily="34" charset="0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),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623829" y="2405629"/>
            <a:ext cx="1194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i="1" dirty="0" err="1">
                <a:solidFill>
                  <a:srgbClr val="7030A0"/>
                </a:solidFill>
                <a:latin typeface="+mj-lt"/>
              </a:rPr>
              <a:t>μ</a:t>
            </a:r>
            <a:r>
              <a:rPr lang="en-US" altLang="ja-JP" sz="3600" i="1" baseline="-25000" dirty="0" err="1">
                <a:solidFill>
                  <a:srgbClr val="7030A0"/>
                </a:solidFill>
                <a:latin typeface="+mj-lt"/>
              </a:rPr>
              <a:t>B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Calibri" panose="020F0502020204030204" pitchFamily="34" charset="0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)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,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59008" y="3858762"/>
            <a:ext cx="3443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</a:rPr>
              <a:t>保存則 </a:t>
            </a:r>
            <a:r>
              <a:rPr lang="en-US" altLang="ja-JP" sz="3200" dirty="0">
                <a:solidFill>
                  <a:srgbClr val="C00000"/>
                </a:solidFill>
              </a:rPr>
              <a:t>(</a:t>
            </a:r>
            <a:r>
              <a:rPr lang="ja-JP" altLang="en-US" sz="3200" dirty="0">
                <a:solidFill>
                  <a:srgbClr val="C00000"/>
                </a:solidFill>
              </a:rPr>
              <a:t>連続の式</a:t>
            </a:r>
            <a:r>
              <a:rPr lang="en-US" altLang="ja-JP" sz="3200" dirty="0">
                <a:solidFill>
                  <a:srgbClr val="C00000"/>
                </a:solidFill>
              </a:rPr>
              <a:t>)</a:t>
            </a:r>
            <a:endParaRPr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082228" y="4894438"/>
            <a:ext cx="2479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i="1" dirty="0">
                <a:solidFill>
                  <a:srgbClr val="7030A0"/>
                </a:solidFill>
                <a:latin typeface="+mj-lt"/>
              </a:rPr>
              <a:t>∂</a:t>
            </a:r>
            <a:r>
              <a:rPr lang="en-US" altLang="ja-JP" sz="3600" i="1" baseline="-25000" dirty="0" err="1">
                <a:solidFill>
                  <a:srgbClr val="7030A0"/>
                </a:solidFill>
                <a:latin typeface="+mj-lt"/>
              </a:rPr>
              <a:t>μ</a:t>
            </a:r>
            <a:r>
              <a:rPr lang="en-US" altLang="ja-JP" sz="3600" i="1" dirty="0" err="1">
                <a:solidFill>
                  <a:srgbClr val="7030A0"/>
                </a:solidFill>
                <a:latin typeface="+mj-lt"/>
              </a:rPr>
              <a:t>T</a:t>
            </a:r>
            <a:r>
              <a:rPr lang="en-US" altLang="ja-JP" sz="3600" i="1" baseline="30000" dirty="0" err="1">
                <a:solidFill>
                  <a:srgbClr val="7030A0"/>
                </a:solidFill>
                <a:latin typeface="+mj-lt"/>
              </a:rPr>
              <a:t>μν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) = 0,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124978" y="2409706"/>
            <a:ext cx="1604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i="1" dirty="0" err="1">
                <a:solidFill>
                  <a:srgbClr val="7030A0"/>
                </a:solidFill>
                <a:latin typeface="+mj-lt"/>
              </a:rPr>
              <a:t>u</a:t>
            </a:r>
            <a:r>
              <a:rPr lang="en-US" altLang="ja-JP" sz="3600" i="1" baseline="30000" dirty="0" err="1">
                <a:solidFill>
                  <a:srgbClr val="7030A0"/>
                </a:solidFill>
                <a:latin typeface="+mj-lt"/>
              </a:rPr>
              <a:t>μ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Calibri" panose="020F0502020204030204" pitchFamily="34" charset="0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Calibri" panose="020F0502020204030204" pitchFamily="34" charset="0"/>
              </a:rPr>
              <a:t>)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, …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280545" y="3137051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流速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323158" y="4916628"/>
            <a:ext cx="2375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i="1" dirty="0">
                <a:solidFill>
                  <a:srgbClr val="7030A0"/>
                </a:solidFill>
                <a:latin typeface="+mj-lt"/>
              </a:rPr>
              <a:t>∂</a:t>
            </a:r>
            <a:r>
              <a:rPr lang="en-US" altLang="ja-JP" sz="3600" i="1" baseline="-25000" dirty="0" err="1">
                <a:solidFill>
                  <a:srgbClr val="7030A0"/>
                </a:solidFill>
                <a:latin typeface="+mj-lt"/>
              </a:rPr>
              <a:t>μ</a:t>
            </a:r>
            <a:r>
              <a:rPr lang="en-US" altLang="ja-JP" sz="3600" i="1" dirty="0" err="1">
                <a:solidFill>
                  <a:srgbClr val="7030A0"/>
                </a:solidFill>
                <a:latin typeface="+mj-lt"/>
              </a:rPr>
              <a:t>N</a:t>
            </a:r>
            <a:r>
              <a:rPr lang="en-US" altLang="ja-JP" sz="3600" i="1" baseline="-25000" dirty="0" err="1">
                <a:solidFill>
                  <a:srgbClr val="7030A0"/>
                </a:solidFill>
                <a:latin typeface="+mj-lt"/>
              </a:rPr>
              <a:t>B</a:t>
            </a:r>
            <a:r>
              <a:rPr lang="en-US" altLang="ja-JP" sz="3600" i="1" baseline="30000" dirty="0" err="1">
                <a:solidFill>
                  <a:srgbClr val="7030A0"/>
                </a:solidFill>
                <a:latin typeface="+mj-lt"/>
              </a:rPr>
              <a:t>μ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600" i="1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600" dirty="0">
                <a:solidFill>
                  <a:srgbClr val="7030A0"/>
                </a:solidFill>
                <a:latin typeface="+mj-lt"/>
              </a:rPr>
              <a:t>) = 0</a:t>
            </a:r>
            <a:endParaRPr lang="ja-JP" altLang="en-US" sz="36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35138" y="3133787"/>
            <a:ext cx="1742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エネルギー密度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542770" y="4567068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バリオン電荷保存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235045" y="4833652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例</a:t>
            </a:r>
            <a:r>
              <a:rPr lang="en-US" altLang="ja-JP" b="1" dirty="0">
                <a:solidFill>
                  <a:srgbClr val="7030A0"/>
                </a:solidFill>
                <a:latin typeface="Calibri" panose="020F0502020204030204" pitchFamily="34" charset="0"/>
              </a:rPr>
              <a:t>:</a:t>
            </a:r>
            <a:endParaRPr lang="ja-JP" altLang="en-US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52526" y="2642743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  <a:latin typeface="Calibri" panose="020F0502020204030204" pitchFamily="34" charset="0"/>
              </a:rPr>
              <a:t>例</a:t>
            </a:r>
            <a:r>
              <a:rPr lang="en-US" altLang="ja-JP" b="1" dirty="0">
                <a:solidFill>
                  <a:srgbClr val="7030A0"/>
                </a:solidFill>
                <a:latin typeface="Calibri" panose="020F0502020204030204" pitchFamily="34" charset="0"/>
              </a:rPr>
              <a:t>:</a:t>
            </a:r>
            <a:endParaRPr lang="ja-JP" altLang="en-US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424172" y="6014588"/>
            <a:ext cx="3863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</a:t>
            </a:r>
            <a:r>
              <a:rPr lang="en-US" altLang="ja-JP" sz="2800" i="1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μν</a:t>
            </a:r>
            <a:r>
              <a:rPr lang="en-US" altLang="ja-JP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= (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</a:t>
            </a:r>
            <a:r>
              <a:rPr lang="en-US" altLang="ja-JP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+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)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</a:t>
            </a:r>
            <a:r>
              <a:rPr lang="en-US" altLang="ja-JP" sz="2800" i="1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μ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</a:t>
            </a:r>
            <a:r>
              <a:rPr lang="en-US" altLang="ja-JP" sz="2800" i="1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ν</a:t>
            </a:r>
            <a:r>
              <a:rPr lang="en-US" altLang="ja-JP" sz="28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– 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Pg</a:t>
            </a:r>
            <a:r>
              <a:rPr lang="en-US" altLang="ja-JP" sz="2800" i="1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μν</a:t>
            </a:r>
            <a:r>
              <a:rPr lang="en-US" altLang="ja-JP" sz="28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+ …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538952" y="6022579"/>
            <a:ext cx="215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</a:t>
            </a:r>
            <a:r>
              <a:rPr lang="en-US" altLang="ja-JP" sz="2800" i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</a:t>
            </a:r>
            <a:r>
              <a:rPr lang="en-US" altLang="ja-JP" sz="2800" i="1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μ</a:t>
            </a:r>
            <a:r>
              <a:rPr lang="en-US" altLang="ja-JP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= 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</a:t>
            </a:r>
            <a:r>
              <a:rPr lang="en-US" altLang="ja-JP" sz="2800" i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</a:t>
            </a:r>
            <a:r>
              <a:rPr lang="en-US" altLang="ja-JP" sz="2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</a:t>
            </a:r>
            <a:r>
              <a:rPr lang="en-US" altLang="ja-JP" sz="2800" i="1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μ</a:t>
            </a:r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+ …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 flipV="1">
            <a:off x="2651265" y="5582942"/>
            <a:ext cx="903477" cy="1029"/>
          </a:xfrm>
          <a:prstGeom prst="line">
            <a:avLst/>
          </a:prstGeom>
          <a:ln w="38100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5914910" y="5623492"/>
            <a:ext cx="903477" cy="1029"/>
          </a:xfrm>
          <a:prstGeom prst="line">
            <a:avLst/>
          </a:prstGeom>
          <a:ln w="38100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553801" y="1723542"/>
            <a:ext cx="70342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Font typeface="Arial" charset="0"/>
              <a:buNone/>
            </a:pPr>
            <a:r>
              <a:rPr lang="ja-JP" altLang="en-US" sz="3200" u="sng" dirty="0">
                <a:latin typeface="+mj-lt"/>
              </a:rPr>
              <a:t>マクロな量 </a:t>
            </a:r>
            <a:r>
              <a:rPr lang="en-US" altLang="ja-JP" sz="3200" u="sng" dirty="0">
                <a:latin typeface="+mj-lt"/>
              </a:rPr>
              <a:t>(</a:t>
            </a:r>
            <a:r>
              <a:rPr lang="ja-JP" altLang="en-US" sz="3200" u="sng" dirty="0">
                <a:latin typeface="+mj-lt"/>
              </a:rPr>
              <a:t>熱力学量</a:t>
            </a:r>
            <a:r>
              <a:rPr lang="en-US" altLang="ja-JP" sz="3200" u="sng" dirty="0">
                <a:latin typeface="+mj-lt"/>
              </a:rPr>
              <a:t>) </a:t>
            </a:r>
            <a:r>
              <a:rPr lang="ja-JP" altLang="en-US" sz="3200" u="sng" dirty="0">
                <a:latin typeface="+mj-lt"/>
              </a:rPr>
              <a:t>の場</a:t>
            </a:r>
            <a:r>
              <a:rPr lang="ja-JP" altLang="en-US" sz="3200" dirty="0">
                <a:latin typeface="+mj-lt"/>
              </a:rPr>
              <a:t>の時間発展</a:t>
            </a:r>
          </a:p>
        </p:txBody>
      </p:sp>
    </p:spTree>
    <p:extLst>
      <p:ext uri="{BB962C8B-B14F-4D97-AF65-F5344CB8AC3E}">
        <p14:creationId xmlns:p14="http://schemas.microsoft.com/office/powerpoint/2010/main" val="69684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流体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894858" y="894245"/>
            <a:ext cx="4966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err="1"/>
              <a:t>だけ</a:t>
            </a:r>
            <a:r>
              <a:rPr lang="ja-JP" altLang="en-US" sz="2800" dirty="0"/>
              <a:t>では時間発展は決まらない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928680" y="3175467"/>
            <a:ext cx="625523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追加の情報 </a:t>
            </a:r>
            <a:r>
              <a:rPr lang="en-US" altLang="ja-JP" sz="3200" dirty="0"/>
              <a:t>(= </a:t>
            </a:r>
            <a:r>
              <a:rPr lang="ja-JP" altLang="en-US" sz="3200" dirty="0">
                <a:solidFill>
                  <a:srgbClr val="C00000"/>
                </a:solidFill>
              </a:rPr>
              <a:t>物質の性質</a:t>
            </a:r>
            <a:r>
              <a:rPr lang="en-US" altLang="ja-JP" sz="3200" dirty="0"/>
              <a:t>) </a:t>
            </a:r>
            <a:r>
              <a:rPr lang="ja-JP" altLang="en-US" sz="3200" dirty="0"/>
              <a:t>として</a:t>
            </a:r>
            <a:endParaRPr lang="en-US" altLang="ja-JP" sz="3200" dirty="0"/>
          </a:p>
          <a:p>
            <a:pPr algn="ctr"/>
            <a:r>
              <a:rPr lang="en-US" altLang="ja-JP" sz="3200" dirty="0">
                <a:solidFill>
                  <a:srgbClr val="C00000"/>
                </a:solidFill>
              </a:rPr>
              <a:t>“</a:t>
            </a:r>
            <a:r>
              <a:rPr lang="ja-JP" altLang="en-US" sz="3200" dirty="0">
                <a:solidFill>
                  <a:srgbClr val="C00000"/>
                </a:solidFill>
              </a:rPr>
              <a:t>流束</a:t>
            </a:r>
            <a:r>
              <a:rPr lang="en-US" altLang="ja-JP" sz="3200" dirty="0">
                <a:solidFill>
                  <a:srgbClr val="C00000"/>
                </a:solidFill>
              </a:rPr>
              <a:t>”</a:t>
            </a:r>
            <a:r>
              <a:rPr lang="ja-JP" altLang="en-US" sz="3200" dirty="0"/>
              <a:t>を与える必要がある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198394" y="1704835"/>
            <a:ext cx="656622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>
                <a:solidFill>
                  <a:srgbClr val="7030A0"/>
                </a:solidFill>
                <a:latin typeface="+mj-lt"/>
              </a:rPr>
              <a:t>「</a:t>
            </a:r>
            <a:r>
              <a:rPr lang="ja-JP" altLang="en-US" sz="3200" u="sng" dirty="0">
                <a:solidFill>
                  <a:srgbClr val="7030A0"/>
                </a:solidFill>
                <a:latin typeface="+mj-lt"/>
              </a:rPr>
              <a:t>流束 </a:t>
            </a:r>
            <a:r>
              <a:rPr lang="en-US" altLang="ja-JP" sz="3200" i="1" u="sng" dirty="0" err="1">
                <a:solidFill>
                  <a:srgbClr val="7030A0"/>
                </a:solidFill>
                <a:latin typeface="+mj-lt"/>
              </a:rPr>
              <a:t>T</a:t>
            </a:r>
            <a:r>
              <a:rPr lang="en-US" altLang="ja-JP" sz="3200" i="1" u="sng" baseline="30000" dirty="0" err="1">
                <a:solidFill>
                  <a:srgbClr val="7030A0"/>
                </a:solidFill>
                <a:latin typeface="+mj-lt"/>
              </a:rPr>
              <a:t>ij</a:t>
            </a:r>
            <a:r>
              <a:rPr lang="en-US" altLang="ja-JP" sz="3200" u="sng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200" i="1" u="sng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200" u="sng" dirty="0">
                <a:solidFill>
                  <a:srgbClr val="7030A0"/>
                </a:solidFill>
                <a:latin typeface="+mj-lt"/>
              </a:rPr>
              <a:t>), </a:t>
            </a:r>
            <a:r>
              <a:rPr lang="en-US" altLang="ja-JP" sz="3200" i="1" u="sng" dirty="0">
                <a:solidFill>
                  <a:srgbClr val="7030A0"/>
                </a:solidFill>
                <a:latin typeface="+mj-lt"/>
              </a:rPr>
              <a:t>N</a:t>
            </a:r>
            <a:r>
              <a:rPr lang="en-US" altLang="ja-JP" sz="3200" i="1" u="sng" baseline="30000" dirty="0">
                <a:solidFill>
                  <a:srgbClr val="7030A0"/>
                </a:solidFill>
                <a:latin typeface="+mj-lt"/>
              </a:rPr>
              <a:t>i</a:t>
            </a:r>
            <a:r>
              <a:rPr lang="en-US" altLang="ja-JP" sz="3200" u="sng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200" i="1" u="sng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200" u="sng" dirty="0">
                <a:solidFill>
                  <a:srgbClr val="7030A0"/>
                </a:solidFill>
                <a:latin typeface="+mj-lt"/>
              </a:rPr>
              <a:t>) </a:t>
            </a:r>
            <a:r>
              <a:rPr lang="ja-JP" altLang="en-US" sz="3200" u="sng" dirty="0">
                <a:solidFill>
                  <a:srgbClr val="7030A0"/>
                </a:solidFill>
                <a:latin typeface="+mj-lt"/>
              </a:rPr>
              <a:t>が分かれば</a:t>
            </a:r>
            <a:endParaRPr lang="en-US" altLang="ja-JP" sz="3200" u="sng" dirty="0">
              <a:solidFill>
                <a:srgbClr val="7030A0"/>
              </a:solidFill>
              <a:latin typeface="+mj-lt"/>
            </a:endParaRPr>
          </a:p>
          <a:p>
            <a:pPr algn="ctr"/>
            <a:r>
              <a:rPr lang="ja-JP" altLang="en-US" sz="3200" dirty="0">
                <a:solidFill>
                  <a:srgbClr val="7030A0"/>
                </a:solidFill>
                <a:latin typeface="+mj-lt"/>
              </a:rPr>
              <a:t>保存量</a:t>
            </a:r>
            <a:r>
              <a:rPr lang="ja-JP" altLang="en-US" sz="3200" i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US" altLang="ja-JP" sz="3200" i="1" dirty="0">
                <a:solidFill>
                  <a:srgbClr val="7030A0"/>
                </a:solidFill>
                <a:latin typeface="+mj-lt"/>
              </a:rPr>
              <a:t>T</a:t>
            </a:r>
            <a:r>
              <a:rPr lang="en-US" altLang="ja-JP" sz="3200" i="1" baseline="30000" dirty="0">
                <a:solidFill>
                  <a:srgbClr val="7030A0"/>
                </a:solidFill>
                <a:latin typeface="+mj-lt"/>
              </a:rPr>
              <a:t>0μ</a:t>
            </a:r>
            <a:r>
              <a:rPr lang="en-US" altLang="ja-JP" sz="3200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200" i="1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200" dirty="0">
                <a:solidFill>
                  <a:srgbClr val="7030A0"/>
                </a:solidFill>
                <a:latin typeface="+mj-lt"/>
              </a:rPr>
              <a:t>), </a:t>
            </a:r>
            <a:r>
              <a:rPr lang="en-US" altLang="ja-JP" sz="3200" i="1" dirty="0">
                <a:solidFill>
                  <a:srgbClr val="7030A0"/>
                </a:solidFill>
                <a:latin typeface="+mj-lt"/>
              </a:rPr>
              <a:t>N</a:t>
            </a:r>
            <a:r>
              <a:rPr lang="en-US" altLang="ja-JP" sz="3200" baseline="30000" dirty="0">
                <a:solidFill>
                  <a:srgbClr val="7030A0"/>
                </a:solidFill>
                <a:latin typeface="+mj-lt"/>
              </a:rPr>
              <a:t>0</a:t>
            </a:r>
            <a:r>
              <a:rPr lang="en-US" altLang="ja-JP" sz="3200" dirty="0">
                <a:solidFill>
                  <a:srgbClr val="7030A0"/>
                </a:solidFill>
                <a:latin typeface="+mj-lt"/>
              </a:rPr>
              <a:t>(</a:t>
            </a:r>
            <a:r>
              <a:rPr lang="en-US" altLang="ja-JP" sz="3200" i="1" dirty="0">
                <a:solidFill>
                  <a:srgbClr val="7030A0"/>
                </a:solidFill>
                <a:latin typeface="+mj-lt"/>
              </a:rPr>
              <a:t>x</a:t>
            </a:r>
            <a:r>
              <a:rPr lang="en-US" altLang="ja-JP" sz="3200" dirty="0">
                <a:solidFill>
                  <a:srgbClr val="7030A0"/>
                </a:solidFill>
                <a:latin typeface="+mj-lt"/>
              </a:rPr>
              <a:t>) </a:t>
            </a:r>
            <a:r>
              <a:rPr lang="ja-JP" altLang="en-US" sz="3200" dirty="0">
                <a:solidFill>
                  <a:srgbClr val="7030A0"/>
                </a:solidFill>
                <a:latin typeface="+mj-lt"/>
              </a:rPr>
              <a:t>の発展が分かる」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836712"/>
            <a:ext cx="2592288" cy="79208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4000" b="1" dirty="0">
                <a:solidFill>
                  <a:schemeClr val="accent6">
                    <a:lumMod val="75000"/>
                  </a:schemeClr>
                </a:solidFill>
              </a:rPr>
              <a:t>保存則</a:t>
            </a:r>
          </a:p>
        </p:txBody>
      </p:sp>
      <p:sp>
        <p:nvSpPr>
          <p:cNvPr id="13" name="下矢印 12"/>
          <p:cNvSpPr/>
          <p:nvPr/>
        </p:nvSpPr>
        <p:spPr>
          <a:xfrm rot="16200000">
            <a:off x="852679" y="3342982"/>
            <a:ext cx="1232299" cy="81535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306029" y="4908118"/>
            <a:ext cx="7154403" cy="1772615"/>
          </a:xfrm>
          <a:prstGeom prst="wedgeRoundRectCallout">
            <a:avLst>
              <a:gd name="adj1" fmla="val -20574"/>
              <a:gd name="adj2" fmla="val -86892"/>
              <a:gd name="adj3" fmla="val 16667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502388" y="4958857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/>
              <a:t>局所熱平衡の仮定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871427" y="5563592"/>
            <a:ext cx="4846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7030A0"/>
                </a:solidFill>
              </a:rPr>
              <a:t>記述のスケール ≫ 微視的スケール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897164" y="6076869"/>
            <a:ext cx="5577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ym typeface="Wingdings" panose="05000000000000000000" pitchFamily="2" charset="2"/>
              </a:rPr>
              <a:t> “</a:t>
            </a:r>
            <a:r>
              <a:rPr lang="ja-JP" altLang="en-US" sz="2400" dirty="0">
                <a:sym typeface="Wingdings" panose="05000000000000000000" pitchFamily="2" charset="2"/>
              </a:rPr>
              <a:t>局所的</a:t>
            </a:r>
            <a:r>
              <a:rPr lang="en-US" altLang="ja-JP" sz="2400" dirty="0">
                <a:sym typeface="Wingdings" panose="05000000000000000000" pitchFamily="2" charset="2"/>
              </a:rPr>
              <a:t>”</a:t>
            </a:r>
            <a:r>
              <a:rPr lang="ja-JP" altLang="en-US" sz="2400" dirty="0">
                <a:sym typeface="Wingdings" panose="05000000000000000000" pitchFamily="2" charset="2"/>
              </a:rPr>
              <a:t>に</a:t>
            </a:r>
            <a:r>
              <a:rPr lang="ja-JP" altLang="en-US" sz="2400" dirty="0"/>
              <a:t>熱力学 </a:t>
            </a:r>
            <a:r>
              <a:rPr lang="en-US" altLang="ja-JP" sz="2400" dirty="0"/>
              <a:t>(+</a:t>
            </a:r>
            <a:r>
              <a:rPr lang="ja-JP" altLang="en-US" sz="2400" dirty="0"/>
              <a:t>線形応答</a:t>
            </a:r>
            <a:r>
              <a:rPr lang="en-US" altLang="ja-JP" sz="2400" dirty="0"/>
              <a:t>) </a:t>
            </a:r>
            <a:r>
              <a:rPr lang="ja-JP" altLang="en-US" sz="2400" dirty="0"/>
              <a:t>を適用</a:t>
            </a:r>
          </a:p>
        </p:txBody>
      </p:sp>
    </p:spTree>
    <p:extLst>
      <p:ext uri="{BB962C8B-B14F-4D97-AF65-F5344CB8AC3E}">
        <p14:creationId xmlns:p14="http://schemas.microsoft.com/office/powerpoint/2010/main" val="374555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流体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0033" y="853387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完全流体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0033" y="2363843"/>
            <a:ext cx="2528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粘性流体 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(1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次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ja-JP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1476" y="4103380"/>
            <a:ext cx="2528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粘性流体 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(2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次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ja-JP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63473" y="907111"/>
            <a:ext cx="2852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Ideal hydrodynamics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754009" y="2422641"/>
            <a:ext cx="617213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1</a:t>
            </a:r>
            <a:r>
              <a:rPr lang="en-US" altLang="ja-JP" sz="2400" baseline="30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st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-order viscous hydrodynamics (</a:t>
            </a:r>
            <a:r>
              <a:rPr lang="en-US" altLang="ja-JP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Navier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-Stokes)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825114" y="4162299"/>
            <a:ext cx="4272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altLang="ja-JP" sz="2400" baseline="30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nd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-order viscous hydrodynamics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612268" y="1516379"/>
            <a:ext cx="5111859" cy="521642"/>
            <a:chOff x="633317" y="1480725"/>
            <a:chExt cx="5112568" cy="512450"/>
          </a:xfrm>
        </p:grpSpPr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3317" y="1517412"/>
              <a:ext cx="5112568" cy="475763"/>
            </a:xfrm>
            <a:prstGeom prst="rect">
              <a:avLst/>
            </a:prstGeom>
          </p:spPr>
        </p:pic>
        <p:sp>
          <p:nvSpPr>
            <p:cNvPr id="22" name="円/楕円 21"/>
            <p:cNvSpPr/>
            <p:nvPr/>
          </p:nvSpPr>
          <p:spPr>
            <a:xfrm>
              <a:off x="2995444" y="1480725"/>
              <a:ext cx="432048" cy="50800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2400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544088" y="3136090"/>
            <a:ext cx="5498221" cy="590565"/>
            <a:chOff x="603204" y="2783828"/>
            <a:chExt cx="5569049" cy="568971"/>
          </a:xfrm>
        </p:grpSpPr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3204" y="2783828"/>
              <a:ext cx="5569049" cy="537495"/>
            </a:xfrm>
            <a:prstGeom prst="rect">
              <a:avLst/>
            </a:prstGeom>
          </p:spPr>
        </p:pic>
        <p:sp>
          <p:nvSpPr>
            <p:cNvPr id="23" name="円/楕円 22"/>
            <p:cNvSpPr/>
            <p:nvPr/>
          </p:nvSpPr>
          <p:spPr>
            <a:xfrm>
              <a:off x="2598289" y="2827591"/>
              <a:ext cx="432048" cy="50800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24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4861428" y="2819970"/>
              <a:ext cx="503051" cy="53282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2400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860123" y="4818990"/>
            <a:ext cx="6016133" cy="1850369"/>
            <a:chOff x="641201" y="4761056"/>
            <a:chExt cx="5738799" cy="1715218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8315" y="4761056"/>
              <a:ext cx="3650651" cy="410129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1201" y="5319174"/>
              <a:ext cx="4553272" cy="423727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4647" y="5905244"/>
              <a:ext cx="5715353" cy="496665"/>
            </a:xfrm>
            <a:prstGeom prst="rect">
              <a:avLst/>
            </a:prstGeom>
          </p:spPr>
        </p:pic>
        <p:sp>
          <p:nvSpPr>
            <p:cNvPr id="25" name="円/楕円 24"/>
            <p:cNvSpPr/>
            <p:nvPr/>
          </p:nvSpPr>
          <p:spPr>
            <a:xfrm>
              <a:off x="3197645" y="5311659"/>
              <a:ext cx="503051" cy="53282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24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3363702" y="5943445"/>
              <a:ext cx="503051" cy="53282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2400" b="1" dirty="0">
                <a:solidFill>
                  <a:srgbClr val="C00000"/>
                </a:solidFill>
                <a:latin typeface="+mj-lt"/>
              </a:endParaRPr>
            </a:p>
          </p:txBody>
        </p:sp>
      </p:grpSp>
      <p:sp>
        <p:nvSpPr>
          <p:cNvPr id="27" name="正方形/長方形 26"/>
          <p:cNvSpPr/>
          <p:nvPr/>
        </p:nvSpPr>
        <p:spPr>
          <a:xfrm>
            <a:off x="6042309" y="1561295"/>
            <a:ext cx="2109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C00000"/>
                </a:solidFill>
                <a:sym typeface="Wingdings" panose="05000000000000000000" pitchFamily="2" charset="2"/>
              </a:rPr>
              <a:t> </a:t>
            </a:r>
            <a:r>
              <a:rPr lang="ja-JP" altLang="en-US" sz="2400" dirty="0">
                <a:solidFill>
                  <a:srgbClr val="C00000"/>
                </a:solidFill>
              </a:rPr>
              <a:t>状態方程式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243371" y="3232319"/>
            <a:ext cx="1802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C00000"/>
                </a:solidFill>
                <a:sym typeface="Wingdings" panose="05000000000000000000" pitchFamily="2" charset="2"/>
              </a:rPr>
              <a:t> </a:t>
            </a:r>
            <a:r>
              <a:rPr lang="ja-JP" alt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粘性係数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747740" y="5671124"/>
            <a:ext cx="1802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C00000"/>
                </a:solidFill>
                <a:sym typeface="Wingdings" panose="05000000000000000000" pitchFamily="2" charset="2"/>
              </a:rPr>
              <a:t> </a:t>
            </a:r>
            <a:r>
              <a:rPr lang="ja-JP" alt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緩和時間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326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流体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0033" y="853387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完全流体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0033" y="2363843"/>
            <a:ext cx="2528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粘性流体 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(1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次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ja-JP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1476" y="4103380"/>
            <a:ext cx="2528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粘性流体 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(2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</a:rPr>
              <a:t>次</a:t>
            </a:r>
            <a:r>
              <a:rPr lang="en-US" altLang="ja-JP" sz="28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ja-JP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63473" y="907111"/>
            <a:ext cx="2852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Ideal hydrodynamics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754009" y="2422641"/>
            <a:ext cx="6172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1</a:t>
            </a:r>
            <a:r>
              <a:rPr lang="en-US" altLang="ja-JP" sz="2400" baseline="30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st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-order viscous hydrodynamics (</a:t>
            </a:r>
            <a:r>
              <a:rPr lang="en-US" altLang="ja-JP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Navier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-Stokes)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825114" y="4162299"/>
            <a:ext cx="4272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altLang="ja-JP" sz="2400" baseline="30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nd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-order viscous hydrodynamics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26476" y="3042706"/>
            <a:ext cx="3241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× </a:t>
            </a:r>
            <a:r>
              <a:rPr lang="ja-JP" altLang="en-US" sz="2400" dirty="0"/>
              <a:t>因果律が守られない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526476" y="1448364"/>
            <a:ext cx="2993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× </a:t>
            </a:r>
            <a:r>
              <a:rPr lang="ja-JP" altLang="en-US" sz="2400" dirty="0"/>
              <a:t>粘性の効果がない</a:t>
            </a:r>
            <a:endParaRPr lang="ja-JP" altLang="en-US" sz="2400" i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601549" y="1942488"/>
            <a:ext cx="5955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>
                <a:latin typeface="+mj-lt"/>
              </a:rPr>
              <a:t>cf</a:t>
            </a:r>
            <a:r>
              <a:rPr lang="en-US" altLang="ja-JP" dirty="0">
                <a:latin typeface="+mj-lt"/>
              </a:rPr>
              <a:t> </a:t>
            </a:r>
            <a:r>
              <a:rPr lang="ja-JP" altLang="en-US" dirty="0">
                <a:latin typeface="+mj-lt"/>
              </a:rPr>
              <a:t>粘性の理論的な最小値</a:t>
            </a:r>
            <a:r>
              <a:rPr lang="en-US" altLang="ja-JP" dirty="0">
                <a:latin typeface="+mj-lt"/>
              </a:rPr>
              <a:t>: </a:t>
            </a:r>
            <a:r>
              <a:rPr lang="en-US" altLang="ja-JP" i="1" dirty="0">
                <a:solidFill>
                  <a:srgbClr val="7030A0"/>
                </a:solidFill>
                <a:latin typeface="+mj-lt"/>
              </a:rPr>
              <a:t>η</a:t>
            </a:r>
            <a:r>
              <a:rPr lang="en-US" altLang="ja-JP" dirty="0">
                <a:solidFill>
                  <a:srgbClr val="7030A0"/>
                </a:solidFill>
                <a:latin typeface="+mj-lt"/>
              </a:rPr>
              <a:t>/</a:t>
            </a:r>
            <a:r>
              <a:rPr lang="en-US" altLang="ja-JP" i="1" dirty="0">
                <a:solidFill>
                  <a:srgbClr val="7030A0"/>
                </a:solidFill>
                <a:latin typeface="+mj-lt"/>
              </a:rPr>
              <a:t>s =</a:t>
            </a:r>
            <a:r>
              <a:rPr lang="en-US" altLang="ja-JP" dirty="0">
                <a:solidFill>
                  <a:srgbClr val="7030A0"/>
                </a:solidFill>
                <a:latin typeface="+mj-lt"/>
              </a:rPr>
              <a:t> 1/4</a:t>
            </a:r>
            <a:r>
              <a:rPr lang="en-US" altLang="ja-JP" i="1" dirty="0">
                <a:solidFill>
                  <a:srgbClr val="7030A0"/>
                </a:solidFill>
                <a:latin typeface="+mj-lt"/>
              </a:rPr>
              <a:t>π</a:t>
            </a:r>
            <a:r>
              <a:rPr lang="en-US" altLang="ja-JP" dirty="0">
                <a:latin typeface="+mj-lt"/>
              </a:rPr>
              <a:t> (</a:t>
            </a:r>
            <a:r>
              <a:rPr lang="en-US" altLang="ja-JP" dirty="0" err="1">
                <a:latin typeface="+mj-lt"/>
              </a:rPr>
              <a:t>Kovtun</a:t>
            </a:r>
            <a:r>
              <a:rPr lang="en-US" altLang="ja-JP" dirty="0">
                <a:latin typeface="+mj-lt"/>
              </a:rPr>
              <a:t>-Son-</a:t>
            </a:r>
            <a:r>
              <a:rPr lang="en-US" altLang="ja-JP" dirty="0" err="1">
                <a:latin typeface="+mj-lt"/>
              </a:rPr>
              <a:t>Starinets</a:t>
            </a:r>
            <a:r>
              <a:rPr lang="en-US" altLang="ja-JP" dirty="0">
                <a:latin typeface="+mj-lt"/>
              </a:rPr>
              <a:t>)</a:t>
            </a:r>
            <a:endParaRPr lang="ja-JP" altLang="en-US" dirty="0">
              <a:latin typeface="+mj-lt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01549" y="5051059"/>
            <a:ext cx="6593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重イオン衝突の動的模型で広く使われている流体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526476" y="3545471"/>
            <a:ext cx="3180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× </a:t>
            </a:r>
            <a:r>
              <a:rPr lang="ja-JP" altLang="en-US" sz="2400" dirty="0"/>
              <a:t>数値的な不安定性</a:t>
            </a:r>
            <a:r>
              <a:rPr lang="en-US" altLang="ja-JP" sz="2400" dirty="0"/>
              <a:t>?</a:t>
            </a:r>
            <a:endParaRPr lang="ja-JP" altLang="en-US" sz="2400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7040633-C1F7-4981-B2F0-BC00194EA1B8}"/>
              </a:ext>
            </a:extLst>
          </p:cNvPr>
          <p:cNvSpPr/>
          <p:nvPr/>
        </p:nvSpPr>
        <p:spPr>
          <a:xfrm>
            <a:off x="3716035" y="3099322"/>
            <a:ext cx="20425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(Hiscock, </a:t>
            </a:r>
            <a:r>
              <a:rPr lang="en-US" altLang="ja-JP" sz="1600" dirty="0" err="1"/>
              <a:t>Lindblom</a:t>
            </a:r>
            <a:r>
              <a:rPr lang="en-US" altLang="ja-JP" sz="1600" dirty="0"/>
              <a:t>)</a:t>
            </a:r>
            <a:endParaRPr lang="ja-JP" altLang="en-US" sz="1600" dirty="0"/>
          </a:p>
        </p:txBody>
      </p:sp>
      <p:sp>
        <p:nvSpPr>
          <p:cNvPr id="3" name="正方形/長方形 2"/>
          <p:cNvSpPr/>
          <p:nvPr/>
        </p:nvSpPr>
        <p:spPr>
          <a:xfrm>
            <a:off x="4681800" y="895410"/>
            <a:ext cx="35285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altLang="ja-JP" dirty="0">
                <a:latin typeface="+mj-lt"/>
              </a:rPr>
              <a:t>(Kolb et al; Teaney et al; Huovinen et al; Hirano et al; etc.)</a:t>
            </a:r>
            <a:endParaRPr lang="en-US" altLang="ja-JP" dirty="0">
              <a:latin typeface="+mj-lt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615444" y="4594461"/>
            <a:ext cx="35285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altLang="ja-JP" dirty="0">
                <a:latin typeface="+mj-lt"/>
              </a:rPr>
              <a:t>(H. Song et al; S. Ryu et al; etc.)</a:t>
            </a:r>
            <a:endParaRPr lang="en-US" altLang="ja-JP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238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“</a:t>
            </a:r>
            <a:r>
              <a:rPr kumimoji="1" lang="ja-JP" altLang="en-US" dirty="0"/>
              <a:t>揺動</a:t>
            </a:r>
            <a:r>
              <a:rPr kumimoji="1" lang="en-US" altLang="ja-JP" dirty="0"/>
              <a:t>”</a:t>
            </a:r>
            <a:r>
              <a:rPr kumimoji="1" lang="ja-JP" altLang="en-US" dirty="0"/>
              <a:t>流体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2019/8/19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838F1-5EB5-4818-BED8-4E231B02A64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79512" y="908720"/>
            <a:ext cx="8181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“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揺動</a:t>
            </a:r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”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流体 </a:t>
            </a:r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/ 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ゆらぐ流体</a:t>
            </a:r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/ Fluctuating hydrodynamics </a:t>
            </a:r>
            <a:endParaRPr lang="ja-JP" altLang="en-US" sz="2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53333" y="1575956"/>
            <a:ext cx="523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= </a:t>
            </a:r>
            <a:r>
              <a:rPr lang="ja-JP" altLang="en-US" sz="2800" dirty="0">
                <a:solidFill>
                  <a:srgbClr val="C00000"/>
                </a:solidFill>
              </a:rPr>
              <a:t>熱ゆらぎ</a:t>
            </a:r>
            <a:r>
              <a:rPr lang="ja-JP" altLang="en-US" sz="2800" dirty="0"/>
              <a:t>を取り入れた粘性流体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886381" y="4836598"/>
            <a:ext cx="2241758" cy="1836361"/>
            <a:chOff x="857057" y="4670330"/>
            <a:chExt cx="2241758" cy="1836361"/>
          </a:xfrm>
        </p:grpSpPr>
        <p:cxnSp>
          <p:nvCxnSpPr>
            <p:cNvPr id="22" name="直線矢印コネクタ 21"/>
            <p:cNvCxnSpPr/>
            <p:nvPr/>
          </p:nvCxnSpPr>
          <p:spPr>
            <a:xfrm flipH="1">
              <a:off x="1217098" y="6110490"/>
              <a:ext cx="1584175" cy="0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stealth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1361113" y="4670330"/>
              <a:ext cx="0" cy="1584176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stealth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23"/>
            <p:cNvSpPr/>
            <p:nvPr/>
          </p:nvSpPr>
          <p:spPr>
            <a:xfrm>
              <a:off x="1990819" y="6137359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Pressure</a:t>
              </a:r>
              <a:endParaRPr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 rot="16200000">
              <a:off x="393651" y="5133736"/>
              <a:ext cx="12961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Probability</a:t>
              </a:r>
              <a:endParaRPr lang="ja-JP" altLang="en-US" dirty="0"/>
            </a:p>
          </p:txBody>
        </p:sp>
        <p:sp>
          <p:nvSpPr>
            <p:cNvPr id="26" name="フリーフォーム 25"/>
            <p:cNvSpPr/>
            <p:nvPr/>
          </p:nvSpPr>
          <p:spPr>
            <a:xfrm flipV="1">
              <a:off x="2081193" y="5246394"/>
              <a:ext cx="281412" cy="962652"/>
            </a:xfrm>
            <a:custGeom>
              <a:avLst/>
              <a:gdLst>
                <a:gd name="connsiteX0" fmla="*/ 0 w 994833"/>
                <a:gd name="connsiteY0" fmla="*/ 156633 h 1488016"/>
                <a:gd name="connsiteX1" fmla="*/ 482600 w 994833"/>
                <a:gd name="connsiteY1" fmla="*/ 1477433 h 1488016"/>
                <a:gd name="connsiteX2" fmla="*/ 914400 w 994833"/>
                <a:gd name="connsiteY2" fmla="*/ 220133 h 1488016"/>
                <a:gd name="connsiteX3" fmla="*/ 965200 w 994833"/>
                <a:gd name="connsiteY3" fmla="*/ 156633 h 1488016"/>
                <a:gd name="connsiteX0" fmla="*/ 0 w 965200"/>
                <a:gd name="connsiteY0" fmla="*/ 0 h 1320800"/>
                <a:gd name="connsiteX1" fmla="*/ 482600 w 965200"/>
                <a:gd name="connsiteY1" fmla="*/ 1320800 h 1320800"/>
                <a:gd name="connsiteX2" fmla="*/ 965200 w 965200"/>
                <a:gd name="connsiteY2" fmla="*/ 0 h 1320800"/>
                <a:gd name="connsiteX0" fmla="*/ 0 w 965200"/>
                <a:gd name="connsiteY0" fmla="*/ 0 h 1320800"/>
                <a:gd name="connsiteX1" fmla="*/ 482600 w 965200"/>
                <a:gd name="connsiteY1" fmla="*/ 1320800 h 1320800"/>
                <a:gd name="connsiteX2" fmla="*/ 965200 w 965200"/>
                <a:gd name="connsiteY2" fmla="*/ 0 h 1320800"/>
                <a:gd name="connsiteX0" fmla="*/ 0 w 965200"/>
                <a:gd name="connsiteY0" fmla="*/ 0 h 1320800"/>
                <a:gd name="connsiteX1" fmla="*/ 482600 w 965200"/>
                <a:gd name="connsiteY1" fmla="*/ 1320800 h 1320800"/>
                <a:gd name="connsiteX2" fmla="*/ 965200 w 965200"/>
                <a:gd name="connsiteY2" fmla="*/ 0 h 1320800"/>
                <a:gd name="connsiteX0" fmla="*/ 0 w 965200"/>
                <a:gd name="connsiteY0" fmla="*/ 0 h 1332607"/>
                <a:gd name="connsiteX1" fmla="*/ 482600 w 965200"/>
                <a:gd name="connsiteY1" fmla="*/ 1320800 h 1332607"/>
                <a:gd name="connsiteX2" fmla="*/ 965200 w 965200"/>
                <a:gd name="connsiteY2" fmla="*/ 0 h 1332607"/>
                <a:gd name="connsiteX0" fmla="*/ 0 w 965200"/>
                <a:gd name="connsiteY0" fmla="*/ 0 h 1320800"/>
                <a:gd name="connsiteX1" fmla="*/ 482600 w 965200"/>
                <a:gd name="connsiteY1" fmla="*/ 1320800 h 1320800"/>
                <a:gd name="connsiteX2" fmla="*/ 965200 w 965200"/>
                <a:gd name="connsiteY2" fmla="*/ 0 h 1320800"/>
                <a:gd name="connsiteX0" fmla="*/ 0 w 965200"/>
                <a:gd name="connsiteY0" fmla="*/ 0 h 1320800"/>
                <a:gd name="connsiteX1" fmla="*/ 482600 w 965200"/>
                <a:gd name="connsiteY1" fmla="*/ 1320800 h 1320800"/>
                <a:gd name="connsiteX2" fmla="*/ 965200 w 965200"/>
                <a:gd name="connsiteY2" fmla="*/ 0 h 1320800"/>
                <a:gd name="connsiteX0" fmla="*/ 0 w 965200"/>
                <a:gd name="connsiteY0" fmla="*/ 0 h 1320800"/>
                <a:gd name="connsiteX1" fmla="*/ 482600 w 965200"/>
                <a:gd name="connsiteY1" fmla="*/ 1320800 h 1320800"/>
                <a:gd name="connsiteX2" fmla="*/ 965200 w 965200"/>
                <a:gd name="connsiteY2" fmla="*/ 0 h 1320800"/>
                <a:gd name="connsiteX0" fmla="*/ 0 w 915442"/>
                <a:gd name="connsiteY0" fmla="*/ 1736 h 1322536"/>
                <a:gd name="connsiteX1" fmla="*/ 482600 w 915442"/>
                <a:gd name="connsiteY1" fmla="*/ 1322536 h 1322536"/>
                <a:gd name="connsiteX2" fmla="*/ 915442 w 915442"/>
                <a:gd name="connsiteY2" fmla="*/ 0 h 1322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442" h="1322536">
                  <a:moveTo>
                    <a:pt x="0" y="1736"/>
                  </a:moveTo>
                  <a:cubicBezTo>
                    <a:pt x="140667" y="826186"/>
                    <a:pt x="321733" y="1322536"/>
                    <a:pt x="482600" y="1322536"/>
                  </a:cubicBezTo>
                  <a:cubicBezTo>
                    <a:pt x="659193" y="1312813"/>
                    <a:pt x="773823" y="784903"/>
                    <a:pt x="915442" y="0"/>
                  </a:cubicBezTo>
                </a:path>
              </a:pathLst>
            </a:custGeom>
            <a:ln w="317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上下矢印 26"/>
            <p:cNvSpPr/>
            <p:nvPr/>
          </p:nvSpPr>
          <p:spPr>
            <a:xfrm rot="16200000">
              <a:off x="2122319" y="4845228"/>
              <a:ext cx="205780" cy="576064"/>
            </a:xfrm>
            <a:prstGeom prst="up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841902" y="4682162"/>
              <a:ext cx="8098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+mj-lt"/>
                </a:rPr>
                <a:t>～</a:t>
              </a:r>
              <a:r>
                <a:rPr lang="en-US" altLang="ja-JP" dirty="0">
                  <a:latin typeface="+mj-lt"/>
                </a:rPr>
                <a:t>V</a:t>
              </a:r>
              <a:r>
                <a:rPr lang="en-US" altLang="ja-JP" baseline="30000" dirty="0">
                  <a:latin typeface="+mj-lt"/>
                </a:rPr>
                <a:t>-1/2</a:t>
              </a:r>
              <a:endParaRPr lang="ja-JP" altLang="en-US" baseline="30000" dirty="0">
                <a:latin typeface="+mj-lt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3334488" y="5239223"/>
            <a:ext cx="2448272" cy="1261884"/>
            <a:chOff x="3305164" y="5072955"/>
            <a:chExt cx="2448272" cy="1261884"/>
          </a:xfrm>
        </p:grpSpPr>
        <p:sp>
          <p:nvSpPr>
            <p:cNvPr id="29" name="正方形/長方形 28"/>
            <p:cNvSpPr/>
            <p:nvPr/>
          </p:nvSpPr>
          <p:spPr>
            <a:xfrm>
              <a:off x="3414539" y="5072955"/>
              <a:ext cx="2125610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000" dirty="0">
                  <a:latin typeface="+mj-lt"/>
                </a:rPr>
                <a:t>熱力学的極限</a:t>
              </a:r>
              <a:endParaRPr lang="en-US" altLang="ja-JP" sz="2000" dirty="0">
                <a:latin typeface="+mj-lt"/>
              </a:endParaRPr>
            </a:p>
            <a:p>
              <a:pPr algn="ctr"/>
              <a:r>
                <a:rPr lang="en-US" altLang="ja-JP" sz="2000" dirty="0">
                  <a:latin typeface="+mj-lt"/>
                </a:rPr>
                <a:t>V</a:t>
              </a:r>
              <a:r>
                <a:rPr lang="en-US" altLang="ja-JP" sz="2000" dirty="0">
                  <a:latin typeface="+mj-lt"/>
                  <a:sym typeface="Wingdings" pitchFamily="2" charset="2"/>
                </a:rPr>
                <a:t></a:t>
              </a:r>
              <a:r>
                <a:rPr lang="ja-JP" altLang="en-US" sz="2000" dirty="0">
                  <a:latin typeface="+mj-ea"/>
                  <a:ea typeface="+mj-ea"/>
                  <a:sym typeface="Wingdings" pitchFamily="2" charset="2"/>
                </a:rPr>
                <a:t>∞</a:t>
              </a:r>
              <a:endParaRPr lang="en-US" altLang="ja-JP" sz="2000" dirty="0">
                <a:latin typeface="+mj-ea"/>
                <a:ea typeface="+mj-ea"/>
                <a:sym typeface="Wingdings" pitchFamily="2" charset="2"/>
              </a:endParaRPr>
            </a:p>
            <a:p>
              <a:pPr algn="ctr"/>
              <a:endParaRPr lang="en-US" altLang="ja-JP" sz="2000" dirty="0">
                <a:latin typeface="+mj-ea"/>
                <a:ea typeface="+mj-ea"/>
                <a:sym typeface="Wingdings" pitchFamily="2" charset="2"/>
              </a:endParaRPr>
            </a:p>
            <a:p>
              <a:pPr algn="ctr"/>
              <a:r>
                <a:rPr lang="en-US" altLang="ja-JP" sz="1600" dirty="0">
                  <a:latin typeface="+mj-lt"/>
                  <a:ea typeface="+mj-ea"/>
                  <a:sym typeface="Wingdings" pitchFamily="2" charset="2"/>
                </a:rPr>
                <a:t>w/ fixed E/V</a:t>
              </a:r>
              <a:endParaRPr lang="ja-JP" altLang="en-US" sz="2000" dirty="0">
                <a:latin typeface="+mj-lt"/>
                <a:ea typeface="+mj-ea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>
              <a:off x="3305164" y="5876623"/>
              <a:ext cx="2448272" cy="0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正方形/長方形 5"/>
          <p:cNvSpPr/>
          <p:nvPr/>
        </p:nvSpPr>
        <p:spPr>
          <a:xfrm>
            <a:off x="187639" y="2235608"/>
            <a:ext cx="4408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熱力学が与えるのは</a:t>
            </a:r>
            <a:r>
              <a:rPr lang="ja-JP" altLang="en-US" sz="2800" u="sng" dirty="0"/>
              <a:t>期待値</a:t>
            </a:r>
            <a:endParaRPr lang="en-US" altLang="ja-JP" sz="2800" u="sng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5852765" y="4613272"/>
            <a:ext cx="2534294" cy="2105826"/>
            <a:chOff x="5823441" y="4447004"/>
            <a:chExt cx="2534294" cy="2105826"/>
          </a:xfrm>
        </p:grpSpPr>
        <p:sp>
          <p:nvSpPr>
            <p:cNvPr id="36" name="正方形/長方形 35"/>
            <p:cNvSpPr/>
            <p:nvPr/>
          </p:nvSpPr>
          <p:spPr>
            <a:xfrm>
              <a:off x="7010400" y="6183498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Pressure</a:t>
              </a:r>
              <a:endParaRPr lang="ja-JP" altLang="en-US" dirty="0"/>
            </a:p>
          </p:txBody>
        </p:sp>
        <p:cxnSp>
          <p:nvCxnSpPr>
            <p:cNvPr id="31" name="直線矢印コネクタ 30"/>
            <p:cNvCxnSpPr/>
            <p:nvPr/>
          </p:nvCxnSpPr>
          <p:spPr>
            <a:xfrm flipH="1">
              <a:off x="6185650" y="6110490"/>
              <a:ext cx="1584175" cy="0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stealth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>
              <a:off x="6329665" y="4670330"/>
              <a:ext cx="0" cy="1584176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stealth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>
              <a:off x="7198499" y="4679508"/>
              <a:ext cx="0" cy="1584176"/>
            </a:xfrm>
            <a:prstGeom prst="straightConnector1">
              <a:avLst/>
            </a:prstGeom>
            <a:ln w="38100">
              <a:solidFill>
                <a:srgbClr val="7030A0"/>
              </a:solidFill>
              <a:headEnd type="non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正方形/長方形 33"/>
            <p:cNvSpPr/>
            <p:nvPr/>
          </p:nvSpPr>
          <p:spPr>
            <a:xfrm>
              <a:off x="7265769" y="4814346"/>
              <a:ext cx="10919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solidFill>
                    <a:srgbClr val="C00000"/>
                  </a:solidFill>
                </a:rPr>
                <a:t>一意な値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481792" y="5211776"/>
              <a:ext cx="8227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i="1" dirty="0"/>
                <a:t>P + Π</a:t>
              </a:r>
              <a:endParaRPr lang="ja-JP" altLang="en-US" sz="2000" dirty="0"/>
            </a:p>
          </p:txBody>
        </p:sp>
        <p:sp>
          <p:nvSpPr>
            <p:cNvPr id="37" name="正方形/長方形 36"/>
            <p:cNvSpPr/>
            <p:nvPr/>
          </p:nvSpPr>
          <p:spPr>
            <a:xfrm rot="16200000">
              <a:off x="5360035" y="4910410"/>
              <a:ext cx="12961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Probability</a:t>
              </a:r>
              <a:endParaRPr lang="ja-JP" altLang="en-US" dirty="0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3898640" y="4107597"/>
            <a:ext cx="44104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rgbClr val="7030A0"/>
                </a:solidFill>
                <a:sym typeface="Wingdings" panose="05000000000000000000" pitchFamily="2" charset="2"/>
              </a:rPr>
              <a:t> </a:t>
            </a:r>
            <a:r>
              <a:rPr lang="ja-JP" altLang="en-US" sz="2400" dirty="0">
                <a:solidFill>
                  <a:srgbClr val="7030A0"/>
                </a:solidFill>
                <a:sym typeface="Wingdings" panose="05000000000000000000" pitchFamily="2" charset="2"/>
              </a:rPr>
              <a:t>無視できない大きさのゆらぎ</a:t>
            </a:r>
            <a:endParaRPr lang="ja-JP" altLang="en-US" sz="2400" dirty="0">
              <a:solidFill>
                <a:srgbClr val="7030A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246422" y="3443022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7030A0"/>
                </a:solidFill>
              </a:rPr>
              <a:t>熱力学的極限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167278" y="4099384"/>
            <a:ext cx="2276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7030A0"/>
                </a:solidFill>
              </a:rPr>
              <a:t>微視的スケール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3898640" y="3463937"/>
            <a:ext cx="3124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7030A0"/>
                </a:solidFill>
                <a:sym typeface="Wingdings" panose="05000000000000000000" pitchFamily="2" charset="2"/>
              </a:rPr>
              <a:t> </a:t>
            </a:r>
            <a:r>
              <a:rPr lang="ja-JP" altLang="en-US" sz="2400" dirty="0">
                <a:solidFill>
                  <a:srgbClr val="7030A0"/>
                </a:solidFill>
              </a:rPr>
              <a:t>ゆらぎは無視できる</a:t>
            </a:r>
            <a:endParaRPr lang="en-US" altLang="ja-JP" sz="2400" dirty="0">
              <a:solidFill>
                <a:srgbClr val="7030A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96696" y="2786660"/>
            <a:ext cx="6143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実際は期待値からのずれ </a:t>
            </a:r>
            <a:r>
              <a:rPr lang="en-US" altLang="ja-JP" sz="2400" dirty="0"/>
              <a:t>= </a:t>
            </a:r>
            <a:r>
              <a:rPr lang="ja-JP" altLang="en-US" sz="2400" dirty="0">
                <a:solidFill>
                  <a:srgbClr val="C00000"/>
                </a:solidFill>
              </a:rPr>
              <a:t>熱ゆらぎ</a:t>
            </a:r>
            <a:r>
              <a:rPr lang="ja-JP" altLang="en-US" sz="2400" dirty="0"/>
              <a:t> がある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643843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>
          <a:defRPr sz="2400" b="1" dirty="0" smtClean="0">
            <a:solidFill>
              <a:srgbClr val="C00000"/>
            </a:solidFill>
            <a:latin typeface="+mj-lt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50292</TotalTime>
  <Words>1216</Words>
  <Application>Microsoft Office PowerPoint</Application>
  <PresentationFormat>画面に合わせる (4:3)</PresentationFormat>
  <Paragraphs>308</Paragraphs>
  <Slides>25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3" baseType="lpstr">
      <vt:lpstr>ＭＳ Ｐゴシック</vt:lpstr>
      <vt:lpstr>Arial</vt:lpstr>
      <vt:lpstr>Arial</vt:lpstr>
      <vt:lpstr>Calibri</vt:lpstr>
      <vt:lpstr>Symbol</vt:lpstr>
      <vt:lpstr>Times New Roman</vt:lpstr>
      <vt:lpstr>Verdana</vt:lpstr>
      <vt:lpstr>Office ​​テーマ</vt:lpstr>
      <vt:lpstr> 流体・フロー</vt:lpstr>
      <vt:lpstr>流体</vt:lpstr>
      <vt:lpstr>動的模型</vt:lpstr>
      <vt:lpstr>標準的な動的模型の構成</vt:lpstr>
      <vt:lpstr>流体</vt:lpstr>
      <vt:lpstr>流体</vt:lpstr>
      <vt:lpstr>流体</vt:lpstr>
      <vt:lpstr>流体</vt:lpstr>
      <vt:lpstr>“揺動”流体</vt:lpstr>
      <vt:lpstr>相対論的流体方程式概観 (1/2)</vt:lpstr>
      <vt:lpstr>相対論的流体方程式概観 (2/2)</vt:lpstr>
      <vt:lpstr>フロー</vt:lpstr>
      <vt:lpstr>測定量</vt:lpstr>
      <vt:lpstr>測定量に出てくる変数</vt:lpstr>
      <vt:lpstr>測定量: 集団フロー</vt:lpstr>
      <vt:lpstr>楕円フロー v2 と QGP の”証拠”</vt:lpstr>
      <vt:lpstr>高次異方性</vt:lpstr>
      <vt:lpstr>高次フロー係数</vt:lpstr>
      <vt:lpstr>Mass ordering</vt:lpstr>
      <vt:lpstr>NCQ Scaling</vt:lpstr>
      <vt:lpstr>v2/ε2</vt:lpstr>
      <vt:lpstr>初期状態</vt:lpstr>
      <vt:lpstr>初期条件の色々</vt:lpstr>
      <vt:lpstr>まとめ</vt:lpstr>
      <vt:lpstr>まとめ</vt:lpstr>
    </vt:vector>
  </TitlesOfParts>
  <Company>University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Sides of Koichi Murase</dc:title>
  <dc:creator>murase</dc:creator>
  <cp:lastModifiedBy>Koichi Murase</cp:lastModifiedBy>
  <cp:revision>2811</cp:revision>
  <dcterms:created xsi:type="dcterms:W3CDTF">2012-01-19T03:15:53Z</dcterms:created>
  <dcterms:modified xsi:type="dcterms:W3CDTF">2019-08-19T08:08:11Z</dcterms:modified>
</cp:coreProperties>
</file>