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5" r:id="rId6"/>
    <p:sldId id="266" r:id="rId7"/>
    <p:sldId id="276" r:id="rId8"/>
    <p:sldId id="273" r:id="rId9"/>
    <p:sldId id="272" r:id="rId10"/>
    <p:sldId id="274" r:id="rId11"/>
    <p:sldId id="268" r:id="rId12"/>
    <p:sldId id="271" r:id="rId13"/>
    <p:sldId id="269" r:id="rId14"/>
    <p:sldId id="275" r:id="rId15"/>
    <p:sldId id="260" r:id="rId16"/>
    <p:sldId id="261" r:id="rId17"/>
    <p:sldId id="286" r:id="rId18"/>
    <p:sldId id="287" r:id="rId19"/>
    <p:sldId id="288" r:id="rId20"/>
    <p:sldId id="278" r:id="rId21"/>
  </p:sldIdLst>
  <p:sldSz cx="9144000" cy="6858000" type="screen4x3"/>
  <p:notesSz cx="6858000" cy="994568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DEADA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92" autoAdjust="0"/>
    <p:restoredTop sz="94649" autoAdjust="0"/>
  </p:normalViewPr>
  <p:slideViewPr>
    <p:cSldViewPr>
      <p:cViewPr varScale="1">
        <p:scale>
          <a:sx n="71" d="100"/>
          <a:sy n="71" d="100"/>
        </p:scale>
        <p:origin x="-39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E7834-A5A2-440E-B77C-A625B0AE87B5}" type="datetimeFigureOut">
              <a:rPr kumimoji="1" lang="ja-JP" altLang="en-US" smtClean="0"/>
              <a:t>2019/6/9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31B40-A887-4593-81F2-496BF5C212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03542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E7834-A5A2-440E-B77C-A625B0AE87B5}" type="datetimeFigureOut">
              <a:rPr kumimoji="1" lang="ja-JP" altLang="en-US" smtClean="0"/>
              <a:t>2019/6/9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31B40-A887-4593-81F2-496BF5C212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21025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E7834-A5A2-440E-B77C-A625B0AE87B5}" type="datetimeFigureOut">
              <a:rPr kumimoji="1" lang="ja-JP" altLang="en-US" smtClean="0"/>
              <a:t>2019/6/9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31B40-A887-4593-81F2-496BF5C212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98817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 1"/>
          <p:cNvSpPr>
            <a:spLocks noGrp="1"/>
          </p:cNvSpPr>
          <p:nvPr>
            <p:ph/>
          </p:nvPr>
        </p:nvSpPr>
        <p:spPr>
          <a:xfrm>
            <a:off x="457200" y="131763"/>
            <a:ext cx="8572500" cy="6537325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48402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E7834-A5A2-440E-B77C-A625B0AE87B5}" type="datetimeFigureOut">
              <a:rPr kumimoji="1" lang="ja-JP" altLang="en-US" smtClean="0"/>
              <a:t>2019/6/9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31B40-A887-4593-81F2-496BF5C212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82899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E7834-A5A2-440E-B77C-A625B0AE87B5}" type="datetimeFigureOut">
              <a:rPr kumimoji="1" lang="ja-JP" altLang="en-US" smtClean="0"/>
              <a:t>2019/6/9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31B40-A887-4593-81F2-496BF5C212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20087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E7834-A5A2-440E-B77C-A625B0AE87B5}" type="datetimeFigureOut">
              <a:rPr kumimoji="1" lang="ja-JP" altLang="en-US" smtClean="0"/>
              <a:t>2019/6/9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31B40-A887-4593-81F2-496BF5C212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36252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E7834-A5A2-440E-B77C-A625B0AE87B5}" type="datetimeFigureOut">
              <a:rPr kumimoji="1" lang="ja-JP" altLang="en-US" smtClean="0"/>
              <a:t>2019/6/9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31B40-A887-4593-81F2-496BF5C212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24234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E7834-A5A2-440E-B77C-A625B0AE87B5}" type="datetimeFigureOut">
              <a:rPr kumimoji="1" lang="ja-JP" altLang="en-US" smtClean="0"/>
              <a:t>2019/6/9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31B40-A887-4593-81F2-496BF5C212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6857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E7834-A5A2-440E-B77C-A625B0AE87B5}" type="datetimeFigureOut">
              <a:rPr kumimoji="1" lang="ja-JP" altLang="en-US" smtClean="0"/>
              <a:t>2019/6/9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31B40-A887-4593-81F2-496BF5C212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40152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E7834-A5A2-440E-B77C-A625B0AE87B5}" type="datetimeFigureOut">
              <a:rPr kumimoji="1" lang="ja-JP" altLang="en-US" smtClean="0"/>
              <a:t>2019/6/9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31B40-A887-4593-81F2-496BF5C212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6073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E7834-A5A2-440E-B77C-A625B0AE87B5}" type="datetimeFigureOut">
              <a:rPr kumimoji="1" lang="ja-JP" altLang="en-US" smtClean="0"/>
              <a:t>2019/6/9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31B40-A887-4593-81F2-496BF5C212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80300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3E7834-A5A2-440E-B77C-A625B0AE87B5}" type="datetimeFigureOut">
              <a:rPr kumimoji="1" lang="ja-JP" altLang="en-US" smtClean="0"/>
              <a:t>2019/6/9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631B40-A887-4593-81F2-496BF5C212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18683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2.w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37767" y="260648"/>
            <a:ext cx="5976664" cy="864096"/>
          </a:xfrm>
        </p:spPr>
        <p:txBody>
          <a:bodyPr>
            <a:normAutofit/>
          </a:bodyPr>
          <a:lstStyle/>
          <a:p>
            <a:r>
              <a:rPr lang="ja-JP" altLang="en-US" sz="3200" dirty="0" smtClean="0"/>
              <a:t>森永晴彦</a:t>
            </a:r>
            <a:r>
              <a:rPr lang="ja-JP" altLang="en-US" sz="3200" dirty="0"/>
              <a:t>先生</a:t>
            </a:r>
            <a:r>
              <a:rPr lang="ja-JP" altLang="en-US" sz="3200" dirty="0" smtClean="0"/>
              <a:t>を</a:t>
            </a:r>
            <a:r>
              <a:rPr lang="ja-JP" altLang="en-US" sz="3200" dirty="0"/>
              <a:t>偲んで</a:t>
            </a:r>
            <a:endParaRPr kumimoji="1" lang="ja-JP" altLang="en-US" sz="32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691680" y="5517232"/>
            <a:ext cx="5616624" cy="1032520"/>
          </a:xfrm>
        </p:spPr>
        <p:txBody>
          <a:bodyPr>
            <a:normAutofit/>
          </a:bodyPr>
          <a:lstStyle/>
          <a:p>
            <a:r>
              <a:rPr lang="en-US" altLang="ja-JP" sz="2800" dirty="0" smtClean="0"/>
              <a:t>(1922.10.10 – 2018.5.2)</a:t>
            </a:r>
          </a:p>
          <a:p>
            <a:r>
              <a:rPr lang="ja-JP" altLang="en-US" sz="2800" dirty="0" smtClean="0"/>
              <a:t>享年</a:t>
            </a:r>
            <a:r>
              <a:rPr lang="en-US" altLang="ja-JP" sz="2800" dirty="0"/>
              <a:t>95</a:t>
            </a:r>
            <a:r>
              <a:rPr lang="ja-JP" altLang="en-US" sz="2800" dirty="0"/>
              <a:t>歳</a:t>
            </a:r>
            <a:endParaRPr kumimoji="1" lang="ja-JP" altLang="en-US" sz="2800" dirty="0"/>
          </a:p>
        </p:txBody>
      </p:sp>
      <p:pic>
        <p:nvPicPr>
          <p:cNvPr id="1026" name="Picture 2" descr="C:\Users\PCuser\Pictures\森永先生（物理学会誌用）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1268760"/>
            <a:ext cx="2932534" cy="39720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155958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619672" y="116632"/>
            <a:ext cx="6192688" cy="432048"/>
          </a:xfrm>
        </p:spPr>
        <p:txBody>
          <a:bodyPr>
            <a:normAutofit fontScale="90000"/>
          </a:bodyPr>
          <a:lstStyle/>
          <a:p>
            <a:r>
              <a:rPr kumimoji="1" lang="ja-JP" altLang="en-US" sz="3100" dirty="0" smtClean="0"/>
              <a:t>森永研究室の人びと</a:t>
            </a:r>
            <a:r>
              <a:rPr kumimoji="1" lang="ja-JP" altLang="en-US" sz="2800" dirty="0" smtClean="0"/>
              <a:t>　</a:t>
            </a:r>
            <a:r>
              <a:rPr lang="ja-JP" altLang="en-US" sz="2200" dirty="0" smtClean="0"/>
              <a:t>（職名は全て元職</a:t>
            </a:r>
            <a:r>
              <a:rPr lang="ja-JP" altLang="en-US" sz="2200" dirty="0"/>
              <a:t>）</a:t>
            </a:r>
            <a:endParaRPr kumimoji="1" lang="ja-JP" altLang="en-US" sz="22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23528" y="770504"/>
            <a:ext cx="8496944" cy="5538816"/>
          </a:xfrm>
        </p:spPr>
        <p:txBody>
          <a:bodyPr>
            <a:normAutofit fontScale="70000" lnSpcReduction="20000"/>
          </a:bodyPr>
          <a:lstStyle/>
          <a:p>
            <a:r>
              <a:rPr kumimoji="1" lang="ja-JP" altLang="en-US" sz="2600" dirty="0" smtClean="0"/>
              <a:t>東北大森永研　（</a:t>
            </a:r>
            <a:r>
              <a:rPr kumimoji="1" lang="en-US" altLang="ja-JP" sz="2600" dirty="0" smtClean="0"/>
              <a:t>1957-1960</a:t>
            </a:r>
            <a:r>
              <a:rPr kumimoji="1" lang="ja-JP" altLang="en-US" sz="2600" dirty="0" smtClean="0"/>
              <a:t>）</a:t>
            </a:r>
            <a:endParaRPr kumimoji="1" lang="en-US" altLang="ja-JP" sz="2600" dirty="0" smtClean="0"/>
          </a:p>
          <a:p>
            <a:pPr marL="0" indent="0">
              <a:buNone/>
              <a:tabLst>
                <a:tab pos="444500" algn="l"/>
              </a:tabLst>
            </a:pPr>
            <a:r>
              <a:rPr lang="ja-JP" altLang="en-US" sz="2600" dirty="0" smtClean="0"/>
              <a:t>　　　スタッフ；　千葉廉（東工大教授）、黒柳登喜丈（九大教授）、高橋嘉右（</a:t>
            </a:r>
            <a:r>
              <a:rPr lang="en-US" altLang="ja-JP" sz="2600" dirty="0" smtClean="0"/>
              <a:t>KEK</a:t>
            </a:r>
            <a:r>
              <a:rPr lang="ja-JP" altLang="en-US" sz="2600" dirty="0" smtClean="0"/>
              <a:t>教授）</a:t>
            </a:r>
            <a:endParaRPr lang="en-US" altLang="ja-JP" sz="2600" dirty="0" smtClean="0"/>
          </a:p>
          <a:p>
            <a:pPr marL="0" indent="0">
              <a:buNone/>
            </a:pPr>
            <a:endParaRPr lang="en-US" altLang="ja-JP" sz="2600" dirty="0" smtClean="0"/>
          </a:p>
          <a:p>
            <a:pPr marL="0" indent="0">
              <a:buNone/>
            </a:pPr>
            <a:r>
              <a:rPr lang="ja-JP" altLang="en-US" sz="2600" dirty="0" smtClean="0"/>
              <a:t>   </a:t>
            </a:r>
            <a:r>
              <a:rPr lang="ja-JP" altLang="en-US" sz="2600" dirty="0"/>
              <a:t>　</a:t>
            </a:r>
            <a:r>
              <a:rPr lang="ja-JP" altLang="en-US" sz="2600" dirty="0" smtClean="0"/>
              <a:t>　学生；  湯田</a:t>
            </a:r>
            <a:r>
              <a:rPr lang="ja-JP" altLang="en-US" sz="2600" dirty="0"/>
              <a:t>春</a:t>
            </a:r>
            <a:r>
              <a:rPr lang="ja-JP" altLang="en-US" sz="2600" dirty="0" smtClean="0"/>
              <a:t>雄（東北大教授）、古田島久哉（東北大教授）、</a:t>
            </a:r>
            <a:endParaRPr lang="en-US" altLang="ja-JP" sz="2600" dirty="0" smtClean="0"/>
          </a:p>
          <a:p>
            <a:pPr marL="0" indent="0">
              <a:buNone/>
              <a:tabLst>
                <a:tab pos="444500" algn="l"/>
                <a:tab pos="1169988" algn="l"/>
                <a:tab pos="1519238" algn="l"/>
              </a:tabLst>
            </a:pPr>
            <a:r>
              <a:rPr lang="ja-JP" altLang="en-US" sz="2600" dirty="0"/>
              <a:t>　</a:t>
            </a:r>
            <a:r>
              <a:rPr lang="ja-JP" altLang="en-US" sz="2600" dirty="0" smtClean="0"/>
              <a:t>　　　　　　 永谷邦夫（</a:t>
            </a:r>
            <a:r>
              <a:rPr lang="en-US" altLang="ja-JP" sz="2600" dirty="0" smtClean="0"/>
              <a:t>TAM/</a:t>
            </a:r>
            <a:r>
              <a:rPr lang="ja-JP" altLang="en-US" sz="2600" dirty="0" smtClean="0"/>
              <a:t>核研教授）</a:t>
            </a:r>
            <a:r>
              <a:rPr lang="ja-JP" altLang="en-US" sz="2600" dirty="0"/>
              <a:t>、</a:t>
            </a:r>
            <a:r>
              <a:rPr lang="ja-JP" altLang="en-US" sz="2600" dirty="0" smtClean="0"/>
              <a:t> 本間</a:t>
            </a:r>
            <a:r>
              <a:rPr lang="ja-JP" altLang="en-US" sz="2600" dirty="0"/>
              <a:t>三郎（核研教授）</a:t>
            </a:r>
            <a:endParaRPr lang="en-US" altLang="ja-JP" sz="2600" dirty="0" smtClean="0"/>
          </a:p>
          <a:p>
            <a:pPr marL="0" indent="0">
              <a:buNone/>
            </a:pPr>
            <a:endParaRPr lang="en-US" altLang="ja-JP" sz="2600" dirty="0" smtClean="0"/>
          </a:p>
          <a:p>
            <a:r>
              <a:rPr lang="ja-JP" altLang="en-US" sz="2600" dirty="0" smtClean="0"/>
              <a:t>東大森永研　（</a:t>
            </a:r>
            <a:r>
              <a:rPr lang="en-US" altLang="ja-JP" sz="2600" dirty="0" smtClean="0"/>
              <a:t>1960-1968</a:t>
            </a:r>
            <a:r>
              <a:rPr lang="ja-JP" altLang="en-US" sz="2600" dirty="0" smtClean="0"/>
              <a:t>）</a:t>
            </a:r>
            <a:endParaRPr lang="en-US" altLang="ja-JP" sz="2600" dirty="0" smtClean="0"/>
          </a:p>
          <a:p>
            <a:pPr marL="0" indent="0">
              <a:buNone/>
            </a:pPr>
            <a:r>
              <a:rPr lang="ja-JP" altLang="en-US" sz="2600" dirty="0" smtClean="0"/>
              <a:t>　　　スタッフ；　高橋嘉右（</a:t>
            </a:r>
            <a:r>
              <a:rPr lang="en-US" altLang="ja-JP" sz="2600" dirty="0" smtClean="0"/>
              <a:t>KEK</a:t>
            </a:r>
            <a:r>
              <a:rPr lang="ja-JP" altLang="en-US" sz="2600" dirty="0" smtClean="0"/>
              <a:t>教授）、宮野和政（新潟大教授）、大沼甫（東工大教授）</a:t>
            </a:r>
            <a:endParaRPr lang="en-US" altLang="ja-JP" sz="2600" dirty="0" smtClean="0"/>
          </a:p>
          <a:p>
            <a:pPr marL="0" indent="0">
              <a:buNone/>
            </a:pPr>
            <a:endParaRPr lang="en-US" altLang="ja-JP" sz="2600" dirty="0" smtClean="0"/>
          </a:p>
          <a:p>
            <a:pPr marL="0" indent="0">
              <a:buNone/>
            </a:pPr>
            <a:r>
              <a:rPr lang="ja-JP" altLang="en-US" sz="2600" dirty="0" smtClean="0"/>
              <a:t>   　　学生；  志田嘉次郎（核研助教授）、石原正泰（東大理教授）、野村亨（核研教授）、</a:t>
            </a:r>
            <a:endParaRPr lang="en-US" altLang="ja-JP" sz="2600" dirty="0" smtClean="0"/>
          </a:p>
          <a:p>
            <a:pPr marL="0" indent="0">
              <a:buNone/>
            </a:pPr>
            <a:r>
              <a:rPr lang="en-US" altLang="ja-JP" sz="2600" dirty="0"/>
              <a:t> </a:t>
            </a:r>
            <a:r>
              <a:rPr lang="en-US" altLang="ja-JP" sz="2600" dirty="0" smtClean="0"/>
              <a:t>                     </a:t>
            </a:r>
            <a:r>
              <a:rPr lang="ja-JP" altLang="en-US" sz="2600" dirty="0" smtClean="0"/>
              <a:t>藤川和男（東大理教授）、関口弘喜（電総研）、</a:t>
            </a:r>
            <a:r>
              <a:rPr lang="en-US" altLang="ja-JP" sz="2600" dirty="0" smtClean="0"/>
              <a:t> </a:t>
            </a:r>
            <a:r>
              <a:rPr lang="ja-JP" altLang="en-US" sz="2600" dirty="0" smtClean="0"/>
              <a:t>浅野祐三（筑波大教授）、</a:t>
            </a:r>
            <a:endParaRPr lang="en-US" altLang="ja-JP" sz="2600" dirty="0" smtClean="0"/>
          </a:p>
          <a:p>
            <a:pPr marL="0" indent="0">
              <a:buNone/>
            </a:pPr>
            <a:r>
              <a:rPr lang="en-US" altLang="ja-JP" sz="2600" dirty="0"/>
              <a:t> </a:t>
            </a:r>
            <a:r>
              <a:rPr lang="en-US" altLang="ja-JP" sz="2600" dirty="0" smtClean="0"/>
              <a:t>                     </a:t>
            </a:r>
            <a:r>
              <a:rPr lang="ja-JP" altLang="en-US" sz="2600" dirty="0" smtClean="0"/>
              <a:t>西山樟生</a:t>
            </a:r>
            <a:r>
              <a:rPr lang="ja-JP" altLang="en-US" sz="2600" dirty="0"/>
              <a:t>（</a:t>
            </a:r>
            <a:r>
              <a:rPr lang="en-US" altLang="ja-JP" sz="2600" dirty="0" smtClean="0"/>
              <a:t>KEK </a:t>
            </a:r>
            <a:r>
              <a:rPr lang="ja-JP" altLang="en-US" sz="2600" dirty="0" smtClean="0"/>
              <a:t>教授）、古山浩子（放医研）、カルメン・ヒル（上智大教授）</a:t>
            </a:r>
            <a:endParaRPr lang="en-US" altLang="ja-JP" sz="2600" dirty="0" smtClean="0"/>
          </a:p>
          <a:p>
            <a:pPr marL="0" indent="0">
              <a:buNone/>
            </a:pPr>
            <a:endParaRPr lang="en-US" altLang="ja-JP" sz="2600" dirty="0" smtClean="0"/>
          </a:p>
          <a:p>
            <a:pPr marL="0" indent="0">
              <a:buNone/>
            </a:pPr>
            <a:r>
              <a:rPr lang="en-US" altLang="ja-JP" sz="2600" dirty="0"/>
              <a:t> </a:t>
            </a:r>
            <a:r>
              <a:rPr lang="en-US" altLang="ja-JP" sz="2600" dirty="0" smtClean="0"/>
              <a:t>           </a:t>
            </a:r>
          </a:p>
          <a:p>
            <a:pPr marL="0" indent="0">
              <a:buNone/>
            </a:pPr>
            <a:endParaRPr lang="en-US" altLang="ja-JP" sz="2600" dirty="0" smtClean="0"/>
          </a:p>
          <a:p>
            <a:r>
              <a:rPr lang="en-US" altLang="ja-JP" sz="2600" dirty="0"/>
              <a:t>MTH </a:t>
            </a:r>
            <a:r>
              <a:rPr lang="ja-JP" altLang="en-US" sz="2600" dirty="0" smtClean="0"/>
              <a:t>森永研（</a:t>
            </a:r>
            <a:r>
              <a:rPr lang="en-US" altLang="ja-JP" sz="2600" dirty="0" smtClean="0"/>
              <a:t>1968-1991</a:t>
            </a:r>
            <a:r>
              <a:rPr lang="ja-JP" altLang="en-US" sz="2600" dirty="0" smtClean="0"/>
              <a:t>）</a:t>
            </a:r>
            <a:endParaRPr lang="en-US" altLang="ja-JP" sz="2600" dirty="0" smtClean="0"/>
          </a:p>
          <a:p>
            <a:pPr marL="0" indent="0">
              <a:buNone/>
              <a:tabLst>
                <a:tab pos="444500" algn="l"/>
              </a:tabLst>
            </a:pPr>
            <a:r>
              <a:rPr lang="ja-JP" altLang="en-US" sz="2600" dirty="0"/>
              <a:t>　</a:t>
            </a:r>
            <a:r>
              <a:rPr lang="ja-JP" altLang="en-US" sz="2600" dirty="0" smtClean="0"/>
              <a:t>　　スタッフ；　</a:t>
            </a:r>
            <a:r>
              <a:rPr lang="en-US" altLang="ja-JP" sz="2600" dirty="0" smtClean="0"/>
              <a:t>O. Shultz</a:t>
            </a:r>
            <a:r>
              <a:rPr lang="ja-JP" altLang="en-US" sz="2600" dirty="0" smtClean="0"/>
              <a:t>（</a:t>
            </a:r>
            <a:r>
              <a:rPr lang="en-US" altLang="ja-JP" sz="2600" dirty="0" smtClean="0"/>
              <a:t>KFA</a:t>
            </a:r>
            <a:r>
              <a:rPr lang="ja-JP" altLang="en-US" sz="2600" dirty="0" smtClean="0"/>
              <a:t>所長）</a:t>
            </a:r>
            <a:r>
              <a:rPr lang="ja-JP" altLang="en-US" sz="2600" dirty="0"/>
              <a:t>、</a:t>
            </a:r>
            <a:r>
              <a:rPr lang="ja-JP" altLang="en-US" sz="2600" dirty="0" smtClean="0"/>
              <a:t>志田嘉次郎、</a:t>
            </a:r>
            <a:r>
              <a:rPr lang="en-US" altLang="ja-JP" sz="2600" dirty="0" smtClean="0"/>
              <a:t>W. </a:t>
            </a:r>
            <a:r>
              <a:rPr lang="en-US" altLang="ja-JP" sz="2600" dirty="0" err="1" smtClean="0"/>
              <a:t>Kutschera</a:t>
            </a:r>
            <a:r>
              <a:rPr lang="ja-JP" altLang="en-US" sz="2600" dirty="0" smtClean="0"/>
              <a:t>（</a:t>
            </a:r>
            <a:r>
              <a:rPr lang="en-US" altLang="ja-JP" sz="2600" dirty="0" smtClean="0"/>
              <a:t>Vienna </a:t>
            </a:r>
            <a:r>
              <a:rPr lang="ja-JP" altLang="en-US" sz="2600" dirty="0" smtClean="0"/>
              <a:t>大教授）</a:t>
            </a:r>
            <a:r>
              <a:rPr lang="ja-JP" altLang="en-US" sz="2600" dirty="0"/>
              <a:t>、</a:t>
            </a:r>
            <a:endParaRPr lang="en-US" altLang="ja-JP" sz="2600" dirty="0" smtClean="0"/>
          </a:p>
          <a:p>
            <a:pPr marL="0" indent="0">
              <a:buNone/>
            </a:pPr>
            <a:r>
              <a:rPr lang="ja-JP" altLang="en-US" sz="2600" dirty="0"/>
              <a:t>　</a:t>
            </a:r>
            <a:r>
              <a:rPr lang="ja-JP" altLang="en-US" sz="2600" dirty="0" smtClean="0"/>
              <a:t>　　　　　　　　</a:t>
            </a:r>
            <a:r>
              <a:rPr lang="ja-JP" altLang="en-US" sz="2600" dirty="0"/>
              <a:t> </a:t>
            </a:r>
            <a:r>
              <a:rPr lang="ja-JP" altLang="en-US" sz="2600" dirty="0" smtClean="0"/>
              <a:t> </a:t>
            </a:r>
            <a:r>
              <a:rPr lang="en-US" altLang="ja-JP" sz="2600" dirty="0" err="1" smtClean="0"/>
              <a:t>E.Nolte</a:t>
            </a:r>
            <a:r>
              <a:rPr lang="ja-JP" altLang="en-US" sz="2600" dirty="0" err="1" smtClean="0"/>
              <a:t>、</a:t>
            </a:r>
            <a:r>
              <a:rPr lang="en-US" altLang="ja-JP" sz="2600" dirty="0" smtClean="0"/>
              <a:t>C. </a:t>
            </a:r>
            <a:r>
              <a:rPr lang="en-US" altLang="ja-JP" sz="2600" dirty="0" err="1" smtClean="0"/>
              <a:t>Signorini</a:t>
            </a:r>
            <a:r>
              <a:rPr lang="ja-JP" altLang="en-US" sz="2600" dirty="0" smtClean="0"/>
              <a:t>（</a:t>
            </a:r>
            <a:r>
              <a:rPr lang="en-US" altLang="ja-JP" sz="2600" dirty="0" err="1" smtClean="0"/>
              <a:t>Padova</a:t>
            </a:r>
            <a:r>
              <a:rPr lang="ja-JP" altLang="en-US" sz="2600" dirty="0" smtClean="0"/>
              <a:t>大教授）など</a:t>
            </a:r>
            <a:endParaRPr lang="en-US" altLang="ja-JP" sz="2600" dirty="0" smtClean="0"/>
          </a:p>
          <a:p>
            <a:pPr marL="0" indent="0">
              <a:buNone/>
            </a:pPr>
            <a:endParaRPr lang="en-US" altLang="ja-JP" sz="2600" dirty="0" smtClean="0"/>
          </a:p>
          <a:p>
            <a:pPr marL="0" indent="0">
              <a:buNone/>
              <a:tabLst>
                <a:tab pos="1169988" algn="l"/>
              </a:tabLst>
            </a:pPr>
            <a:r>
              <a:rPr lang="ja-JP" altLang="en-US" sz="2600" dirty="0" smtClean="0"/>
              <a:t>   　　学生：　今里純</a:t>
            </a:r>
            <a:r>
              <a:rPr lang="ja-JP" altLang="en-US" sz="2600" dirty="0"/>
              <a:t>（</a:t>
            </a:r>
            <a:r>
              <a:rPr lang="en-US" altLang="ja-JP" sz="2600" dirty="0" smtClean="0"/>
              <a:t>KEK</a:t>
            </a:r>
            <a:r>
              <a:rPr lang="ja-JP" altLang="en-US" sz="2600" dirty="0" smtClean="0"/>
              <a:t>教授）　など</a:t>
            </a:r>
            <a:r>
              <a:rPr lang="en-US" altLang="ja-JP" sz="2600" dirty="0" smtClean="0"/>
              <a:t> 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23528" y="4149080"/>
            <a:ext cx="8568952" cy="646331"/>
          </a:xfrm>
          <a:prstGeom prst="rect">
            <a:avLst/>
          </a:prstGeom>
          <a:solidFill>
            <a:srgbClr val="FDEADA">
              <a:alpha val="30980"/>
            </a:srgbClr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dirty="0" smtClean="0"/>
              <a:t>　　　特</a:t>
            </a:r>
            <a:r>
              <a:rPr lang="ja-JP" altLang="en-US" dirty="0"/>
              <a:t>に、野村亨；　日本の超重素探査研究の元祖　⇒　</a:t>
            </a:r>
            <a:r>
              <a:rPr lang="en-US" altLang="ja-JP" dirty="0" err="1">
                <a:solidFill>
                  <a:srgbClr val="0070C0"/>
                </a:solidFill>
              </a:rPr>
              <a:t>Nh</a:t>
            </a:r>
            <a:r>
              <a:rPr lang="en-US" altLang="ja-JP" dirty="0">
                <a:solidFill>
                  <a:srgbClr val="0070C0"/>
                </a:solidFill>
              </a:rPr>
              <a:t> (Z=113) </a:t>
            </a:r>
            <a:r>
              <a:rPr lang="ja-JP" altLang="en-US" dirty="0">
                <a:solidFill>
                  <a:srgbClr val="0070C0"/>
                </a:solidFill>
              </a:rPr>
              <a:t>の発見</a:t>
            </a:r>
            <a:r>
              <a:rPr lang="ja-JP" altLang="en-US" dirty="0"/>
              <a:t>（森田など）</a:t>
            </a:r>
            <a:endParaRPr lang="en-US" altLang="ja-JP" dirty="0"/>
          </a:p>
          <a:p>
            <a:r>
              <a:rPr lang="ja-JP" altLang="en-US" dirty="0"/>
              <a:t>　　　</a:t>
            </a:r>
            <a:r>
              <a:rPr lang="ja-JP" altLang="en-US" dirty="0" smtClean="0"/>
              <a:t>　　　</a:t>
            </a:r>
            <a:r>
              <a:rPr lang="ja-JP" altLang="en-US" dirty="0"/>
              <a:t>　</a:t>
            </a:r>
            <a:r>
              <a:rPr lang="ja-JP" altLang="en-US" dirty="0" smtClean="0"/>
              <a:t>藤川</a:t>
            </a:r>
            <a:r>
              <a:rPr lang="ja-JP" altLang="en-US" dirty="0"/>
              <a:t>和男；　</a:t>
            </a:r>
            <a:r>
              <a:rPr lang="en-US" altLang="ja-JP" dirty="0"/>
              <a:t>3</a:t>
            </a:r>
            <a:r>
              <a:rPr lang="ja-JP" altLang="en-US" dirty="0"/>
              <a:t>重中性子（</a:t>
            </a:r>
            <a:r>
              <a:rPr lang="en-US" altLang="ja-JP" baseline="30000" dirty="0"/>
              <a:t>3</a:t>
            </a:r>
            <a:r>
              <a:rPr lang="en-US" altLang="ja-JP" dirty="0"/>
              <a:t>n</a:t>
            </a:r>
            <a:r>
              <a:rPr lang="ja-JP" altLang="en-US" dirty="0"/>
              <a:t>）の探査（修士）　</a:t>
            </a:r>
            <a:r>
              <a:rPr lang="en-US" altLang="ja-JP" dirty="0"/>
              <a:t>cf. </a:t>
            </a:r>
            <a:r>
              <a:rPr lang="ja-JP" altLang="en-US" dirty="0"/>
              <a:t>　</a:t>
            </a:r>
            <a:r>
              <a:rPr lang="en-US" altLang="ja-JP" baseline="30000" dirty="0">
                <a:solidFill>
                  <a:srgbClr val="0070C0"/>
                </a:solidFill>
              </a:rPr>
              <a:t>4</a:t>
            </a:r>
            <a:r>
              <a:rPr lang="en-US" altLang="ja-JP" dirty="0">
                <a:solidFill>
                  <a:srgbClr val="0070C0"/>
                </a:solidFill>
              </a:rPr>
              <a:t>n </a:t>
            </a:r>
            <a:r>
              <a:rPr lang="ja-JP" altLang="en-US" dirty="0">
                <a:solidFill>
                  <a:srgbClr val="0070C0"/>
                </a:solidFill>
              </a:rPr>
              <a:t>の探査</a:t>
            </a:r>
            <a:r>
              <a:rPr lang="ja-JP" altLang="en-US" dirty="0"/>
              <a:t>（下浦亨など）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5760184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31640" y="116632"/>
            <a:ext cx="6336704" cy="432048"/>
          </a:xfrm>
        </p:spPr>
        <p:txBody>
          <a:bodyPr>
            <a:normAutofit fontScale="90000"/>
          </a:bodyPr>
          <a:lstStyle/>
          <a:p>
            <a:r>
              <a:rPr kumimoji="1" lang="ja-JP" altLang="en-US" sz="3100" dirty="0" smtClean="0"/>
              <a:t>ミュンヘン工科大時代</a:t>
            </a:r>
            <a:r>
              <a:rPr kumimoji="1" lang="ja-JP" altLang="en-US" sz="2200" dirty="0" smtClean="0"/>
              <a:t>（</a:t>
            </a:r>
            <a:r>
              <a:rPr kumimoji="1" lang="en-US" altLang="ja-JP" sz="2200" dirty="0" smtClean="0"/>
              <a:t>1968-1991</a:t>
            </a:r>
            <a:r>
              <a:rPr kumimoji="1" lang="ja-JP" altLang="en-US" sz="2200" dirty="0" smtClean="0"/>
              <a:t>）</a:t>
            </a:r>
            <a:endParaRPr kumimoji="1" lang="ja-JP" altLang="en-US" sz="22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01180" y="620688"/>
            <a:ext cx="8208912" cy="6165304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ja-JP" altLang="en-US" sz="2000" dirty="0" smtClean="0"/>
              <a:t>　</a:t>
            </a:r>
            <a:r>
              <a:rPr lang="ja-JP" altLang="en-US" sz="2300" dirty="0" smtClean="0"/>
              <a:t>　</a:t>
            </a:r>
            <a:endParaRPr lang="en-US" altLang="ja-JP" sz="2300" dirty="0" smtClean="0"/>
          </a:p>
          <a:p>
            <a:pPr marL="0" indent="0">
              <a:buNone/>
            </a:pPr>
            <a:endParaRPr lang="en-US" altLang="ja-JP" sz="2300" dirty="0"/>
          </a:p>
          <a:p>
            <a:pPr marL="0" indent="0">
              <a:buNone/>
            </a:pPr>
            <a:endParaRPr lang="en-US" altLang="ja-JP" sz="2300" dirty="0" smtClean="0"/>
          </a:p>
          <a:p>
            <a:pPr marL="0" indent="0">
              <a:buNone/>
            </a:pPr>
            <a:endParaRPr lang="en-US" altLang="ja-JP" sz="2300" dirty="0"/>
          </a:p>
          <a:p>
            <a:pPr marL="0" indent="0">
              <a:buNone/>
            </a:pPr>
            <a:endParaRPr lang="en-US" altLang="ja-JP" sz="2300" dirty="0" smtClean="0"/>
          </a:p>
          <a:p>
            <a:pPr marL="0" indent="0">
              <a:buNone/>
            </a:pPr>
            <a:r>
              <a:rPr lang="ja-JP" altLang="en-US" sz="2600" b="1" dirty="0" smtClean="0"/>
              <a:t>新しい方向性</a:t>
            </a:r>
            <a:endParaRPr lang="en-US" altLang="ja-JP" sz="1200" b="1" dirty="0" smtClean="0"/>
          </a:p>
          <a:p>
            <a:pPr marL="0" indent="0">
              <a:buNone/>
            </a:pPr>
            <a:endParaRPr lang="en-US" altLang="ja-JP" sz="2300" dirty="0"/>
          </a:p>
          <a:p>
            <a:pPr marL="0" indent="0">
              <a:buNone/>
            </a:pPr>
            <a:r>
              <a:rPr lang="ja-JP" altLang="en-US" sz="2300" dirty="0" smtClean="0"/>
              <a:t>　・</a:t>
            </a:r>
            <a:r>
              <a:rPr lang="ja-JP" altLang="en-US" sz="2300" b="1" dirty="0" smtClean="0"/>
              <a:t>原子核</a:t>
            </a:r>
            <a:r>
              <a:rPr lang="ja-JP" altLang="en-US" sz="2300" b="1" dirty="0"/>
              <a:t>物理</a:t>
            </a:r>
            <a:r>
              <a:rPr lang="ja-JP" altLang="en-US" sz="2300" b="1" dirty="0" smtClean="0"/>
              <a:t>から汎物理学へ</a:t>
            </a:r>
            <a:r>
              <a:rPr lang="ja-JP" altLang="en-US" sz="2300" dirty="0" smtClean="0"/>
              <a:t>　（敬称略）</a:t>
            </a:r>
            <a:endParaRPr lang="en-US" altLang="ja-JP" sz="2300" dirty="0" smtClean="0"/>
          </a:p>
          <a:p>
            <a:pPr marL="0" indent="0">
              <a:buNone/>
              <a:tabLst>
                <a:tab pos="1076325" algn="l"/>
                <a:tab pos="3133725" algn="l"/>
              </a:tabLst>
            </a:pPr>
            <a:r>
              <a:rPr lang="ja-JP" altLang="en-US" sz="2300" dirty="0"/>
              <a:t>　</a:t>
            </a:r>
            <a:r>
              <a:rPr lang="ja-JP" altLang="en-US" sz="2300" dirty="0" smtClean="0"/>
              <a:t>　　　  　　素粒子論：　武田　 暁、 亀淵　</a:t>
            </a:r>
            <a:r>
              <a:rPr lang="ja-JP" altLang="ja-JP" sz="2300" dirty="0" smtClean="0"/>
              <a:t>廸</a:t>
            </a:r>
            <a:endParaRPr lang="en-US" altLang="ja-JP" sz="2300" dirty="0" smtClean="0"/>
          </a:p>
          <a:p>
            <a:pPr marL="0" indent="0">
              <a:buNone/>
            </a:pPr>
            <a:r>
              <a:rPr lang="ja-JP" altLang="en-US" sz="2300" dirty="0"/>
              <a:t>　</a:t>
            </a:r>
            <a:r>
              <a:rPr lang="ja-JP" altLang="en-US" sz="2300" dirty="0" smtClean="0"/>
              <a:t>　　　　 　 宇宙論　</a:t>
            </a:r>
            <a:r>
              <a:rPr lang="ja-JP" altLang="en-US" sz="2300" dirty="0"/>
              <a:t> </a:t>
            </a:r>
            <a:r>
              <a:rPr lang="ja-JP" altLang="en-US" sz="2300" dirty="0" smtClean="0"/>
              <a:t>：　荒船次郎、福来正孝</a:t>
            </a:r>
            <a:endParaRPr lang="en-US" altLang="ja-JP" sz="2300" dirty="0" smtClean="0"/>
          </a:p>
          <a:p>
            <a:pPr marL="0" indent="0">
              <a:buNone/>
            </a:pPr>
            <a:r>
              <a:rPr lang="ja-JP" altLang="en-US" sz="2300" dirty="0"/>
              <a:t>　</a:t>
            </a:r>
            <a:r>
              <a:rPr lang="ja-JP" altLang="en-US" sz="2300" dirty="0" smtClean="0"/>
              <a:t>　　　  　　物性論　 </a:t>
            </a:r>
            <a:r>
              <a:rPr lang="en-US" altLang="ja-JP" sz="2300" dirty="0" smtClean="0"/>
              <a:t>:    </a:t>
            </a:r>
            <a:r>
              <a:rPr lang="ja-JP" altLang="en-US" sz="2300" dirty="0" smtClean="0"/>
              <a:t>安藤恒也、塚田　</a:t>
            </a:r>
            <a:r>
              <a:rPr lang="ja-JP" altLang="ja-JP" sz="2300" dirty="0"/>
              <a:t>捷</a:t>
            </a:r>
            <a:endParaRPr lang="en-US" altLang="ja-JP" sz="2300" dirty="0" smtClean="0"/>
          </a:p>
          <a:p>
            <a:pPr marL="0" indent="0">
              <a:buNone/>
            </a:pPr>
            <a:endParaRPr lang="en-US" altLang="ja-JP" sz="2300" dirty="0"/>
          </a:p>
          <a:p>
            <a:pPr marL="0" indent="0">
              <a:buNone/>
            </a:pPr>
            <a:r>
              <a:rPr lang="ja-JP" altLang="en-US" sz="2300" dirty="0" smtClean="0"/>
              <a:t>　・</a:t>
            </a:r>
            <a:r>
              <a:rPr lang="en-US" altLang="ja-JP" sz="2300" b="1" dirty="0" smtClean="0"/>
              <a:t>MTU</a:t>
            </a:r>
            <a:r>
              <a:rPr lang="ja-JP" altLang="en-US" sz="2300" b="1" dirty="0" smtClean="0"/>
              <a:t>加速器施設の充実</a:t>
            </a:r>
            <a:r>
              <a:rPr lang="ja-JP" altLang="en-US" sz="2300" dirty="0" smtClean="0"/>
              <a:t>、および、</a:t>
            </a:r>
            <a:r>
              <a:rPr lang="ja-JP" altLang="en-US" sz="2300" b="1" dirty="0" smtClean="0"/>
              <a:t>加速器</a:t>
            </a:r>
            <a:r>
              <a:rPr lang="ja-JP" altLang="en-US" sz="2300" b="1" dirty="0"/>
              <a:t>・</a:t>
            </a:r>
            <a:r>
              <a:rPr lang="ja-JP" altLang="en-US" sz="2300" b="1" dirty="0" smtClean="0"/>
              <a:t>放射</a:t>
            </a:r>
            <a:r>
              <a:rPr lang="ja-JP" altLang="en-US" sz="2300" b="1" dirty="0"/>
              <a:t>線の利用・応用</a:t>
            </a:r>
            <a:r>
              <a:rPr lang="ja-JP" altLang="en-US" sz="2300" b="1" dirty="0" smtClean="0"/>
              <a:t>研究</a:t>
            </a:r>
            <a:endParaRPr lang="en-US" altLang="ja-JP" sz="2300" b="1" dirty="0" smtClean="0"/>
          </a:p>
          <a:p>
            <a:pPr marL="0" indent="0">
              <a:buNone/>
            </a:pPr>
            <a:r>
              <a:rPr lang="ja-JP" altLang="en-US" sz="2300" b="1" dirty="0"/>
              <a:t>　</a:t>
            </a:r>
            <a:r>
              <a:rPr lang="ja-JP" altLang="en-US" sz="2300" b="1" dirty="0" smtClean="0"/>
              <a:t>　　</a:t>
            </a:r>
            <a:r>
              <a:rPr lang="ja-JP" altLang="en-US" sz="2300" dirty="0" smtClean="0"/>
              <a:t>１）　タンデム加速器のエネルギー増大計画 </a:t>
            </a:r>
            <a:r>
              <a:rPr lang="ja-JP" altLang="en-US" sz="2300" dirty="0"/>
              <a:t>　（</a:t>
            </a:r>
            <a:r>
              <a:rPr lang="en-US" altLang="ja-JP" sz="2300" dirty="0"/>
              <a:t>70</a:t>
            </a:r>
            <a:r>
              <a:rPr lang="ja-JP" altLang="en-US" sz="2300" dirty="0"/>
              <a:t>年代に</a:t>
            </a:r>
            <a:r>
              <a:rPr lang="ja-JP" altLang="en-US" sz="2300" dirty="0" smtClean="0"/>
              <a:t>世界競争</a:t>
            </a:r>
            <a:r>
              <a:rPr lang="ja-JP" altLang="en-US" sz="2300" dirty="0" smtClean="0"/>
              <a:t>）</a:t>
            </a:r>
            <a:endParaRPr lang="en-US" altLang="ja-JP" sz="2300" dirty="0" smtClean="0"/>
          </a:p>
          <a:p>
            <a:pPr marL="0" indent="0">
              <a:buNone/>
            </a:pPr>
            <a:r>
              <a:rPr lang="ja-JP" altLang="en-US" sz="2300" dirty="0"/>
              <a:t>　</a:t>
            </a:r>
            <a:r>
              <a:rPr lang="ja-JP" altLang="en-US" sz="2300" dirty="0" smtClean="0"/>
              <a:t>　　　　　　森永案 ＠ </a:t>
            </a:r>
            <a:r>
              <a:rPr lang="en-US" altLang="ja-JP" sz="2300" dirty="0" smtClean="0"/>
              <a:t>MTU</a:t>
            </a:r>
            <a:r>
              <a:rPr lang="ja-JP" altLang="en-US" sz="2300" dirty="0" smtClean="0"/>
              <a:t>；　</a:t>
            </a:r>
            <a:r>
              <a:rPr lang="en-US" altLang="ja-JP" sz="2300" dirty="0" smtClean="0"/>
              <a:t>IH</a:t>
            </a:r>
            <a:r>
              <a:rPr lang="ja-JP" altLang="en-US" sz="2300" dirty="0"/>
              <a:t>型</a:t>
            </a:r>
            <a:r>
              <a:rPr lang="ja-JP" altLang="en-US" sz="2300" dirty="0" smtClean="0"/>
              <a:t>リニアックによる後段加速</a:t>
            </a:r>
            <a:r>
              <a:rPr lang="ja-JP" altLang="en-US" sz="2300" dirty="0"/>
              <a:t>　（最初の</a:t>
            </a:r>
            <a:r>
              <a:rPr lang="en-US" altLang="ja-JP" sz="2300" dirty="0" smtClean="0"/>
              <a:t>IH</a:t>
            </a:r>
            <a:r>
              <a:rPr lang="ja-JP" altLang="en-US" sz="2300" dirty="0" smtClean="0"/>
              <a:t>型実用器）　　　　　　</a:t>
            </a:r>
            <a:endParaRPr lang="en-US" altLang="ja-JP" sz="2300" dirty="0" smtClean="0"/>
          </a:p>
          <a:p>
            <a:pPr marL="0" indent="0">
              <a:buNone/>
            </a:pPr>
            <a:r>
              <a:rPr lang="ja-JP" altLang="en-US" sz="2300" dirty="0"/>
              <a:t>　</a:t>
            </a:r>
            <a:r>
              <a:rPr lang="ja-JP" altLang="en-US" sz="2300" dirty="0" smtClean="0"/>
              <a:t>　　　　　　　　　　　</a:t>
            </a:r>
            <a:r>
              <a:rPr lang="en-US" altLang="ja-JP" sz="2300" dirty="0" smtClean="0"/>
              <a:t>vs.</a:t>
            </a:r>
            <a:r>
              <a:rPr lang="ja-JP" altLang="en-US" sz="2300" dirty="0" smtClean="0"/>
              <a:t>　　　　</a:t>
            </a:r>
            <a:r>
              <a:rPr lang="en-US" altLang="ja-JP" sz="2300" dirty="0" smtClean="0"/>
              <a:t>  </a:t>
            </a:r>
            <a:r>
              <a:rPr lang="ja-JP" altLang="en-US" sz="2300" dirty="0" smtClean="0"/>
              <a:t>超電動リニアックに拠る後段加速　（</a:t>
            </a:r>
            <a:r>
              <a:rPr lang="en-US" altLang="ja-JP" sz="2300" dirty="0" smtClean="0"/>
              <a:t>ANL</a:t>
            </a:r>
            <a:r>
              <a:rPr lang="ja-JP" altLang="en-US" sz="2300" dirty="0" smtClean="0"/>
              <a:t>など）</a:t>
            </a:r>
            <a:endParaRPr lang="en-US" altLang="ja-JP" sz="2300" dirty="0" smtClean="0"/>
          </a:p>
          <a:p>
            <a:pPr marL="0" indent="0">
              <a:buNone/>
            </a:pPr>
            <a:r>
              <a:rPr lang="ja-JP" altLang="en-US" sz="2300" dirty="0"/>
              <a:t>　</a:t>
            </a:r>
            <a:r>
              <a:rPr lang="ja-JP" altLang="en-US" sz="2300" dirty="0" smtClean="0"/>
              <a:t>　　　　　　　　　　　</a:t>
            </a:r>
            <a:r>
              <a:rPr lang="en-US" altLang="ja-JP" sz="2300" dirty="0" smtClean="0"/>
              <a:t>vs.         </a:t>
            </a:r>
            <a:r>
              <a:rPr lang="ja-JP" altLang="en-US" sz="2300" dirty="0" smtClean="0"/>
              <a:t>　  スパイラル型後段加速器　（ハイデル</a:t>
            </a:r>
            <a:r>
              <a:rPr lang="ja-JP" altLang="en-US" sz="2300" dirty="0" err="1" smtClean="0"/>
              <a:t>べ</a:t>
            </a:r>
            <a:r>
              <a:rPr lang="ja-JP" altLang="en-US" sz="2300" dirty="0" smtClean="0"/>
              <a:t>ルグなど）</a:t>
            </a:r>
            <a:endParaRPr lang="en-US" altLang="ja-JP" sz="2300" dirty="0" smtClean="0"/>
          </a:p>
          <a:p>
            <a:pPr marL="0" indent="0">
              <a:buNone/>
            </a:pPr>
            <a:endParaRPr lang="en-US" altLang="ja-JP" sz="2300" dirty="0" smtClean="0"/>
          </a:p>
          <a:p>
            <a:pPr marL="0" indent="0">
              <a:buNone/>
            </a:pPr>
            <a:r>
              <a:rPr lang="ja-JP" altLang="en-US" sz="2300" dirty="0"/>
              <a:t>　</a:t>
            </a:r>
            <a:r>
              <a:rPr lang="ja-JP" altLang="en-US" sz="2300" dirty="0" smtClean="0"/>
              <a:t>　　　　　　</a:t>
            </a:r>
            <a:r>
              <a:rPr lang="en-US" altLang="ja-JP" sz="2300" u="sng" dirty="0" smtClean="0">
                <a:solidFill>
                  <a:srgbClr val="00B050"/>
                </a:solidFill>
              </a:rPr>
              <a:t>IH</a:t>
            </a:r>
            <a:r>
              <a:rPr lang="ja-JP" altLang="en-US" sz="2300" u="sng" dirty="0" smtClean="0">
                <a:solidFill>
                  <a:srgbClr val="00B050"/>
                </a:solidFill>
              </a:rPr>
              <a:t>型リニアック</a:t>
            </a:r>
            <a:r>
              <a:rPr lang="ja-JP" altLang="en-US" sz="2300" u="sng" dirty="0">
                <a:solidFill>
                  <a:srgbClr val="00B050"/>
                </a:solidFill>
              </a:rPr>
              <a:t>（</a:t>
            </a:r>
            <a:r>
              <a:rPr lang="en-US" altLang="ja-JP" sz="2300" u="sng" dirty="0" err="1">
                <a:solidFill>
                  <a:srgbClr val="00B050"/>
                </a:solidFill>
              </a:rPr>
              <a:t>Schwein</a:t>
            </a:r>
            <a:r>
              <a:rPr lang="ja-JP" altLang="en-US" sz="2300" u="sng" dirty="0">
                <a:solidFill>
                  <a:srgbClr val="00B050"/>
                </a:solidFill>
              </a:rPr>
              <a:t>）</a:t>
            </a:r>
            <a:r>
              <a:rPr lang="ja-JP" altLang="en-US" sz="2300" u="sng" dirty="0" smtClean="0">
                <a:solidFill>
                  <a:srgbClr val="00B050"/>
                </a:solidFill>
              </a:rPr>
              <a:t>の成功 （</a:t>
            </a:r>
            <a:r>
              <a:rPr lang="en-US" altLang="ja-JP" sz="2300" u="sng" dirty="0" smtClean="0">
                <a:solidFill>
                  <a:srgbClr val="00B050"/>
                </a:solidFill>
              </a:rPr>
              <a:t>1978</a:t>
            </a:r>
            <a:r>
              <a:rPr lang="ja-JP" altLang="en-US" sz="2300" u="sng" dirty="0" smtClean="0">
                <a:solidFill>
                  <a:srgbClr val="00B050"/>
                </a:solidFill>
              </a:rPr>
              <a:t>）</a:t>
            </a:r>
            <a:endParaRPr lang="en-US" altLang="ja-JP" sz="2300" u="sng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ja-JP" altLang="en-US" sz="2300" dirty="0"/>
              <a:t>　</a:t>
            </a:r>
            <a:r>
              <a:rPr lang="ja-JP" altLang="en-US" sz="2300" dirty="0" smtClean="0"/>
              <a:t>　　　　　　　　高い加速効率</a:t>
            </a:r>
            <a:r>
              <a:rPr lang="ja-JP" altLang="en-US" sz="2300" dirty="0"/>
              <a:t>（＝極めて高い</a:t>
            </a:r>
            <a:r>
              <a:rPr lang="ja-JP" altLang="en-US" sz="2300" dirty="0" smtClean="0"/>
              <a:t>シャントインピーダンス）　</a:t>
            </a:r>
            <a:endParaRPr lang="en-US" altLang="ja-JP" sz="2300" dirty="0" smtClean="0"/>
          </a:p>
          <a:p>
            <a:pPr marL="0" indent="0">
              <a:buNone/>
            </a:pPr>
            <a:r>
              <a:rPr lang="ja-JP" altLang="en-US" sz="2300" dirty="0"/>
              <a:t>　</a:t>
            </a:r>
            <a:r>
              <a:rPr lang="ja-JP" altLang="en-US" sz="2300" dirty="0" smtClean="0"/>
              <a:t>　　　　　　　　　　　　　　         　⇔　安定性、簡便性（省人力性）、経済性、</a:t>
            </a:r>
            <a:endParaRPr lang="en-US" altLang="ja-JP" sz="2300" dirty="0"/>
          </a:p>
          <a:p>
            <a:pPr marL="0" indent="0">
              <a:buNone/>
            </a:pPr>
            <a:r>
              <a:rPr lang="ja-JP" altLang="en-US" sz="2300" dirty="0" smtClean="0"/>
              <a:t>　　　　　　　　　</a:t>
            </a:r>
            <a:r>
              <a:rPr lang="en-US" altLang="ja-JP" sz="2300" dirty="0" smtClean="0"/>
              <a:t>IH</a:t>
            </a:r>
            <a:r>
              <a:rPr lang="ja-JP" altLang="en-US" sz="2300" dirty="0" smtClean="0"/>
              <a:t>型リニアックが世界に広まる </a:t>
            </a:r>
            <a:r>
              <a:rPr lang="en-US" altLang="ja-JP" sz="2300" dirty="0" smtClean="0"/>
              <a:t>!!</a:t>
            </a:r>
            <a:r>
              <a:rPr lang="ja-JP" altLang="en-US" sz="2300" dirty="0" smtClean="0"/>
              <a:t>・</a:t>
            </a:r>
            <a:r>
              <a:rPr lang="ja-JP" altLang="en-US" sz="2300" dirty="0"/>
              <a:t>　</a:t>
            </a:r>
            <a:endParaRPr lang="en-US" altLang="ja-JP" sz="2300" dirty="0" smtClean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166864" y="620688"/>
            <a:ext cx="7077544" cy="1323439"/>
          </a:xfrm>
          <a:prstGeom prst="rect">
            <a:avLst/>
          </a:prstGeom>
          <a:solidFill>
            <a:srgbClr val="FDEADA">
              <a:alpha val="32941"/>
            </a:srgbClr>
          </a:solidFill>
        </p:spPr>
        <p:txBody>
          <a:bodyPr wrap="square" rtlCol="0">
            <a:spAutoFit/>
          </a:bodyPr>
          <a:lstStyle/>
          <a:p>
            <a:r>
              <a:rPr lang="ja-JP" altLang="en-US" sz="1600" b="1" dirty="0"/>
              <a:t>ミュンヘン工科大</a:t>
            </a:r>
            <a:r>
              <a:rPr lang="ja-JP" altLang="en-US" sz="1600" dirty="0"/>
              <a:t>（</a:t>
            </a:r>
            <a:r>
              <a:rPr lang="en-US" altLang="ja-JP" sz="1600" dirty="0"/>
              <a:t>MTH</a:t>
            </a:r>
            <a:r>
              <a:rPr lang="ja-JP" altLang="en-US" sz="1600" dirty="0"/>
              <a:t>　→　</a:t>
            </a:r>
            <a:r>
              <a:rPr lang="en-US" altLang="ja-JP" sz="1600" dirty="0"/>
              <a:t>MTU</a:t>
            </a:r>
            <a:r>
              <a:rPr lang="ja-JP" altLang="en-US" sz="1600" dirty="0"/>
              <a:t>）</a:t>
            </a:r>
            <a:endParaRPr lang="en-US" altLang="ja-JP" sz="1600" dirty="0"/>
          </a:p>
          <a:p>
            <a:r>
              <a:rPr lang="ja-JP" altLang="en-US" sz="1600" dirty="0"/>
              <a:t>　　　ノーベル賞（</a:t>
            </a:r>
            <a:r>
              <a:rPr lang="en-US" altLang="ja-JP" sz="1600" dirty="0"/>
              <a:t>1961</a:t>
            </a:r>
            <a:r>
              <a:rPr lang="ja-JP" altLang="en-US" sz="1600" dirty="0"/>
              <a:t>年）受賞者メスバウアーを迎えて、陣容、設備の大増強</a:t>
            </a:r>
            <a:endParaRPr lang="en-US" altLang="ja-JP" sz="1600" dirty="0"/>
          </a:p>
          <a:p>
            <a:r>
              <a:rPr lang="ja-JP" altLang="en-US" sz="1600" dirty="0"/>
              <a:t>　　　　　エンペラー・タンデム加速器（時代の“華”）の購入</a:t>
            </a:r>
            <a:endParaRPr lang="en-US" altLang="ja-JP" sz="1600" dirty="0"/>
          </a:p>
          <a:p>
            <a:r>
              <a:rPr lang="ja-JP" altLang="en-US" sz="1600" dirty="0"/>
              <a:t>　　　　　スタッフ；　世界から精鋭を集める。</a:t>
            </a:r>
            <a:endParaRPr lang="en-US" altLang="ja-JP" sz="1600" dirty="0"/>
          </a:p>
          <a:p>
            <a:r>
              <a:rPr lang="ja-JP" altLang="en-US" sz="1600" dirty="0"/>
              <a:t>　　　　　　　　　　　　ノーベル賞受賞者イェンゼン教授などが森永先生を</a:t>
            </a:r>
            <a:r>
              <a:rPr lang="ja-JP" altLang="en-US" sz="1600" dirty="0" smtClean="0"/>
              <a:t>推奨</a:t>
            </a:r>
            <a:endParaRPr lang="en-US" altLang="ja-JP" sz="1600" dirty="0"/>
          </a:p>
        </p:txBody>
      </p:sp>
    </p:spTree>
    <p:extLst>
      <p:ext uri="{BB962C8B-B14F-4D97-AF65-F5344CB8AC3E}">
        <p14:creationId xmlns:p14="http://schemas.microsoft.com/office/powerpoint/2010/main" val="40375532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619672" y="202630"/>
            <a:ext cx="5976664" cy="562074"/>
          </a:xfrm>
        </p:spPr>
        <p:txBody>
          <a:bodyPr>
            <a:normAutofit/>
          </a:bodyPr>
          <a:lstStyle/>
          <a:p>
            <a:r>
              <a:rPr lang="ja-JP" altLang="en-US" sz="2800" dirty="0"/>
              <a:t>ミュンヘン工科大時代</a:t>
            </a:r>
            <a:r>
              <a:rPr lang="ja-JP" altLang="en-US" sz="2800" dirty="0" smtClean="0"/>
              <a:t>（続き）</a:t>
            </a:r>
            <a:endParaRPr kumimoji="1" lang="ja-JP" altLang="en-US" sz="28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67544" y="836712"/>
            <a:ext cx="8229600" cy="53285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1800" dirty="0" smtClean="0"/>
              <a:t>２） </a:t>
            </a:r>
            <a:r>
              <a:rPr lang="en-US" altLang="ja-JP" sz="1800" dirty="0" smtClean="0"/>
              <a:t>RI</a:t>
            </a:r>
            <a:r>
              <a:rPr lang="ja-JP" altLang="en-US" sz="1800" dirty="0" smtClean="0"/>
              <a:t>（放射性同位元素</a:t>
            </a:r>
            <a:r>
              <a:rPr lang="ja-JP" altLang="en-US" sz="1800" dirty="0"/>
              <a:t>）</a:t>
            </a:r>
            <a:r>
              <a:rPr lang="ja-JP" altLang="en-US" sz="1800" dirty="0" smtClean="0"/>
              <a:t>の製造　</a:t>
            </a:r>
            <a:r>
              <a:rPr lang="en-US" altLang="ja-JP" sz="1800" dirty="0" smtClean="0"/>
              <a:t>(</a:t>
            </a:r>
            <a:r>
              <a:rPr lang="ja-JP" altLang="en-US" sz="1800" dirty="0" smtClean="0"/>
              <a:t>特に</a:t>
            </a:r>
            <a:r>
              <a:rPr lang="en-US" altLang="ja-JP" sz="1800" baseline="30000" dirty="0" smtClean="0"/>
              <a:t>28</a:t>
            </a:r>
            <a:r>
              <a:rPr lang="en-US" altLang="ja-JP" sz="1800" dirty="0" smtClean="0"/>
              <a:t>Mg</a:t>
            </a:r>
            <a:r>
              <a:rPr lang="ja-JP" altLang="en-US" sz="1800" dirty="0" smtClean="0"/>
              <a:t>と</a:t>
            </a:r>
            <a:r>
              <a:rPr lang="en-US" altLang="ja-JP" sz="1800" baseline="30000" dirty="0" smtClean="0"/>
              <a:t>42</a:t>
            </a:r>
            <a:r>
              <a:rPr lang="en-US" altLang="ja-JP" sz="1800" dirty="0" smtClean="0"/>
              <a:t>Ar</a:t>
            </a:r>
            <a:r>
              <a:rPr lang="ja-JP" altLang="en-US" sz="1800" dirty="0" smtClean="0"/>
              <a:t> ）</a:t>
            </a:r>
            <a:endParaRPr lang="en-US" altLang="ja-JP" sz="1800" dirty="0" smtClean="0"/>
          </a:p>
          <a:p>
            <a:pPr marL="0" indent="0">
              <a:buNone/>
              <a:tabLst>
                <a:tab pos="1076325" algn="l"/>
              </a:tabLst>
            </a:pPr>
            <a:r>
              <a:rPr lang="ja-JP" altLang="en-US" sz="1800" dirty="0" smtClean="0"/>
              <a:t>　　　　　処方；トリトン</a:t>
            </a:r>
            <a:r>
              <a:rPr lang="ja-JP" altLang="en-US" sz="1800" dirty="0"/>
              <a:t>・ビームに拠る</a:t>
            </a:r>
            <a:r>
              <a:rPr lang="ja-JP" altLang="en-US" sz="1800" dirty="0">
                <a:solidFill>
                  <a:srgbClr val="00B050"/>
                </a:solidFill>
              </a:rPr>
              <a:t>（</a:t>
            </a:r>
            <a:r>
              <a:rPr lang="en-US" altLang="ja-JP" sz="1800" dirty="0">
                <a:solidFill>
                  <a:srgbClr val="00B050"/>
                </a:solidFill>
              </a:rPr>
              <a:t>t, </a:t>
            </a:r>
            <a:r>
              <a:rPr lang="en-US" altLang="ja-JP" sz="1800" dirty="0" smtClean="0">
                <a:solidFill>
                  <a:srgbClr val="00B050"/>
                </a:solidFill>
              </a:rPr>
              <a:t>p</a:t>
            </a:r>
            <a:r>
              <a:rPr lang="ja-JP" altLang="en-US" sz="1800" dirty="0" smtClean="0">
                <a:solidFill>
                  <a:srgbClr val="00B050"/>
                </a:solidFill>
              </a:rPr>
              <a:t>）反応</a:t>
            </a:r>
            <a:r>
              <a:rPr lang="ja-JP" altLang="en-US" sz="1800" dirty="0" smtClean="0"/>
              <a:t>　⇒</a:t>
            </a:r>
            <a:r>
              <a:rPr lang="ja-JP" altLang="en-US" sz="1800" dirty="0"/>
              <a:t>　</a:t>
            </a:r>
            <a:r>
              <a:rPr lang="ja-JP" altLang="en-US" sz="1800" dirty="0" smtClean="0"/>
              <a:t>中性子</a:t>
            </a:r>
            <a:r>
              <a:rPr lang="ja-JP" altLang="en-US" sz="1800" dirty="0"/>
              <a:t>過剰</a:t>
            </a:r>
            <a:r>
              <a:rPr lang="en-US" altLang="ja-JP" sz="1800" dirty="0"/>
              <a:t>RI</a:t>
            </a:r>
            <a:r>
              <a:rPr lang="ja-JP" altLang="en-US" sz="1800" dirty="0"/>
              <a:t>の</a:t>
            </a:r>
            <a:r>
              <a:rPr lang="ja-JP" altLang="en-US" sz="1800" dirty="0" smtClean="0"/>
              <a:t>効率的製造</a:t>
            </a:r>
            <a:endParaRPr lang="en-US" altLang="ja-JP" sz="1800" dirty="0" smtClean="0"/>
          </a:p>
          <a:p>
            <a:pPr marL="0" indent="0">
              <a:buNone/>
            </a:pPr>
            <a:r>
              <a:rPr lang="ja-JP" altLang="en-US" sz="1800" dirty="0"/>
              <a:t>　</a:t>
            </a:r>
            <a:r>
              <a:rPr lang="ja-JP" altLang="en-US" sz="1800" dirty="0" smtClean="0"/>
              <a:t>　　　</a:t>
            </a:r>
            <a:r>
              <a:rPr lang="en-US" altLang="ja-JP" sz="1800" baseline="30000" dirty="0" smtClean="0"/>
              <a:t>28</a:t>
            </a:r>
            <a:r>
              <a:rPr lang="en-US" altLang="ja-JP" sz="1800" dirty="0" smtClean="0"/>
              <a:t>Mg</a:t>
            </a:r>
            <a:r>
              <a:rPr lang="ja-JP" altLang="en-US" sz="1800" dirty="0" smtClean="0"/>
              <a:t>（半減期</a:t>
            </a:r>
            <a:r>
              <a:rPr lang="en-US" altLang="ja-JP" sz="1800" dirty="0" smtClean="0"/>
              <a:t>21</a:t>
            </a:r>
            <a:r>
              <a:rPr lang="ja-JP" altLang="en-US" sz="1800" dirty="0" smtClean="0"/>
              <a:t>時間）；</a:t>
            </a:r>
            <a:r>
              <a:rPr lang="en-US" altLang="ja-JP" sz="1800" dirty="0" smtClean="0"/>
              <a:t>Mg</a:t>
            </a:r>
            <a:r>
              <a:rPr lang="ja-JP" altLang="en-US" sz="1800" dirty="0" smtClean="0"/>
              <a:t>の</a:t>
            </a:r>
            <a:r>
              <a:rPr lang="en-US" altLang="ja-JP" sz="1800" dirty="0" smtClean="0"/>
              <a:t>RI</a:t>
            </a:r>
            <a:r>
              <a:rPr lang="ja-JP" altLang="en-US" sz="1800" dirty="0" smtClean="0"/>
              <a:t>で唯一の長寿命（？）</a:t>
            </a:r>
            <a:endParaRPr lang="en-US" altLang="ja-JP" sz="1800" dirty="0" smtClean="0"/>
          </a:p>
          <a:p>
            <a:pPr marL="0" indent="0">
              <a:buNone/>
              <a:tabLst>
                <a:tab pos="538163" algn="l"/>
              </a:tabLst>
            </a:pPr>
            <a:r>
              <a:rPr lang="ja-JP" altLang="en-US" sz="1800" dirty="0"/>
              <a:t>　</a:t>
            </a:r>
            <a:r>
              <a:rPr lang="ja-JP" altLang="en-US" sz="1800" dirty="0" smtClean="0"/>
              <a:t>　　　</a:t>
            </a:r>
            <a:r>
              <a:rPr lang="en-US" altLang="ja-JP" sz="1800" baseline="30000" dirty="0" smtClean="0"/>
              <a:t>42</a:t>
            </a:r>
            <a:r>
              <a:rPr lang="en-US" altLang="ja-JP" sz="1800" dirty="0" smtClean="0"/>
              <a:t>Ar</a:t>
            </a:r>
            <a:r>
              <a:rPr lang="ja-JP" altLang="en-US" sz="1800" dirty="0" smtClean="0"/>
              <a:t> </a:t>
            </a:r>
            <a:r>
              <a:rPr lang="ja-JP" altLang="en-US" sz="1800" dirty="0" smtClean="0"/>
              <a:t> （</a:t>
            </a:r>
            <a:r>
              <a:rPr lang="ja-JP" altLang="en-US" sz="1800" dirty="0" smtClean="0"/>
              <a:t>半減期</a:t>
            </a:r>
            <a:r>
              <a:rPr lang="en-US" altLang="ja-JP" sz="1800" dirty="0" smtClean="0"/>
              <a:t>33</a:t>
            </a:r>
            <a:r>
              <a:rPr lang="ja-JP" altLang="en-US" sz="1800" dirty="0" smtClean="0"/>
              <a:t>年）</a:t>
            </a:r>
            <a:r>
              <a:rPr lang="en-US" altLang="ja-JP" sz="1800" dirty="0" smtClean="0"/>
              <a:t>; </a:t>
            </a:r>
            <a:r>
              <a:rPr lang="en-US" altLang="ja-JP" sz="1800" dirty="0" smtClean="0"/>
              <a:t> </a:t>
            </a:r>
            <a:r>
              <a:rPr lang="en-US" altLang="ja-JP" sz="1800" baseline="30000" dirty="0" smtClean="0"/>
              <a:t>42</a:t>
            </a:r>
            <a:r>
              <a:rPr lang="en-US" altLang="ja-JP" sz="1800" dirty="0" smtClean="0"/>
              <a:t>K</a:t>
            </a:r>
            <a:r>
              <a:rPr lang="ja-JP" altLang="en-US" sz="1800" dirty="0" smtClean="0"/>
              <a:t> </a:t>
            </a:r>
            <a:r>
              <a:rPr lang="ja-JP" altLang="en-US" sz="1800" dirty="0" smtClean="0"/>
              <a:t>のゼネレータ（ミルキング法）</a:t>
            </a:r>
            <a:endParaRPr lang="en-US" altLang="ja-JP" sz="1800" dirty="0" smtClean="0"/>
          </a:p>
          <a:p>
            <a:pPr marL="0" indent="0">
              <a:buNone/>
            </a:pPr>
            <a:r>
              <a:rPr lang="ja-JP" altLang="en-US" sz="1800" baseline="30000" dirty="0" smtClean="0"/>
              <a:t>　　　　　　　　　　　　　</a:t>
            </a:r>
            <a:r>
              <a:rPr lang="en-US" altLang="ja-JP" sz="1800" baseline="30000" dirty="0" smtClean="0"/>
              <a:t>42</a:t>
            </a:r>
            <a:r>
              <a:rPr lang="en-US" altLang="ja-JP" sz="1800" dirty="0" smtClean="0"/>
              <a:t>K</a:t>
            </a:r>
            <a:r>
              <a:rPr lang="ja-JP" altLang="en-US" sz="1800" dirty="0" smtClean="0"/>
              <a:t> </a:t>
            </a:r>
            <a:r>
              <a:rPr lang="ja-JP" altLang="en-US" sz="1800" dirty="0"/>
              <a:t>（</a:t>
            </a:r>
            <a:r>
              <a:rPr lang="ja-JP" altLang="en-US" sz="1800" dirty="0" smtClean="0"/>
              <a:t>半減期</a:t>
            </a:r>
            <a:r>
              <a:rPr lang="en-US" altLang="ja-JP" sz="1800" dirty="0" smtClean="0"/>
              <a:t>14</a:t>
            </a:r>
            <a:r>
              <a:rPr lang="ja-JP" altLang="en-US" sz="1800" dirty="0" smtClean="0"/>
              <a:t>時間）；半減期がやや短い</a:t>
            </a:r>
            <a:endParaRPr lang="en-US" altLang="ja-JP" sz="1800" dirty="0" smtClean="0"/>
          </a:p>
          <a:p>
            <a:pPr marL="0" indent="0">
              <a:buNone/>
            </a:pPr>
            <a:r>
              <a:rPr lang="ja-JP" altLang="en-US" sz="1800" dirty="0" smtClean="0"/>
              <a:t>　　　　　</a:t>
            </a:r>
            <a:endParaRPr lang="en-US" altLang="ja-JP" sz="1800" dirty="0" smtClean="0"/>
          </a:p>
          <a:p>
            <a:pPr marL="0" indent="0">
              <a:buNone/>
            </a:pPr>
            <a:r>
              <a:rPr lang="ja-JP" altLang="en-US" sz="1800" dirty="0"/>
              <a:t>　</a:t>
            </a:r>
            <a:r>
              <a:rPr lang="ja-JP" altLang="en-US" sz="1800" dirty="0" smtClean="0"/>
              <a:t>　　　特に</a:t>
            </a:r>
            <a:r>
              <a:rPr lang="en-US" altLang="ja-JP" sz="1800" baseline="30000" dirty="0" smtClean="0"/>
              <a:t>42</a:t>
            </a:r>
            <a:r>
              <a:rPr lang="en-US" altLang="ja-JP" sz="1800" dirty="0" smtClean="0"/>
              <a:t>Ar;</a:t>
            </a:r>
            <a:r>
              <a:rPr lang="ja-JP" altLang="en-US" sz="1800" dirty="0" smtClean="0"/>
              <a:t>　</a:t>
            </a:r>
            <a:r>
              <a:rPr lang="ja-JP" altLang="en-US" sz="1800" dirty="0" smtClean="0">
                <a:solidFill>
                  <a:srgbClr val="00B050"/>
                </a:solidFill>
              </a:rPr>
              <a:t>教材用に最適</a:t>
            </a:r>
            <a:r>
              <a:rPr lang="ja-JP" altLang="en-US" sz="1800" dirty="0" smtClean="0"/>
              <a:t>　　∵　高い安全性（</a:t>
            </a:r>
            <a:r>
              <a:rPr lang="en-US" altLang="ja-JP" sz="1800" dirty="0" err="1" smtClean="0"/>
              <a:t>Ar</a:t>
            </a:r>
            <a:r>
              <a:rPr lang="en-US" altLang="ja-JP" sz="1800" dirty="0" smtClean="0"/>
              <a:t> </a:t>
            </a:r>
            <a:r>
              <a:rPr lang="en-US" altLang="ja-JP" sz="1800" dirty="0" smtClean="0"/>
              <a:t> </a:t>
            </a:r>
            <a:r>
              <a:rPr lang="ja-JP" altLang="en-US" sz="1800" dirty="0" smtClean="0"/>
              <a:t>が</a:t>
            </a:r>
            <a:r>
              <a:rPr lang="ja-JP" altLang="en-US" sz="1800" dirty="0" smtClean="0"/>
              <a:t>不活性、気体）</a:t>
            </a:r>
            <a:endParaRPr lang="en-US" altLang="ja-JP" sz="1800" dirty="0" smtClean="0"/>
          </a:p>
          <a:p>
            <a:pPr marL="0" indent="0">
              <a:buNone/>
            </a:pPr>
            <a:r>
              <a:rPr lang="en-US" altLang="ja-JP" sz="1800" dirty="0"/>
              <a:t> </a:t>
            </a:r>
            <a:r>
              <a:rPr lang="en-US" altLang="ja-JP" sz="1800" dirty="0" smtClean="0"/>
              <a:t>            </a:t>
            </a:r>
            <a:r>
              <a:rPr lang="ja-JP" altLang="en-US" sz="1800" dirty="0" smtClean="0"/>
              <a:t>　　　　放射線取扱いの教育・啓蒙の</a:t>
            </a:r>
            <a:r>
              <a:rPr lang="ja-JP" altLang="en-US" sz="1800" dirty="0" smtClean="0"/>
              <a:t>重要性 </a:t>
            </a:r>
            <a:r>
              <a:rPr lang="en-US" altLang="ja-JP" sz="1800" dirty="0" smtClean="0"/>
              <a:t>!!</a:t>
            </a:r>
            <a:endParaRPr lang="en-US" altLang="ja-JP" sz="1800" dirty="0" smtClean="0"/>
          </a:p>
          <a:p>
            <a:pPr marL="0" indent="0">
              <a:buNone/>
            </a:pPr>
            <a:r>
              <a:rPr lang="ja-JP" altLang="en-US" sz="1800" dirty="0"/>
              <a:t>　</a:t>
            </a:r>
            <a:r>
              <a:rPr lang="ja-JP" altLang="en-US" sz="1800" dirty="0" smtClean="0"/>
              <a:t>　　　　　　　　　　　</a:t>
            </a:r>
            <a:r>
              <a:rPr lang="ja-JP" altLang="en-US" sz="1800" dirty="0"/>
              <a:t>・</a:t>
            </a:r>
            <a:r>
              <a:rPr lang="ja-JP" altLang="en-US" sz="1800" dirty="0" smtClean="0"/>
              <a:t>有害</a:t>
            </a:r>
            <a:r>
              <a:rPr lang="ja-JP" altLang="en-US" sz="1800" dirty="0" smtClean="0"/>
              <a:t>無益な核アレルギーからの脱却</a:t>
            </a:r>
            <a:endParaRPr lang="en-US" altLang="ja-JP" sz="1800" dirty="0" smtClean="0"/>
          </a:p>
          <a:p>
            <a:pPr marL="0" indent="0">
              <a:buNone/>
            </a:pPr>
            <a:r>
              <a:rPr lang="ja-JP" altLang="en-US" sz="1800" dirty="0"/>
              <a:t>　</a:t>
            </a:r>
            <a:r>
              <a:rPr lang="ja-JP" altLang="en-US" sz="1800" dirty="0" smtClean="0"/>
              <a:t>　　　　　　　　　　　</a:t>
            </a:r>
            <a:r>
              <a:rPr lang="ja-JP" altLang="en-US" sz="1800" dirty="0" smtClean="0"/>
              <a:t>・万一</a:t>
            </a:r>
            <a:r>
              <a:rPr lang="ja-JP" altLang="en-US" sz="1800" dirty="0" smtClean="0"/>
              <a:t>の場合に備える</a:t>
            </a:r>
            <a:r>
              <a:rPr lang="en-US" altLang="ja-JP" sz="1800" dirty="0" smtClean="0"/>
              <a:t> </a:t>
            </a:r>
          </a:p>
          <a:p>
            <a:pPr marL="0" indent="0">
              <a:buNone/>
            </a:pPr>
            <a:endParaRPr lang="en-US" altLang="ja-JP" sz="1800" dirty="0"/>
          </a:p>
          <a:p>
            <a:pPr marL="0" indent="0">
              <a:buNone/>
            </a:pPr>
            <a:r>
              <a:rPr lang="ja-JP" altLang="en-US" sz="1800" dirty="0" smtClean="0"/>
              <a:t>３）</a:t>
            </a:r>
            <a:r>
              <a:rPr lang="en-US" altLang="ja-JP" sz="1800" dirty="0" smtClean="0"/>
              <a:t>RI </a:t>
            </a:r>
            <a:r>
              <a:rPr lang="ja-JP" altLang="en-US" sz="1800" dirty="0" smtClean="0"/>
              <a:t>製造專用トリトン加速器建設計画（</a:t>
            </a:r>
            <a:r>
              <a:rPr lang="en-US" altLang="ja-JP" sz="1800" dirty="0" smtClean="0"/>
              <a:t>1990</a:t>
            </a:r>
            <a:r>
              <a:rPr lang="ja-JP" altLang="en-US" sz="1800" dirty="0" smtClean="0"/>
              <a:t>（？）</a:t>
            </a:r>
            <a:r>
              <a:rPr lang="en-US" altLang="ja-JP" sz="1800" dirty="0" smtClean="0"/>
              <a:t>-</a:t>
            </a:r>
            <a:r>
              <a:rPr lang="en-US" altLang="ja-JP" sz="1800" dirty="0"/>
              <a:t>2014</a:t>
            </a:r>
            <a:r>
              <a:rPr lang="ja-JP" altLang="en-US" sz="1800" dirty="0"/>
              <a:t>）</a:t>
            </a:r>
            <a:endParaRPr lang="en-US" altLang="ja-JP" sz="1800" dirty="0" smtClean="0"/>
          </a:p>
          <a:p>
            <a:pPr marL="0" indent="0">
              <a:buNone/>
            </a:pPr>
            <a:r>
              <a:rPr lang="ja-JP" altLang="en-US" sz="1800" dirty="0" smtClean="0"/>
              <a:t>　　　　</a:t>
            </a:r>
            <a:r>
              <a:rPr lang="en-US" altLang="ja-JP" sz="1800" dirty="0" smtClean="0"/>
              <a:t>IH</a:t>
            </a:r>
            <a:r>
              <a:rPr lang="ja-JP" altLang="en-US" sz="1800" dirty="0" smtClean="0"/>
              <a:t>型リニアックが特に適合している</a:t>
            </a:r>
            <a:r>
              <a:rPr lang="ja-JP" altLang="en-US" sz="1800" dirty="0"/>
              <a:t>　</a:t>
            </a:r>
            <a:r>
              <a:rPr lang="ja-JP" altLang="en-US" sz="1800" dirty="0" smtClean="0"/>
              <a:t>⇦　</a:t>
            </a:r>
            <a:r>
              <a:rPr lang="en-US" altLang="ja-JP" sz="1800" dirty="0" smtClean="0"/>
              <a:t>e/m </a:t>
            </a:r>
            <a:r>
              <a:rPr lang="ja-JP" altLang="en-US" sz="1800" dirty="0" smtClean="0"/>
              <a:t>（トリトン）が小さい</a:t>
            </a:r>
            <a:r>
              <a:rPr lang="ja-JP" altLang="en-US" sz="1800" dirty="0"/>
              <a:t>など</a:t>
            </a:r>
            <a:endParaRPr lang="en-US" altLang="ja-JP" sz="1800" dirty="0" smtClean="0"/>
          </a:p>
          <a:p>
            <a:pPr marL="0" indent="0">
              <a:buNone/>
            </a:pPr>
            <a:r>
              <a:rPr kumimoji="1" lang="ja-JP" altLang="en-US" sz="1800" dirty="0" smtClean="0"/>
              <a:t>　　　　協力者；　・服部俊幸（東工大名誉教授）</a:t>
            </a:r>
            <a:r>
              <a:rPr lang="ja-JP" altLang="en-US" sz="1800" dirty="0"/>
              <a:t>、</a:t>
            </a:r>
            <a:r>
              <a:rPr lang="en-US" altLang="ja-JP" sz="1800" dirty="0" smtClean="0"/>
              <a:t>IH</a:t>
            </a:r>
            <a:r>
              <a:rPr lang="ja-JP" altLang="en-US" sz="1800" dirty="0" smtClean="0"/>
              <a:t>型リニアックの専門家、</a:t>
            </a:r>
            <a:endParaRPr lang="en-US" altLang="ja-JP" sz="1800" dirty="0" smtClean="0"/>
          </a:p>
          <a:p>
            <a:pPr marL="0" indent="0">
              <a:buNone/>
            </a:pPr>
            <a:r>
              <a:rPr lang="ja-JP" altLang="en-US" sz="1800" dirty="0"/>
              <a:t>　</a:t>
            </a:r>
            <a:r>
              <a:rPr lang="ja-JP" altLang="en-US" sz="1800" dirty="0" smtClean="0"/>
              <a:t>　　　　　　　　　　　　　　　　　　　　　同型加速器の改良や</a:t>
            </a:r>
            <a:r>
              <a:rPr lang="en-US" altLang="ja-JP" sz="1800" dirty="0" smtClean="0">
                <a:solidFill>
                  <a:srgbClr val="00B050"/>
                </a:solidFill>
              </a:rPr>
              <a:t>23</a:t>
            </a:r>
            <a:r>
              <a:rPr lang="ja-JP" altLang="en-US" sz="1800" dirty="0" smtClean="0">
                <a:solidFill>
                  <a:srgbClr val="00B050"/>
                </a:solidFill>
              </a:rPr>
              <a:t>基</a:t>
            </a:r>
            <a:r>
              <a:rPr lang="ja-JP" altLang="en-US" sz="1800" dirty="0" smtClean="0"/>
              <a:t>の建設に関与</a:t>
            </a:r>
            <a:endParaRPr kumimoji="1" lang="en-US" altLang="ja-JP" sz="1800" dirty="0"/>
          </a:p>
          <a:p>
            <a:pPr marL="0" indent="0">
              <a:buNone/>
            </a:pPr>
            <a:r>
              <a:rPr kumimoji="1" lang="ja-JP" altLang="en-US" sz="1800" dirty="0" smtClean="0"/>
              <a:t>　　　　　　　　　　・</a:t>
            </a:r>
            <a:r>
              <a:rPr lang="ja-JP" altLang="en-US" sz="1800" dirty="0" smtClean="0"/>
              <a:t>ルーマニア</a:t>
            </a:r>
            <a:r>
              <a:rPr lang="ja-JP" altLang="en-US" sz="1800" dirty="0"/>
              <a:t>の</a:t>
            </a:r>
            <a:r>
              <a:rPr lang="en-US" altLang="ja-JP" sz="1800" dirty="0"/>
              <a:t>IFA</a:t>
            </a:r>
            <a:r>
              <a:rPr lang="ja-JP" altLang="en-US" sz="1800" dirty="0"/>
              <a:t>研とサピエンタ</a:t>
            </a:r>
            <a:r>
              <a:rPr lang="ja-JP" altLang="en-US" sz="1800" dirty="0" smtClean="0"/>
              <a:t>大学</a:t>
            </a:r>
            <a:endParaRPr lang="en-US" altLang="ja-JP" sz="1800" dirty="0" smtClean="0"/>
          </a:p>
          <a:p>
            <a:pPr marL="0" indent="0">
              <a:buNone/>
            </a:pPr>
            <a:endParaRPr kumimoji="1" lang="ja-JP" altLang="en-US" sz="18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115616" y="6165304"/>
            <a:ext cx="6408712" cy="369332"/>
          </a:xfrm>
          <a:prstGeom prst="rect">
            <a:avLst/>
          </a:prstGeom>
          <a:solidFill>
            <a:srgbClr val="FDEADA">
              <a:alpha val="30196"/>
            </a:srgbClr>
          </a:solidFill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dirty="0" smtClean="0"/>
              <a:t>　　同計画</a:t>
            </a:r>
            <a:r>
              <a:rPr lang="ja-JP" altLang="en-US" dirty="0"/>
              <a:t>は未達成　⇔　受け入れ施設が必要　　　</a:t>
            </a:r>
            <a:r>
              <a:rPr lang="en-US" altLang="ja-JP" dirty="0"/>
              <a:t>Good Luck </a:t>
            </a:r>
            <a:r>
              <a:rPr lang="en-US" altLang="ja-JP" dirty="0" smtClean="0"/>
              <a:t>!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40942065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43608" y="332656"/>
            <a:ext cx="7344816" cy="432048"/>
          </a:xfrm>
        </p:spPr>
        <p:txBody>
          <a:bodyPr>
            <a:normAutofit fontScale="90000"/>
          </a:bodyPr>
          <a:lstStyle/>
          <a:p>
            <a:r>
              <a:rPr kumimoji="1" lang="ja-JP" altLang="en-US" sz="3100" dirty="0" smtClean="0"/>
              <a:t>自由人として</a:t>
            </a:r>
            <a:r>
              <a:rPr kumimoji="1" lang="en-US" altLang="ja-JP" sz="2800" dirty="0" smtClean="0"/>
              <a:t>(1991-2018</a:t>
            </a:r>
            <a:r>
              <a:rPr kumimoji="1" lang="ja-JP" altLang="en-US" sz="2800" dirty="0" smtClean="0"/>
              <a:t>）</a:t>
            </a:r>
            <a:endParaRPr kumimoji="1" lang="ja-JP" altLang="en-US" sz="22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55576" y="1124744"/>
            <a:ext cx="7704856" cy="50405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2000" dirty="0" smtClean="0"/>
              <a:t>　　交友</a:t>
            </a:r>
            <a:r>
              <a:rPr lang="ja-JP" altLang="en-US" sz="2000" dirty="0"/>
              <a:t>関係</a:t>
            </a:r>
            <a:r>
              <a:rPr lang="ja-JP" altLang="en-US" sz="1800" dirty="0"/>
              <a:t>（敬称略</a:t>
            </a:r>
            <a:r>
              <a:rPr lang="ja-JP" altLang="en-US" sz="1800" dirty="0" smtClean="0"/>
              <a:t>）</a:t>
            </a:r>
            <a:endParaRPr lang="en-US" altLang="ja-JP" sz="1800" dirty="0" smtClean="0"/>
          </a:p>
          <a:p>
            <a:pPr marL="0" indent="0">
              <a:buNone/>
              <a:tabLst>
                <a:tab pos="363538" algn="l"/>
              </a:tabLst>
            </a:pPr>
            <a:endParaRPr kumimoji="1" lang="en-US" altLang="ja-JP" sz="1800" b="1" dirty="0" smtClean="0"/>
          </a:p>
          <a:p>
            <a:pPr marL="0" indent="0">
              <a:buNone/>
            </a:pPr>
            <a:r>
              <a:rPr kumimoji="1" lang="ja-JP" altLang="en-US" sz="1800" dirty="0" smtClean="0"/>
              <a:t>　　「自由人の会」　</a:t>
            </a:r>
            <a:endParaRPr kumimoji="1" lang="en-US" altLang="ja-JP" sz="1800" dirty="0" smtClean="0"/>
          </a:p>
          <a:p>
            <a:pPr marL="0" indent="0">
              <a:buNone/>
            </a:pPr>
            <a:r>
              <a:rPr lang="ja-JP" altLang="en-US" sz="1800" dirty="0"/>
              <a:t>　</a:t>
            </a:r>
            <a:r>
              <a:rPr lang="ja-JP" altLang="en-US" sz="1800" dirty="0" smtClean="0"/>
              <a:t>　　　</a:t>
            </a:r>
            <a:r>
              <a:rPr kumimoji="1" lang="ja-JP" altLang="en-US" sz="1800" dirty="0" smtClean="0"/>
              <a:t>武田暁、亀淵</a:t>
            </a:r>
            <a:r>
              <a:rPr lang="ja-JP" altLang="ja-JP" sz="1800" dirty="0" smtClean="0"/>
              <a:t>廸</a:t>
            </a:r>
            <a:r>
              <a:rPr lang="ja-JP" altLang="en-US" sz="1800" dirty="0" smtClean="0"/>
              <a:t>、小沼通二、宮沢弘成、富山朔太郎、荒船次郎、</a:t>
            </a:r>
            <a:endParaRPr lang="en-US" altLang="ja-JP" sz="1800" dirty="0" smtClean="0"/>
          </a:p>
          <a:p>
            <a:pPr marL="0" indent="0">
              <a:buNone/>
            </a:pPr>
            <a:r>
              <a:rPr lang="ja-JP" altLang="en-US" sz="1800" dirty="0"/>
              <a:t>　</a:t>
            </a:r>
            <a:r>
              <a:rPr lang="ja-JP" altLang="en-US" sz="1800" dirty="0" smtClean="0"/>
              <a:t>　　　岡村浩、福来</a:t>
            </a:r>
            <a:r>
              <a:rPr lang="ja-JP" altLang="en-US" sz="1800" dirty="0"/>
              <a:t>正孝</a:t>
            </a:r>
            <a:r>
              <a:rPr lang="ja-JP" altLang="en-US" sz="1800" dirty="0" smtClean="0"/>
              <a:t>、藤川和男など</a:t>
            </a:r>
            <a:endParaRPr lang="en-US" altLang="ja-JP" sz="1800" dirty="0" smtClean="0"/>
          </a:p>
          <a:p>
            <a:pPr marL="0" indent="0">
              <a:buNone/>
            </a:pPr>
            <a:r>
              <a:rPr kumimoji="1" lang="ja-JP" altLang="en-US" sz="1800" dirty="0"/>
              <a:t>　</a:t>
            </a:r>
            <a:r>
              <a:rPr kumimoji="1" lang="ja-JP" altLang="en-US" sz="1800" dirty="0" smtClean="0"/>
              <a:t>　　　</a:t>
            </a:r>
            <a:r>
              <a:rPr lang="ja-JP" altLang="en-US" sz="1800" dirty="0" smtClean="0"/>
              <a:t>青木一三（元千代田化工）、井上</a:t>
            </a:r>
            <a:r>
              <a:rPr lang="ja-JP" altLang="en-US" sz="1800" dirty="0"/>
              <a:t>忠</a:t>
            </a:r>
            <a:r>
              <a:rPr lang="ja-JP" altLang="en-US" sz="1800" dirty="0" smtClean="0"/>
              <a:t>雄（元防衛庁）、小沢</a:t>
            </a:r>
            <a:r>
              <a:rPr lang="ja-JP" altLang="en-US" sz="1800" dirty="0"/>
              <a:t>健</a:t>
            </a:r>
            <a:r>
              <a:rPr lang="ja-JP" altLang="en-US" sz="1800" dirty="0" smtClean="0"/>
              <a:t>志（科学史）、</a:t>
            </a:r>
            <a:endParaRPr lang="en-US" altLang="ja-JP" sz="1800" dirty="0" smtClean="0"/>
          </a:p>
          <a:p>
            <a:pPr marL="0" indent="0">
              <a:buNone/>
            </a:pPr>
            <a:r>
              <a:rPr lang="ja-JP" altLang="en-US" sz="1800" dirty="0"/>
              <a:t>　</a:t>
            </a:r>
            <a:r>
              <a:rPr lang="ja-JP" altLang="en-US" sz="1800" dirty="0" smtClean="0"/>
              <a:t>　　　桜田勇蔵（元アルバック）、田中</a:t>
            </a:r>
            <a:r>
              <a:rPr lang="ja-JP" altLang="en-US" sz="1800" dirty="0"/>
              <a:t>吉</a:t>
            </a:r>
            <a:r>
              <a:rPr lang="ja-JP" altLang="en-US" sz="1800" dirty="0" smtClean="0"/>
              <a:t>左右（元原研）、など</a:t>
            </a:r>
            <a:endParaRPr lang="en-US" altLang="ja-JP" sz="1800" dirty="0" smtClean="0"/>
          </a:p>
          <a:p>
            <a:pPr marL="0" indent="0">
              <a:buNone/>
            </a:pPr>
            <a:r>
              <a:rPr lang="ja-JP" altLang="en-US" sz="1800" dirty="0"/>
              <a:t>　</a:t>
            </a:r>
            <a:r>
              <a:rPr lang="ja-JP" altLang="en-US" sz="1800" dirty="0" smtClean="0"/>
              <a:t>　　　石川</a:t>
            </a:r>
            <a:r>
              <a:rPr lang="ja-JP" altLang="en-US" sz="1800" dirty="0"/>
              <a:t>（島田）</a:t>
            </a:r>
            <a:r>
              <a:rPr lang="ja-JP" altLang="en-US" sz="1800" dirty="0" smtClean="0"/>
              <a:t>和江（元東大）、今里純、志田嘉次郎、など</a:t>
            </a:r>
            <a:endParaRPr lang="en-US" altLang="ja-JP" sz="1800" dirty="0" smtClean="0"/>
          </a:p>
          <a:p>
            <a:pPr marL="0" indent="0">
              <a:buNone/>
            </a:pPr>
            <a:r>
              <a:rPr lang="en-US" altLang="ja-JP" sz="1800" dirty="0"/>
              <a:t> </a:t>
            </a:r>
            <a:r>
              <a:rPr lang="en-US" altLang="ja-JP" sz="1800" dirty="0" smtClean="0"/>
              <a:t>              </a:t>
            </a:r>
          </a:p>
          <a:p>
            <a:pPr marL="0" indent="0">
              <a:buNone/>
            </a:pPr>
            <a:r>
              <a:rPr lang="en-US" altLang="ja-JP" sz="1800" dirty="0"/>
              <a:t> </a:t>
            </a:r>
            <a:r>
              <a:rPr lang="en-US" altLang="ja-JP" sz="1800" dirty="0" smtClean="0"/>
              <a:t>            </a:t>
            </a:r>
            <a:r>
              <a:rPr lang="ja-JP" altLang="en-US" sz="1800" dirty="0" smtClean="0"/>
              <a:t>　　</a:t>
            </a:r>
            <a:r>
              <a:rPr lang="en-US" altLang="ja-JP" sz="1800" dirty="0" smtClean="0"/>
              <a:t>  </a:t>
            </a:r>
            <a:r>
              <a:rPr lang="ja-JP" altLang="en-US" sz="1800" dirty="0" smtClean="0"/>
              <a:t>「自由人のエネルギー勉強会」など</a:t>
            </a:r>
            <a:endParaRPr lang="en-US" altLang="ja-JP" sz="1800" dirty="0" smtClean="0"/>
          </a:p>
          <a:p>
            <a:pPr marL="0" indent="0">
              <a:buNone/>
            </a:pPr>
            <a:r>
              <a:rPr kumimoji="1" lang="ja-JP" altLang="en-US" sz="1800" dirty="0" smtClean="0"/>
              <a:t>　　</a:t>
            </a:r>
            <a:endParaRPr lang="en-US" altLang="ja-JP" sz="1800" dirty="0" smtClean="0"/>
          </a:p>
          <a:p>
            <a:pPr marL="0" indent="0">
              <a:buNone/>
            </a:pPr>
            <a:r>
              <a:rPr lang="ja-JP" altLang="en-US" sz="1800" dirty="0" smtClean="0"/>
              <a:t>　　東大物理</a:t>
            </a:r>
            <a:r>
              <a:rPr lang="en-US" altLang="ja-JP" sz="1800" dirty="0" smtClean="0"/>
              <a:t>62</a:t>
            </a:r>
            <a:r>
              <a:rPr lang="ja-JP" altLang="en-US" sz="1800" dirty="0" smtClean="0"/>
              <a:t>年進学組；　特別な親交　</a:t>
            </a:r>
            <a:r>
              <a:rPr lang="en-US" altLang="ja-JP" sz="1800" dirty="0" smtClean="0"/>
              <a:t>(</a:t>
            </a:r>
            <a:r>
              <a:rPr lang="ja-JP" altLang="en-US" sz="1800" dirty="0" smtClean="0"/>
              <a:t>学生時代の五月祭以来）</a:t>
            </a:r>
            <a:endParaRPr lang="en-US" altLang="ja-JP" sz="1800" dirty="0" smtClean="0"/>
          </a:p>
          <a:p>
            <a:pPr marL="0" indent="0">
              <a:buNone/>
            </a:pPr>
            <a:r>
              <a:rPr lang="ja-JP" altLang="en-US" sz="1800" dirty="0"/>
              <a:t>　</a:t>
            </a:r>
            <a:r>
              <a:rPr lang="ja-JP" altLang="en-US" sz="1800" dirty="0" smtClean="0"/>
              <a:t>　　　岡村浩</a:t>
            </a:r>
            <a:r>
              <a:rPr lang="ja-JP" altLang="en-US" sz="1800" dirty="0"/>
              <a:t>（</a:t>
            </a:r>
            <a:r>
              <a:rPr lang="ja-JP" altLang="en-US" sz="1800" dirty="0" smtClean="0"/>
              <a:t>幹事）、荒船次郎、川畑有郷、岩崎洋一、鈴木敏郎、</a:t>
            </a:r>
            <a:endParaRPr lang="en-US" altLang="ja-JP" sz="1800" dirty="0" smtClean="0"/>
          </a:p>
          <a:p>
            <a:pPr marL="0" indent="0">
              <a:buNone/>
            </a:pPr>
            <a:r>
              <a:rPr lang="ja-JP" altLang="en-US" sz="1800" dirty="0"/>
              <a:t>　</a:t>
            </a:r>
            <a:r>
              <a:rPr lang="ja-JP" altLang="en-US" sz="1800" dirty="0" smtClean="0"/>
              <a:t>　　　山田作衛、野村亨、など</a:t>
            </a:r>
            <a:endParaRPr lang="en-US" altLang="ja-JP" sz="1800" dirty="0" smtClean="0"/>
          </a:p>
          <a:p>
            <a:pPr marL="0" indent="0">
              <a:buNone/>
            </a:pPr>
            <a:r>
              <a:rPr lang="ja-JP" altLang="en-US" sz="1800" dirty="0"/>
              <a:t>　</a:t>
            </a:r>
            <a:r>
              <a:rPr lang="ja-JP" altLang="en-US" sz="1800" dirty="0" smtClean="0"/>
              <a:t>　　　故岸本照夫、故生井沢寛、故斉藤基彦、など</a:t>
            </a:r>
            <a:endParaRPr lang="en-US" altLang="ja-JP" sz="1800" dirty="0" smtClean="0"/>
          </a:p>
          <a:p>
            <a:pPr marL="0" indent="0">
              <a:buNone/>
            </a:pPr>
            <a:endParaRPr lang="en-US" altLang="ja-JP" sz="1800" dirty="0"/>
          </a:p>
          <a:p>
            <a:pPr marL="0" indent="0">
              <a:buNone/>
            </a:pPr>
            <a:endParaRPr lang="en-US" altLang="ja-JP" sz="1800" dirty="0"/>
          </a:p>
          <a:p>
            <a:pPr marL="0" indent="0">
              <a:buNone/>
            </a:pPr>
            <a:endParaRPr kumimoji="1" lang="ja-JP" altLang="en-US" sz="1800" dirty="0"/>
          </a:p>
        </p:txBody>
      </p:sp>
    </p:spTree>
    <p:extLst>
      <p:ext uri="{BB962C8B-B14F-4D97-AF65-F5344CB8AC3E}">
        <p14:creationId xmlns:p14="http://schemas.microsoft.com/office/powerpoint/2010/main" val="19867817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31640" y="44624"/>
            <a:ext cx="6336704" cy="850106"/>
          </a:xfrm>
        </p:spPr>
        <p:txBody>
          <a:bodyPr>
            <a:normAutofit fontScale="90000"/>
          </a:bodyPr>
          <a:lstStyle/>
          <a:p>
            <a:r>
              <a:rPr lang="ja-JP" altLang="en-US" sz="3100" dirty="0"/>
              <a:t>自由人として</a:t>
            </a:r>
            <a:r>
              <a:rPr lang="en-US" altLang="ja-JP" sz="3100" dirty="0"/>
              <a:t>(1991-2018</a:t>
            </a:r>
            <a:r>
              <a:rPr lang="ja-JP" altLang="en-US" sz="3100" dirty="0" smtClean="0"/>
              <a:t>）</a:t>
            </a:r>
            <a:r>
              <a:rPr lang="en-US" altLang="ja-JP" sz="3100" dirty="0" smtClean="0"/>
              <a:t/>
            </a:r>
            <a:br>
              <a:rPr lang="en-US" altLang="ja-JP" sz="3100" dirty="0" smtClean="0"/>
            </a:br>
            <a:r>
              <a:rPr lang="ja-JP" altLang="en-US" sz="2200" b="1" dirty="0">
                <a:solidFill>
                  <a:srgbClr val="00B050"/>
                </a:solidFill>
              </a:rPr>
              <a:t>社会への提言と</a:t>
            </a:r>
            <a:r>
              <a:rPr lang="ja-JP" altLang="en-US" sz="2200" b="1" dirty="0" smtClean="0">
                <a:solidFill>
                  <a:srgbClr val="00B050"/>
                </a:solidFill>
              </a:rPr>
              <a:t>プラント構想</a:t>
            </a:r>
            <a:endParaRPr kumimoji="1" lang="ja-JP" altLang="en-US" sz="2200" b="1" dirty="0">
              <a:solidFill>
                <a:srgbClr val="00B050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46856" y="908720"/>
            <a:ext cx="8229600" cy="540060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ja-JP" altLang="en-US" sz="4000" dirty="0" smtClean="0"/>
              <a:t>　</a:t>
            </a:r>
            <a:r>
              <a:rPr lang="ja-JP" altLang="en-US" dirty="0"/>
              <a:t>　</a:t>
            </a:r>
            <a:r>
              <a:rPr lang="ja-JP" altLang="en-US" sz="2900" dirty="0"/>
              <a:t>　</a:t>
            </a:r>
            <a:r>
              <a:rPr lang="ja-JP" altLang="en-US" sz="2900" dirty="0" smtClean="0"/>
              <a:t>・</a:t>
            </a:r>
            <a:r>
              <a:rPr lang="ja-JP" altLang="en-US" sz="2900" dirty="0"/>
              <a:t>「放射能を考える：危険とその克服」　ブルーバックス　（</a:t>
            </a:r>
            <a:r>
              <a:rPr lang="en-US" altLang="ja-JP" sz="2900" dirty="0"/>
              <a:t>1984</a:t>
            </a:r>
            <a:r>
              <a:rPr lang="ja-JP" altLang="en-US" sz="2900" dirty="0"/>
              <a:t>）</a:t>
            </a:r>
            <a:endParaRPr lang="en-US" altLang="ja-JP" sz="2900" dirty="0"/>
          </a:p>
          <a:p>
            <a:pPr marL="0" indent="0">
              <a:buNone/>
            </a:pPr>
            <a:r>
              <a:rPr lang="ja-JP" altLang="en-US" sz="2900" dirty="0"/>
              <a:t>　　　　　　家庭に１台の放射線モニター</a:t>
            </a:r>
            <a:endParaRPr lang="en-US" altLang="ja-JP" sz="2900" dirty="0"/>
          </a:p>
          <a:p>
            <a:pPr marL="0" indent="0">
              <a:buNone/>
            </a:pPr>
            <a:r>
              <a:rPr lang="ja-JP" altLang="en-US" sz="2900" dirty="0"/>
              <a:t>　　　　　　恐れるより</a:t>
            </a:r>
            <a:r>
              <a:rPr lang="ja-JP" altLang="en-US" sz="2900" dirty="0" smtClean="0"/>
              <a:t>慣れろ！</a:t>
            </a:r>
            <a:endParaRPr lang="en-US" altLang="ja-JP" sz="2900" dirty="0" smtClean="0"/>
          </a:p>
          <a:p>
            <a:pPr marL="0" indent="0">
              <a:buNone/>
            </a:pPr>
            <a:r>
              <a:rPr lang="ja-JP" altLang="en-US" sz="2900" dirty="0"/>
              <a:t>　</a:t>
            </a:r>
            <a:r>
              <a:rPr lang="ja-JP" altLang="en-US" sz="2900" dirty="0" smtClean="0"/>
              <a:t>　　　　　有害無益な放射線アレルギーからの脱却</a:t>
            </a:r>
            <a:endParaRPr lang="en-US" altLang="ja-JP" sz="2900" dirty="0" smtClean="0"/>
          </a:p>
          <a:p>
            <a:pPr marL="0" indent="0">
              <a:buNone/>
            </a:pPr>
            <a:endParaRPr lang="en-US" altLang="ja-JP" sz="2900" dirty="0"/>
          </a:p>
          <a:p>
            <a:pPr marL="0" indent="0">
              <a:buNone/>
            </a:pPr>
            <a:r>
              <a:rPr lang="ja-JP" altLang="en-US" sz="2900" dirty="0"/>
              <a:t>　　　・「原子炉を眠らせ、太陽を呼び覚ませ」草思社（</a:t>
            </a:r>
            <a:r>
              <a:rPr lang="en-US" altLang="ja-JP" sz="2900" dirty="0"/>
              <a:t>1997</a:t>
            </a:r>
            <a:r>
              <a:rPr lang="ja-JP" altLang="en-US" sz="2900" dirty="0"/>
              <a:t>）</a:t>
            </a:r>
            <a:endParaRPr lang="en-US" altLang="ja-JP" sz="2900" dirty="0"/>
          </a:p>
          <a:p>
            <a:pPr marL="0" indent="0">
              <a:buNone/>
            </a:pPr>
            <a:r>
              <a:rPr lang="ja-JP" altLang="en-US" sz="2900" dirty="0"/>
              <a:t>　　　　　　原子力発電は本来は有用</a:t>
            </a:r>
            <a:endParaRPr lang="en-US" altLang="ja-JP" sz="2900" dirty="0"/>
          </a:p>
          <a:p>
            <a:pPr marL="0" indent="0">
              <a:buNone/>
            </a:pPr>
            <a:r>
              <a:rPr lang="ja-JP" altLang="en-US" sz="2900" dirty="0"/>
              <a:t>　　　　　　されど、安全対策を怠る人々には害悪の極み</a:t>
            </a:r>
            <a:endParaRPr lang="en-US" altLang="ja-JP" sz="2900" dirty="0"/>
          </a:p>
          <a:p>
            <a:pPr marL="0" indent="0">
              <a:buNone/>
            </a:pPr>
            <a:r>
              <a:rPr lang="ja-JP" altLang="en-US" sz="2900" dirty="0"/>
              <a:t>　　　　　　　　　　⇒　太陽エネルギーを使う</a:t>
            </a:r>
            <a:r>
              <a:rPr lang="ja-JP" altLang="en-US" sz="2900" dirty="0" smtClean="0"/>
              <a:t>べし</a:t>
            </a:r>
            <a:endParaRPr lang="en-US" altLang="ja-JP" sz="2900" dirty="0"/>
          </a:p>
          <a:p>
            <a:pPr marL="0" indent="0">
              <a:buNone/>
            </a:pPr>
            <a:r>
              <a:rPr lang="ja-JP" altLang="en-US" sz="2900" dirty="0"/>
              <a:t>　　　　　　　　</a:t>
            </a:r>
            <a:r>
              <a:rPr lang="ja-JP" altLang="en-US" sz="2900" dirty="0" smtClean="0"/>
              <a:t>福島</a:t>
            </a:r>
            <a:r>
              <a:rPr lang="ja-JP" altLang="en-US" sz="2900" dirty="0"/>
              <a:t>の悲劇（</a:t>
            </a:r>
            <a:r>
              <a:rPr lang="en-US" altLang="ja-JP" sz="2900" dirty="0"/>
              <a:t>2011</a:t>
            </a:r>
            <a:r>
              <a:rPr lang="ja-JP" altLang="en-US" sz="2900" dirty="0"/>
              <a:t>年</a:t>
            </a:r>
            <a:r>
              <a:rPr lang="ja-JP" altLang="en-US" sz="2900" dirty="0" smtClean="0"/>
              <a:t>）</a:t>
            </a:r>
            <a:endParaRPr lang="en-US" altLang="ja-JP" sz="2900" dirty="0" smtClean="0"/>
          </a:p>
          <a:p>
            <a:pPr marL="0" indent="0">
              <a:buNone/>
            </a:pPr>
            <a:endParaRPr lang="en-US" altLang="ja-JP" sz="2900" dirty="0" smtClean="0"/>
          </a:p>
          <a:p>
            <a:pPr marL="0" indent="0">
              <a:buNone/>
              <a:tabLst>
                <a:tab pos="901700" algn="l"/>
              </a:tabLst>
            </a:pPr>
            <a:r>
              <a:rPr lang="ja-JP" altLang="en-US" sz="2900" dirty="0" smtClean="0"/>
              <a:t>　　　</a:t>
            </a:r>
            <a:r>
              <a:rPr lang="ja-JP" altLang="en-US" sz="2900" dirty="0"/>
              <a:t>・</a:t>
            </a:r>
            <a:r>
              <a:rPr lang="ja-JP" altLang="en-US" sz="2900" dirty="0" smtClean="0"/>
              <a:t>エネルギー対策プラント構想　　研究協力者　関整爾博士（筑波大</a:t>
            </a:r>
            <a:r>
              <a:rPr lang="en-US" altLang="ja-JP" sz="2900" dirty="0" smtClean="0"/>
              <a:t>/MTU</a:t>
            </a:r>
            <a:r>
              <a:rPr lang="ja-JP" altLang="en-US" sz="2900" dirty="0" smtClean="0"/>
              <a:t>）</a:t>
            </a:r>
            <a:endParaRPr lang="en-US" altLang="ja-JP" sz="2900" dirty="0" smtClean="0"/>
          </a:p>
          <a:p>
            <a:pPr marL="0" indent="0">
              <a:buNone/>
            </a:pPr>
            <a:r>
              <a:rPr lang="ja-JP" altLang="en-US" sz="2900" dirty="0" smtClean="0"/>
              <a:t>　　　　　</a:t>
            </a:r>
            <a:r>
              <a:rPr lang="ja-JP" altLang="en-US" sz="2900" dirty="0"/>
              <a:t>　</a:t>
            </a:r>
            <a:r>
              <a:rPr lang="en-US" altLang="ja-JP" sz="2900" dirty="0" smtClean="0"/>
              <a:t>1)</a:t>
            </a:r>
            <a:r>
              <a:rPr lang="ja-JP" altLang="en-US" sz="2900" dirty="0" smtClean="0"/>
              <a:t>　</a:t>
            </a:r>
            <a:r>
              <a:rPr lang="ja-JP" altLang="ja-JP" sz="2900" dirty="0" smtClean="0"/>
              <a:t>「</a:t>
            </a:r>
            <a:r>
              <a:rPr lang="ja-JP" altLang="ja-JP" sz="2900" dirty="0"/>
              <a:t>自己増殖型太陽光発電所</a:t>
            </a:r>
            <a:r>
              <a:rPr lang="ja-JP" altLang="ja-JP" sz="2900" dirty="0" smtClean="0"/>
              <a:t>」構想</a:t>
            </a:r>
            <a:r>
              <a:rPr lang="ja-JP" altLang="en-US" sz="2900" dirty="0" smtClean="0"/>
              <a:t>　</a:t>
            </a:r>
            <a:r>
              <a:rPr lang="en-US" altLang="ja-JP" sz="2900" dirty="0" smtClean="0"/>
              <a:t>(2001</a:t>
            </a:r>
            <a:r>
              <a:rPr lang="ja-JP" altLang="en-US" sz="2900" dirty="0" smtClean="0"/>
              <a:t>年）</a:t>
            </a:r>
            <a:endParaRPr lang="en-US" altLang="ja-JP" sz="2900" dirty="0" smtClean="0"/>
          </a:p>
          <a:p>
            <a:pPr marL="0" indent="0">
              <a:buNone/>
            </a:pPr>
            <a:r>
              <a:rPr lang="ja-JP" altLang="en-US" sz="2900" dirty="0"/>
              <a:t>　</a:t>
            </a:r>
            <a:r>
              <a:rPr lang="ja-JP" altLang="en-US" sz="2900" dirty="0" smtClean="0"/>
              <a:t>　　　　　　　　　　クロアチアに設置をめざす</a:t>
            </a:r>
            <a:endParaRPr lang="en-US" altLang="ja-JP" sz="2900" dirty="0" smtClean="0"/>
          </a:p>
          <a:p>
            <a:pPr marL="0" indent="0">
              <a:buNone/>
            </a:pPr>
            <a:r>
              <a:rPr lang="ja-JP" altLang="en-US" sz="2900" dirty="0"/>
              <a:t>　</a:t>
            </a:r>
            <a:r>
              <a:rPr lang="ja-JP" altLang="en-US" sz="2900" dirty="0" smtClean="0"/>
              <a:t>　　　　　　　　　　勉強会；富山朔太郎、友真昌太郎、野崎正、</a:t>
            </a:r>
            <a:r>
              <a:rPr lang="ja-JP" altLang="en-US" sz="2900" dirty="0"/>
              <a:t>山室則之</a:t>
            </a:r>
            <a:r>
              <a:rPr lang="ja-JP" altLang="en-US" sz="2900" dirty="0" smtClean="0"/>
              <a:t>など</a:t>
            </a:r>
            <a:endParaRPr lang="en-US" altLang="ja-JP" sz="2900" dirty="0" smtClean="0"/>
          </a:p>
          <a:p>
            <a:pPr marL="0" indent="0">
              <a:buNone/>
            </a:pPr>
            <a:r>
              <a:rPr lang="ja-JP" altLang="en-US" sz="2900" dirty="0" smtClean="0"/>
              <a:t>　　　　　　</a:t>
            </a:r>
            <a:r>
              <a:rPr lang="ja-JP" altLang="en-US" sz="2900" dirty="0"/>
              <a:t>２</a:t>
            </a:r>
            <a:r>
              <a:rPr lang="ja-JP" altLang="en-US" sz="2900" dirty="0" smtClean="0"/>
              <a:t>）「</a:t>
            </a:r>
            <a:r>
              <a:rPr lang="en-US" altLang="ja-JP" sz="2900" dirty="0" smtClean="0"/>
              <a:t>Hybrid </a:t>
            </a:r>
            <a:r>
              <a:rPr lang="en-US" altLang="ja-JP" sz="2900" dirty="0"/>
              <a:t>Solar </a:t>
            </a:r>
            <a:r>
              <a:rPr lang="en-US" altLang="ja-JP" sz="2900" dirty="0" smtClean="0"/>
              <a:t>System</a:t>
            </a:r>
            <a:r>
              <a:rPr lang="ja-JP" altLang="en-US" sz="2900" dirty="0"/>
              <a:t>」</a:t>
            </a:r>
            <a:r>
              <a:rPr lang="ja-JP" altLang="en-US" sz="2900" dirty="0" smtClean="0"/>
              <a:t>構想　</a:t>
            </a:r>
            <a:r>
              <a:rPr lang="en-US" altLang="ja-JP" sz="2900" dirty="0" smtClean="0"/>
              <a:t>(2005)</a:t>
            </a:r>
          </a:p>
          <a:p>
            <a:pPr marL="0" indent="0">
              <a:buNone/>
            </a:pPr>
            <a:r>
              <a:rPr lang="ja-JP" altLang="en-US" sz="2900" dirty="0"/>
              <a:t>　</a:t>
            </a:r>
            <a:r>
              <a:rPr lang="ja-JP" altLang="en-US" sz="2900" dirty="0" smtClean="0"/>
              <a:t>　　　　　　　　太陽エネルギーの有効利用</a:t>
            </a:r>
            <a:endParaRPr lang="en-US" altLang="ja-JP" sz="2900" dirty="0" smtClean="0"/>
          </a:p>
          <a:p>
            <a:pPr marL="0" indent="0">
              <a:buNone/>
            </a:pPr>
            <a:r>
              <a:rPr lang="ja-JP" altLang="en-US" sz="2900" dirty="0"/>
              <a:t>　</a:t>
            </a:r>
            <a:r>
              <a:rPr lang="ja-JP" altLang="en-US" sz="2900" dirty="0" smtClean="0"/>
              <a:t>　　　　　　　　　夏の温水を貯めて冬の暖房に使う。</a:t>
            </a:r>
            <a:endParaRPr lang="en-US" altLang="ja-JP" sz="2900" dirty="0" smtClean="0"/>
          </a:p>
          <a:p>
            <a:pPr marL="0" indent="0">
              <a:buNone/>
            </a:pPr>
            <a:r>
              <a:rPr lang="ja-JP" altLang="en-US" sz="2900" dirty="0"/>
              <a:t>　</a:t>
            </a:r>
            <a:r>
              <a:rPr lang="ja-JP" altLang="en-US" sz="2900" dirty="0" smtClean="0"/>
              <a:t>　　　　　　　　　候補地；クロアチアの石灰石丘陵、大谷石採掘抗跡</a:t>
            </a:r>
            <a:endParaRPr lang="en-US" altLang="ja-JP" sz="29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915816" y="6309320"/>
            <a:ext cx="2664296" cy="400110"/>
          </a:xfrm>
          <a:prstGeom prst="rect">
            <a:avLst/>
          </a:prstGeom>
          <a:solidFill>
            <a:srgbClr val="FDEADA">
              <a:alpha val="32157"/>
            </a:srgbClr>
          </a:solidFill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2000" dirty="0"/>
              <a:t>⇒　</a:t>
            </a:r>
            <a:r>
              <a:rPr lang="ja-JP" altLang="en-US" dirty="0" smtClean="0"/>
              <a:t>未だ果たせぬ</a:t>
            </a:r>
            <a:r>
              <a:rPr lang="ja-JP" altLang="en-US" dirty="0"/>
              <a:t>夢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500601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43608" y="188640"/>
            <a:ext cx="5976664" cy="504056"/>
          </a:xfrm>
        </p:spPr>
        <p:txBody>
          <a:bodyPr>
            <a:normAutofit fontScale="90000"/>
          </a:bodyPr>
          <a:lstStyle/>
          <a:p>
            <a:r>
              <a:rPr kumimoji="1" lang="ja-JP" altLang="en-US" sz="2800" dirty="0" smtClean="0"/>
              <a:t>森永先生の著作物</a:t>
            </a:r>
            <a:endParaRPr kumimoji="1" lang="ja-JP" altLang="en-US" sz="28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99592" y="908720"/>
            <a:ext cx="7632848" cy="53285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z="1800" dirty="0" smtClean="0"/>
              <a:t>書籍</a:t>
            </a:r>
            <a:endParaRPr kumimoji="1" lang="en-US" altLang="ja-JP" sz="1800" dirty="0" smtClean="0"/>
          </a:p>
          <a:p>
            <a:pPr marL="0" indent="0">
              <a:buNone/>
            </a:pPr>
            <a:r>
              <a:rPr kumimoji="1" lang="ja-JP" altLang="en-US" sz="1800" dirty="0" smtClean="0"/>
              <a:t>　「パーキンソンの法則」　（翻訳）　至誠堂　（</a:t>
            </a:r>
            <a:r>
              <a:rPr kumimoji="1" lang="en-US" altLang="ja-JP" sz="1800" dirty="0" smtClean="0"/>
              <a:t>1961</a:t>
            </a:r>
            <a:r>
              <a:rPr kumimoji="1" lang="ja-JP" altLang="en-US" sz="1800" dirty="0" smtClean="0"/>
              <a:t>）</a:t>
            </a:r>
            <a:endParaRPr kumimoji="1" lang="en-US" altLang="ja-JP" sz="1800" dirty="0" smtClean="0"/>
          </a:p>
          <a:p>
            <a:pPr marL="0" indent="0">
              <a:buNone/>
            </a:pPr>
            <a:r>
              <a:rPr lang="ja-JP" altLang="en-US" sz="1800" dirty="0" smtClean="0"/>
              <a:t>　「欧米科学通信」　至誠堂新書（</a:t>
            </a:r>
            <a:r>
              <a:rPr lang="en-US" altLang="ja-JP" sz="1800" dirty="0" smtClean="0"/>
              <a:t>1966</a:t>
            </a:r>
            <a:r>
              <a:rPr lang="ja-JP" altLang="en-US" sz="1800" dirty="0" smtClean="0"/>
              <a:t>）</a:t>
            </a:r>
            <a:endParaRPr kumimoji="1" lang="en-US" altLang="ja-JP" sz="1800" dirty="0" smtClean="0"/>
          </a:p>
          <a:p>
            <a:pPr marL="0" indent="0">
              <a:buNone/>
            </a:pPr>
            <a:r>
              <a:rPr lang="ja-JP" altLang="en-US" sz="1800" dirty="0" smtClean="0"/>
              <a:t>　「</a:t>
            </a:r>
            <a:r>
              <a:rPr kumimoji="1" lang="en-US" altLang="ja-JP" sz="1800" dirty="0" smtClean="0"/>
              <a:t>In-beam Gamma-ray  </a:t>
            </a:r>
            <a:r>
              <a:rPr lang="en-US" altLang="ja-JP" sz="1800" dirty="0"/>
              <a:t>S</a:t>
            </a:r>
            <a:r>
              <a:rPr kumimoji="1" lang="en-US" altLang="ja-JP" sz="1800" dirty="0" smtClean="0"/>
              <a:t>pectroscopy</a:t>
            </a:r>
            <a:r>
              <a:rPr kumimoji="1" lang="ja-JP" altLang="en-US" sz="1800" dirty="0" smtClean="0"/>
              <a:t>」</a:t>
            </a:r>
            <a:r>
              <a:rPr kumimoji="1" lang="en-US" altLang="ja-JP" sz="1800" dirty="0" smtClean="0"/>
              <a:t> </a:t>
            </a:r>
          </a:p>
          <a:p>
            <a:pPr marL="0" indent="0">
              <a:buNone/>
            </a:pPr>
            <a:r>
              <a:rPr lang="ja-JP" altLang="en-US" sz="1800" dirty="0"/>
              <a:t>　</a:t>
            </a:r>
            <a:r>
              <a:rPr lang="ja-JP" altLang="en-US" sz="1800" dirty="0" smtClean="0"/>
              <a:t>　　　　　　　　　　　</a:t>
            </a:r>
            <a:r>
              <a:rPr kumimoji="1" lang="en-US" altLang="ja-JP" sz="1800" dirty="0" smtClean="0"/>
              <a:t> North-Holland Pub (1976) </a:t>
            </a:r>
            <a:r>
              <a:rPr kumimoji="1" lang="ja-JP" altLang="en-US" sz="1800" dirty="0" smtClean="0"/>
              <a:t>山崎敏光さんと共著</a:t>
            </a:r>
            <a:endParaRPr kumimoji="1" lang="en-US" altLang="ja-JP" sz="1800" dirty="0" smtClean="0"/>
          </a:p>
          <a:p>
            <a:pPr marL="0" indent="0">
              <a:buNone/>
            </a:pPr>
            <a:r>
              <a:rPr lang="ja-JP" altLang="en-US" sz="1800" dirty="0"/>
              <a:t>　「放射能を考える：危険とその克服」　ブルーバックス　（</a:t>
            </a:r>
            <a:r>
              <a:rPr lang="en-US" altLang="ja-JP" sz="1800" dirty="0"/>
              <a:t>1984</a:t>
            </a:r>
            <a:r>
              <a:rPr lang="ja-JP" altLang="en-US" sz="1800" dirty="0" smtClean="0"/>
              <a:t>）</a:t>
            </a:r>
            <a:endParaRPr kumimoji="1" lang="en-US" altLang="ja-JP" sz="1800" dirty="0" smtClean="0"/>
          </a:p>
          <a:p>
            <a:pPr marL="0" indent="0">
              <a:buNone/>
            </a:pPr>
            <a:r>
              <a:rPr lang="ja-JP" altLang="en-US" sz="1800" dirty="0" smtClean="0"/>
              <a:t>　「</a:t>
            </a:r>
            <a:r>
              <a:rPr lang="ja-JP" altLang="en-US" sz="1800" dirty="0"/>
              <a:t>原子炉を眠らせ、太陽を呼び覚ませ」草思社（</a:t>
            </a:r>
            <a:r>
              <a:rPr lang="en-US" altLang="ja-JP" sz="1800" dirty="0"/>
              <a:t>1997</a:t>
            </a:r>
            <a:r>
              <a:rPr lang="ja-JP" altLang="en-US" sz="1800" dirty="0"/>
              <a:t>）</a:t>
            </a:r>
            <a:endParaRPr lang="en-US" altLang="ja-JP" sz="1800" dirty="0"/>
          </a:p>
          <a:p>
            <a:endParaRPr kumimoji="1" lang="en-US" altLang="ja-JP" sz="1800" dirty="0" smtClean="0"/>
          </a:p>
          <a:p>
            <a:pPr marL="0" indent="0">
              <a:buNone/>
            </a:pPr>
            <a:r>
              <a:rPr lang="ja-JP" altLang="en-US" sz="1800" dirty="0" smtClean="0"/>
              <a:t>小論</a:t>
            </a:r>
            <a:endParaRPr lang="en-US" altLang="ja-JP" sz="1800" dirty="0" smtClean="0"/>
          </a:p>
          <a:p>
            <a:pPr marL="0" indent="0">
              <a:buNone/>
            </a:pPr>
            <a:r>
              <a:rPr lang="ja-JP" altLang="en-US" sz="1800" dirty="0" smtClean="0"/>
              <a:t>　「日本人</a:t>
            </a:r>
            <a:r>
              <a:rPr lang="ja-JP" altLang="en-US" sz="1800" dirty="0"/>
              <a:t>にも科学は出来るか</a:t>
            </a:r>
            <a:r>
              <a:rPr lang="ja-JP" altLang="en-US" sz="1800" dirty="0" smtClean="0"/>
              <a:t>？」</a:t>
            </a:r>
            <a:r>
              <a:rPr lang="ja-JP" altLang="en-US" sz="1800" dirty="0"/>
              <a:t>　自然</a:t>
            </a:r>
            <a:r>
              <a:rPr lang="en-US" altLang="ja-JP" sz="1800" dirty="0"/>
              <a:t>1976</a:t>
            </a:r>
            <a:r>
              <a:rPr lang="ja-JP" altLang="en-US" sz="1800" dirty="0"/>
              <a:t>年</a:t>
            </a:r>
            <a:r>
              <a:rPr lang="ja-JP" altLang="en-US" sz="1800" dirty="0" smtClean="0"/>
              <a:t>１月号</a:t>
            </a:r>
            <a:endParaRPr lang="en-US" altLang="ja-JP" sz="1800" dirty="0" smtClean="0"/>
          </a:p>
          <a:p>
            <a:pPr marL="0" indent="0">
              <a:buNone/>
            </a:pPr>
            <a:r>
              <a:rPr kumimoji="1" lang="ja-JP" altLang="en-US" sz="1800" dirty="0" smtClean="0"/>
              <a:t>　「フリップ・フロップ」　科学の饗宴</a:t>
            </a:r>
            <a:r>
              <a:rPr lang="ja-JP" altLang="en-US" sz="1800" dirty="0"/>
              <a:t>　</a:t>
            </a:r>
            <a:r>
              <a:rPr lang="ja-JP" altLang="en-US" sz="1800" dirty="0" smtClean="0"/>
              <a:t>（有馬朗人他）</a:t>
            </a:r>
            <a:r>
              <a:rPr kumimoji="1" lang="ja-JP" altLang="en-US" sz="1800" dirty="0" smtClean="0"/>
              <a:t>　みすず書房　（</a:t>
            </a:r>
            <a:r>
              <a:rPr kumimoji="1" lang="en-US" altLang="ja-JP" sz="1800" dirty="0" smtClean="0"/>
              <a:t>1980</a:t>
            </a:r>
            <a:r>
              <a:rPr kumimoji="1" lang="ja-JP" altLang="en-US" sz="1800" dirty="0" smtClean="0"/>
              <a:t>）</a:t>
            </a:r>
            <a:endParaRPr kumimoji="1" lang="en-US" altLang="ja-JP" sz="1800" dirty="0" smtClean="0"/>
          </a:p>
          <a:p>
            <a:pPr marL="0" indent="0">
              <a:buNone/>
            </a:pPr>
            <a:r>
              <a:rPr lang="ja-JP" altLang="en-US" sz="1800" dirty="0"/>
              <a:t>　</a:t>
            </a:r>
            <a:r>
              <a:rPr lang="ja-JP" altLang="en-US" sz="1800" dirty="0" smtClean="0"/>
              <a:t>「ミュンヘンの</a:t>
            </a:r>
            <a:r>
              <a:rPr lang="en-US" altLang="ja-JP" sz="1800" dirty="0" smtClean="0"/>
              <a:t>IH</a:t>
            </a:r>
            <a:r>
              <a:rPr lang="ja-JP" altLang="en-US" sz="1800" dirty="0" smtClean="0"/>
              <a:t>型線型加速器の成功とそれの意味するところ」　</a:t>
            </a:r>
            <a:endParaRPr lang="en-US" altLang="ja-JP" sz="1800" dirty="0" smtClean="0"/>
          </a:p>
          <a:p>
            <a:pPr marL="0" indent="0">
              <a:buNone/>
            </a:pPr>
            <a:r>
              <a:rPr lang="ja-JP" altLang="en-US" sz="1800" dirty="0"/>
              <a:t>　</a:t>
            </a:r>
            <a:r>
              <a:rPr lang="ja-JP" altLang="en-US" sz="1800" dirty="0" smtClean="0"/>
              <a:t>　　　　　　　　　　　　　　　　　　　　　　　　　　　物理学会誌</a:t>
            </a:r>
            <a:r>
              <a:rPr lang="en-US" altLang="ja-JP" sz="1800" dirty="0" smtClean="0"/>
              <a:t>38</a:t>
            </a:r>
            <a:r>
              <a:rPr lang="ja-JP" altLang="en-US" sz="1800" dirty="0" smtClean="0"/>
              <a:t>巻</a:t>
            </a:r>
            <a:r>
              <a:rPr lang="en-US" altLang="ja-JP" sz="1800" dirty="0" smtClean="0"/>
              <a:t>1</a:t>
            </a:r>
            <a:r>
              <a:rPr lang="ja-JP" altLang="en-US" sz="1800" dirty="0" smtClean="0"/>
              <a:t>号（</a:t>
            </a:r>
            <a:r>
              <a:rPr lang="en-US" altLang="ja-JP" sz="1800" dirty="0" smtClean="0"/>
              <a:t>1983</a:t>
            </a:r>
            <a:r>
              <a:rPr lang="ja-JP" altLang="en-US" sz="1800" dirty="0" smtClean="0"/>
              <a:t>）</a:t>
            </a:r>
            <a:endParaRPr lang="en-US" altLang="ja-JP" sz="1800" dirty="0" smtClean="0"/>
          </a:p>
          <a:p>
            <a:pPr marL="0" indent="0">
              <a:buNone/>
            </a:pPr>
            <a:r>
              <a:rPr lang="ja-JP" altLang="en-US" sz="1800" dirty="0" smtClean="0"/>
              <a:t>　「トリトン</a:t>
            </a:r>
            <a:r>
              <a:rPr lang="ja-JP" altLang="en-US" sz="1800" dirty="0"/>
              <a:t>加速</a:t>
            </a:r>
            <a:r>
              <a:rPr lang="ja-JP" altLang="en-US" sz="1800" dirty="0" smtClean="0"/>
              <a:t>による</a:t>
            </a:r>
            <a:r>
              <a:rPr lang="en-US" altLang="ja-JP" sz="1800" dirty="0" smtClean="0"/>
              <a:t>RI </a:t>
            </a:r>
            <a:r>
              <a:rPr lang="ja-JP" altLang="en-US" sz="1800" dirty="0" smtClean="0"/>
              <a:t>の</a:t>
            </a:r>
            <a:r>
              <a:rPr lang="ja-JP" altLang="en-US" sz="1800" dirty="0" smtClean="0"/>
              <a:t>製造」　日本原子力会誌　</a:t>
            </a:r>
            <a:r>
              <a:rPr lang="en-US" altLang="ja-JP" sz="1800" dirty="0" smtClean="0"/>
              <a:t>28</a:t>
            </a:r>
            <a:r>
              <a:rPr lang="ja-JP" altLang="en-US" sz="1800" dirty="0" smtClean="0"/>
              <a:t>巻</a:t>
            </a:r>
            <a:r>
              <a:rPr lang="en-US" altLang="ja-JP" sz="1800" dirty="0" smtClean="0"/>
              <a:t>1</a:t>
            </a:r>
            <a:r>
              <a:rPr lang="ja-JP" altLang="en-US" sz="1800" dirty="0" smtClean="0"/>
              <a:t>号（</a:t>
            </a:r>
            <a:r>
              <a:rPr lang="en-US" altLang="ja-JP" sz="1800" dirty="0" smtClean="0"/>
              <a:t>1986</a:t>
            </a:r>
            <a:r>
              <a:rPr lang="ja-JP" altLang="en-US" sz="1800" dirty="0" smtClean="0"/>
              <a:t>）</a:t>
            </a:r>
            <a:endParaRPr lang="en-US" altLang="ja-JP" sz="1800" dirty="0" smtClean="0"/>
          </a:p>
          <a:p>
            <a:pPr marL="0" indent="0">
              <a:buNone/>
            </a:pPr>
            <a:r>
              <a:rPr lang="ja-JP" altLang="en-US" sz="1800" dirty="0" smtClean="0"/>
              <a:t>　</a:t>
            </a:r>
            <a:r>
              <a:rPr lang="ja-JP" altLang="ja-JP" sz="1800" dirty="0" smtClean="0"/>
              <a:t>「</a:t>
            </a:r>
            <a:r>
              <a:rPr lang="ja-JP" altLang="ja-JP" sz="1800" dirty="0"/>
              <a:t>物理学のモチヴェイション</a:t>
            </a:r>
            <a:r>
              <a:rPr lang="ja-JP" altLang="ja-JP" sz="1800" dirty="0" smtClean="0"/>
              <a:t>」</a:t>
            </a:r>
            <a:r>
              <a:rPr lang="ja-JP" altLang="en-US" sz="1800" dirty="0" smtClean="0"/>
              <a:t>　</a:t>
            </a:r>
            <a:r>
              <a:rPr lang="ja-JP" altLang="ja-JP" sz="1800" dirty="0" smtClean="0"/>
              <a:t>物理学</a:t>
            </a:r>
            <a:r>
              <a:rPr lang="ja-JP" altLang="ja-JP" sz="1800" dirty="0"/>
              <a:t>会誌</a:t>
            </a:r>
            <a:r>
              <a:rPr lang="en-US" altLang="ja-JP" sz="1800" dirty="0"/>
              <a:t>41</a:t>
            </a:r>
            <a:r>
              <a:rPr lang="ja-JP" altLang="ja-JP" sz="1800" dirty="0"/>
              <a:t>巻</a:t>
            </a:r>
            <a:r>
              <a:rPr lang="en-US" altLang="ja-JP" sz="1800" dirty="0"/>
              <a:t>10</a:t>
            </a:r>
            <a:r>
              <a:rPr lang="ja-JP" altLang="ja-JP" sz="1800" dirty="0" smtClean="0"/>
              <a:t>号</a:t>
            </a:r>
            <a:r>
              <a:rPr lang="ja-JP" altLang="en-US" sz="1800" dirty="0" smtClean="0"/>
              <a:t>（</a:t>
            </a:r>
            <a:r>
              <a:rPr lang="en-US" altLang="ja-JP" sz="1800" dirty="0" smtClean="0"/>
              <a:t>1986</a:t>
            </a:r>
            <a:r>
              <a:rPr lang="ja-JP" altLang="en-US" sz="1800" dirty="0"/>
              <a:t>）</a:t>
            </a:r>
            <a:endParaRPr lang="en-US" altLang="ja-JP" sz="1800" dirty="0" smtClean="0"/>
          </a:p>
          <a:p>
            <a:pPr marL="0" indent="0">
              <a:buNone/>
            </a:pPr>
            <a:r>
              <a:rPr lang="ja-JP" altLang="en-US" sz="1800" dirty="0" smtClean="0"/>
              <a:t>　「原子核分</a:t>
            </a:r>
            <a:r>
              <a:rPr lang="ja-JP" altLang="en-US" sz="1800" dirty="0"/>
              <a:t>光学の展開</a:t>
            </a:r>
            <a:r>
              <a:rPr lang="en-US" altLang="ja-JP" sz="1800" dirty="0"/>
              <a:t>-</a:t>
            </a:r>
            <a:r>
              <a:rPr lang="ja-JP" altLang="en-US" sz="1800" dirty="0"/>
              <a:t>私の来た</a:t>
            </a:r>
            <a:r>
              <a:rPr lang="ja-JP" altLang="en-US" sz="1800" dirty="0" smtClean="0"/>
              <a:t>道」</a:t>
            </a:r>
            <a:r>
              <a:rPr lang="ja-JP" altLang="en-US" sz="1800" dirty="0"/>
              <a:t>　物理学会誌</a:t>
            </a:r>
            <a:r>
              <a:rPr lang="en-US" altLang="ja-JP" sz="1800" dirty="0"/>
              <a:t>51</a:t>
            </a:r>
            <a:r>
              <a:rPr lang="ja-JP" altLang="en-US" sz="1800" dirty="0"/>
              <a:t>号刊</a:t>
            </a:r>
            <a:r>
              <a:rPr lang="en-US" altLang="ja-JP" sz="1800" dirty="0"/>
              <a:t>11</a:t>
            </a:r>
            <a:r>
              <a:rPr lang="ja-JP" altLang="en-US" sz="1800" dirty="0"/>
              <a:t>号（</a:t>
            </a:r>
            <a:r>
              <a:rPr lang="en-US" altLang="ja-JP" sz="1800" dirty="0"/>
              <a:t>1996</a:t>
            </a:r>
            <a:r>
              <a:rPr lang="ja-JP" altLang="en-US" sz="1800" dirty="0" smtClean="0"/>
              <a:t>）</a:t>
            </a:r>
            <a:endParaRPr lang="en-US" altLang="ja-JP" sz="1800" dirty="0" smtClean="0"/>
          </a:p>
          <a:p>
            <a:endParaRPr kumimoji="1" lang="ja-JP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9153200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99176" cy="778098"/>
          </a:xfrm>
        </p:spPr>
        <p:txBody>
          <a:bodyPr>
            <a:normAutofit/>
          </a:bodyPr>
          <a:lstStyle/>
          <a:p>
            <a:r>
              <a:rPr kumimoji="1" lang="ja-JP" altLang="en-US" sz="2800" dirty="0" smtClean="0"/>
              <a:t>森永先生についての</a:t>
            </a:r>
            <a:r>
              <a:rPr lang="ja-JP" altLang="en-US" sz="2800" dirty="0" smtClean="0"/>
              <a:t>最近</a:t>
            </a:r>
            <a:r>
              <a:rPr lang="ja-JP" altLang="en-US" sz="2800" dirty="0"/>
              <a:t>の</a:t>
            </a:r>
            <a:r>
              <a:rPr kumimoji="1" lang="ja-JP" altLang="en-US" sz="2800" dirty="0" smtClean="0"/>
              <a:t>書き物</a:t>
            </a:r>
            <a:endParaRPr kumimoji="1" lang="ja-JP" altLang="en-US" sz="28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763688" y="1340768"/>
            <a:ext cx="5976664" cy="4896544"/>
          </a:xfrm>
        </p:spPr>
        <p:txBody>
          <a:bodyPr>
            <a:normAutofit lnSpcReduction="10000"/>
          </a:bodyPr>
          <a:lstStyle/>
          <a:p>
            <a:pPr marL="92075" indent="0">
              <a:buNone/>
            </a:pPr>
            <a:r>
              <a:rPr lang="ja-JP" altLang="en-US" sz="2000" dirty="0" smtClean="0"/>
              <a:t>武田　暁　 「</a:t>
            </a:r>
            <a:r>
              <a:rPr lang="ja-JP" altLang="en-US" sz="2000" dirty="0"/>
              <a:t>森永晴彦氏との交流記録」</a:t>
            </a:r>
            <a:endParaRPr kumimoji="1" lang="en-US" altLang="ja-JP" sz="2000" dirty="0" smtClean="0"/>
          </a:p>
          <a:p>
            <a:pPr marL="0" indent="0">
              <a:buNone/>
            </a:pPr>
            <a:r>
              <a:rPr lang="en-US" altLang="ja-JP" sz="2000" dirty="0"/>
              <a:t> </a:t>
            </a:r>
            <a:r>
              <a:rPr lang="ja-JP" altLang="en-US" sz="2000" dirty="0" smtClean="0"/>
              <a:t>福来</a:t>
            </a:r>
            <a:r>
              <a:rPr lang="ja-JP" altLang="en-US" sz="2000" dirty="0"/>
              <a:t>正孝　「森永先生の思</a:t>
            </a:r>
            <a:r>
              <a:rPr lang="ja-JP" altLang="en-US" sz="2000" dirty="0" err="1"/>
              <a:t>ひで</a:t>
            </a:r>
            <a:r>
              <a:rPr lang="ja-JP" altLang="en-US" sz="2000" dirty="0" smtClean="0"/>
              <a:t>」</a:t>
            </a:r>
            <a:endParaRPr lang="en-US" altLang="ja-JP" sz="2000" dirty="0" smtClean="0"/>
          </a:p>
          <a:p>
            <a:endParaRPr kumimoji="1" lang="en-US" altLang="ja-JP" sz="2000" dirty="0"/>
          </a:p>
          <a:p>
            <a:pPr marL="0" indent="0">
              <a:buNone/>
            </a:pPr>
            <a:r>
              <a:rPr lang="ja-JP" altLang="en-US" sz="2000" dirty="0" smtClean="0"/>
              <a:t> 石原正泰　「森永晴彦先生を偲んで」</a:t>
            </a:r>
            <a:endParaRPr lang="en-US" altLang="ja-JP" sz="2000" dirty="0" smtClean="0"/>
          </a:p>
          <a:p>
            <a:pPr marL="0" indent="0">
              <a:buNone/>
              <a:tabLst>
                <a:tab pos="631825" algn="l"/>
              </a:tabLst>
            </a:pPr>
            <a:r>
              <a:rPr lang="ja-JP" altLang="en-US" sz="2000" dirty="0" smtClean="0"/>
              <a:t>           </a:t>
            </a:r>
            <a:r>
              <a:rPr kumimoji="1" lang="ja-JP" altLang="en-US" sz="2000" dirty="0" smtClean="0"/>
              <a:t>短</a:t>
            </a:r>
            <a:r>
              <a:rPr lang="ja-JP" altLang="en-US" sz="2000" dirty="0"/>
              <a:t>篇</a:t>
            </a:r>
            <a:r>
              <a:rPr kumimoji="1" lang="ja-JP" altLang="en-US" sz="2000" dirty="0" smtClean="0"/>
              <a:t>；</a:t>
            </a:r>
            <a:r>
              <a:rPr kumimoji="1" lang="ja-JP" altLang="en-US" sz="2000" dirty="0" smtClean="0"/>
              <a:t>　物理学会誌　</a:t>
            </a:r>
            <a:r>
              <a:rPr kumimoji="1" lang="en-US" altLang="ja-JP" sz="2000" dirty="0" smtClean="0"/>
              <a:t>2019</a:t>
            </a:r>
            <a:r>
              <a:rPr kumimoji="1" lang="ja-JP" altLang="en-US" sz="2000" dirty="0" smtClean="0"/>
              <a:t>年</a:t>
            </a:r>
            <a:r>
              <a:rPr kumimoji="1" lang="en-US" altLang="ja-JP" sz="2000" dirty="0" smtClean="0"/>
              <a:t>2</a:t>
            </a:r>
            <a:r>
              <a:rPr kumimoji="1" lang="ja-JP" altLang="en-US" sz="2000" dirty="0" smtClean="0"/>
              <a:t>月号</a:t>
            </a:r>
            <a:endParaRPr lang="en-US" altLang="ja-JP" sz="2000" dirty="0"/>
          </a:p>
          <a:p>
            <a:pPr marL="0" indent="0">
              <a:buNone/>
            </a:pPr>
            <a:r>
              <a:rPr kumimoji="1" lang="en-US" altLang="ja-JP" sz="2000" dirty="0" smtClean="0"/>
              <a:t>           </a:t>
            </a:r>
            <a:r>
              <a:rPr kumimoji="1" lang="ja-JP" altLang="en-US" sz="2000" dirty="0" smtClean="0"/>
              <a:t>長篇；　「原子核研究」誌掲載希望</a:t>
            </a:r>
            <a:endParaRPr kumimoji="1" lang="en-US" altLang="ja-JP" sz="2000" dirty="0" smtClean="0"/>
          </a:p>
          <a:p>
            <a:pPr marL="0" indent="0">
              <a:buNone/>
            </a:pPr>
            <a:r>
              <a:rPr lang="ja-JP" altLang="en-US" sz="2000" dirty="0"/>
              <a:t>　</a:t>
            </a:r>
            <a:endParaRPr lang="en-US" altLang="ja-JP" sz="2000" dirty="0" smtClean="0"/>
          </a:p>
          <a:p>
            <a:pPr marL="0" indent="0">
              <a:buNone/>
            </a:pPr>
            <a:r>
              <a:rPr lang="ja-JP" altLang="en-US" sz="2000" dirty="0" smtClean="0"/>
              <a:t>　　　　　　</a:t>
            </a:r>
            <a:endParaRPr lang="en-US" altLang="ja-JP" sz="2000" dirty="0"/>
          </a:p>
          <a:p>
            <a:pPr marL="0" indent="0">
              <a:buNone/>
            </a:pPr>
            <a:r>
              <a:rPr kumimoji="1" lang="ja-JP" altLang="en-US" sz="2000" dirty="0" smtClean="0"/>
              <a:t>     ご希望の方は</a:t>
            </a:r>
            <a:r>
              <a:rPr lang="ja-JP" altLang="en-US" sz="2000" dirty="0" smtClean="0"/>
              <a:t>石原にお申し出ください。</a:t>
            </a:r>
            <a:endParaRPr lang="en-US" altLang="ja-JP" sz="2000" dirty="0" smtClean="0"/>
          </a:p>
          <a:p>
            <a:pPr marL="0" indent="0">
              <a:buNone/>
            </a:pPr>
            <a:r>
              <a:rPr kumimoji="1" lang="ja-JP" altLang="en-US" sz="2000" dirty="0" smtClean="0"/>
              <a:t>     コピーを</a:t>
            </a:r>
            <a:r>
              <a:rPr kumimoji="1" lang="ja-JP" altLang="en-US" sz="2000" dirty="0"/>
              <a:t>お送り</a:t>
            </a:r>
            <a:r>
              <a:rPr kumimoji="1" lang="ja-JP" altLang="en-US" sz="2000" dirty="0" smtClean="0"/>
              <a:t>致します。</a:t>
            </a:r>
            <a:endParaRPr kumimoji="1" lang="en-US" altLang="ja-JP" sz="2000" dirty="0" smtClean="0"/>
          </a:p>
          <a:p>
            <a:pPr marL="0" indent="0">
              <a:buNone/>
            </a:pPr>
            <a:r>
              <a:rPr lang="ja-JP" altLang="en-US" sz="2000" dirty="0"/>
              <a:t>　</a:t>
            </a:r>
            <a:endParaRPr lang="en-US" altLang="ja-JP" sz="2000" dirty="0" smtClean="0"/>
          </a:p>
          <a:p>
            <a:pPr marL="0" indent="0">
              <a:buNone/>
            </a:pPr>
            <a:r>
              <a:rPr lang="ja-JP" altLang="en-US" sz="2000" dirty="0" smtClean="0"/>
              <a:t>        </a:t>
            </a:r>
            <a:r>
              <a:rPr kumimoji="1" lang="ja-JP" altLang="en-US" sz="2000" dirty="0" smtClean="0"/>
              <a:t>石原正泰：　</a:t>
            </a:r>
            <a:endParaRPr kumimoji="1" lang="en-US" altLang="ja-JP" sz="2000" dirty="0" smtClean="0"/>
          </a:p>
          <a:p>
            <a:pPr marL="0" indent="0">
              <a:buNone/>
            </a:pPr>
            <a:r>
              <a:rPr lang="ja-JP" altLang="en-US" sz="2000" dirty="0"/>
              <a:t>　</a:t>
            </a:r>
            <a:r>
              <a:rPr lang="ja-JP" altLang="en-US" sz="2000" dirty="0" smtClean="0"/>
              <a:t>　　　　　　</a:t>
            </a:r>
            <a:r>
              <a:rPr kumimoji="1" lang="ja-JP" altLang="en-US" sz="2000" dirty="0" smtClean="0"/>
              <a:t>メール </a:t>
            </a:r>
            <a:r>
              <a:rPr lang="en-US" altLang="ja-JP" sz="2000" dirty="0"/>
              <a:t>ishihara@ribf.riken.jp</a:t>
            </a:r>
            <a:endParaRPr kumimoji="1" lang="en-US" altLang="ja-JP" sz="2000" dirty="0" smtClean="0"/>
          </a:p>
          <a:p>
            <a:pPr marL="0" indent="0">
              <a:buNone/>
            </a:pPr>
            <a:r>
              <a:rPr lang="ja-JP" altLang="en-US" sz="2000" dirty="0" smtClean="0"/>
              <a:t>     </a:t>
            </a:r>
            <a:r>
              <a:rPr lang="ja-JP" altLang="en-US" sz="2000" dirty="0"/>
              <a:t>　</a:t>
            </a:r>
            <a:r>
              <a:rPr lang="ja-JP" altLang="en-US" sz="2000" dirty="0" smtClean="0"/>
              <a:t>　　　 　 電話　</a:t>
            </a:r>
            <a:r>
              <a:rPr lang="en-US" altLang="ja-JP" sz="2000" dirty="0"/>
              <a:t>0</a:t>
            </a:r>
            <a:r>
              <a:rPr lang="en-US" altLang="ja-JP" sz="2000" dirty="0" smtClean="0"/>
              <a:t>49-262-1090</a:t>
            </a:r>
          </a:p>
          <a:p>
            <a:endParaRPr kumimoji="1" lang="en-US" altLang="ja-JP" dirty="0" smtClean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987824" y="3388350"/>
            <a:ext cx="3960440" cy="369332"/>
          </a:xfrm>
          <a:prstGeom prst="rect">
            <a:avLst/>
          </a:prstGeom>
          <a:solidFill>
            <a:srgbClr val="FDEADA">
              <a:alpha val="32941"/>
            </a:srgbClr>
          </a:solidFill>
        </p:spPr>
        <p:txBody>
          <a:bodyPr wrap="square" rtlCol="0">
            <a:spAutoFit/>
          </a:bodyPr>
          <a:lstStyle/>
          <a:p>
            <a:r>
              <a:rPr lang="ja-JP" altLang="en-US" dirty="0"/>
              <a:t>注</a:t>
            </a:r>
            <a:r>
              <a:rPr lang="ja-JP" altLang="en-US" dirty="0" smtClean="0"/>
              <a:t>；　「</a:t>
            </a:r>
            <a:r>
              <a:rPr lang="ja-JP" altLang="en-US" dirty="0"/>
              <a:t>原子核研究」編集</a:t>
            </a:r>
            <a:r>
              <a:rPr lang="ja-JP" altLang="en-US" dirty="0" smtClean="0"/>
              <a:t>長　中野</a:t>
            </a:r>
            <a:r>
              <a:rPr lang="ja-JP" altLang="en-US" dirty="0"/>
              <a:t>貴志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104924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46760" y="125334"/>
            <a:ext cx="6635080" cy="490066"/>
          </a:xfrm>
        </p:spPr>
        <p:txBody>
          <a:bodyPr>
            <a:noAutofit/>
          </a:bodyPr>
          <a:lstStyle/>
          <a:p>
            <a:r>
              <a:rPr lang="ja-JP" altLang="en-US" sz="2800" dirty="0"/>
              <a:t>本日</a:t>
            </a:r>
            <a:r>
              <a:rPr lang="ja-JP" altLang="en-US" sz="2800" dirty="0" smtClean="0"/>
              <a:t>の予定</a:t>
            </a:r>
            <a:endParaRPr kumimoji="1" lang="ja-JP" altLang="en-US" sz="28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691680" y="678170"/>
            <a:ext cx="6192688" cy="6063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 smtClean="0"/>
              <a:t>記念講演会　</a:t>
            </a:r>
            <a:r>
              <a:rPr kumimoji="1" lang="en-US" altLang="ja-JP" sz="1600" dirty="0" smtClean="0"/>
              <a:t>203</a:t>
            </a:r>
            <a:r>
              <a:rPr kumimoji="1" lang="ja-JP" altLang="en-US" sz="1600" dirty="0" smtClean="0"/>
              <a:t>号室　司会：　下浦享 （</a:t>
            </a:r>
            <a:r>
              <a:rPr kumimoji="1" lang="en-US" altLang="ja-JP" sz="1600" dirty="0" smtClean="0"/>
              <a:t>CNS</a:t>
            </a:r>
            <a:r>
              <a:rPr kumimoji="1" lang="ja-JP" altLang="en-US" sz="1600" dirty="0" smtClean="0"/>
              <a:t>センター長）</a:t>
            </a:r>
            <a:endParaRPr kumimoji="1" lang="en-US" altLang="ja-JP" sz="1600" dirty="0" smtClean="0"/>
          </a:p>
          <a:p>
            <a:pPr>
              <a:tabLst>
                <a:tab pos="712788" algn="l"/>
              </a:tabLst>
            </a:pPr>
            <a:r>
              <a:rPr lang="ja-JP" altLang="en-US" sz="1600" dirty="0"/>
              <a:t>　　</a:t>
            </a:r>
            <a:r>
              <a:rPr lang="ja-JP" altLang="en-US" sz="1600" dirty="0" smtClean="0"/>
              <a:t>１５：００　開始、黙祷など</a:t>
            </a:r>
            <a:endParaRPr lang="en-US" altLang="ja-JP" sz="1600" dirty="0" smtClean="0"/>
          </a:p>
          <a:p>
            <a:r>
              <a:rPr kumimoji="1" lang="ja-JP" altLang="en-US" sz="1600" dirty="0"/>
              <a:t>　</a:t>
            </a:r>
            <a:r>
              <a:rPr kumimoji="1" lang="ja-JP" altLang="en-US" sz="1600" dirty="0" smtClean="0"/>
              <a:t>　１５：０５　開会の辞　（</a:t>
            </a:r>
            <a:r>
              <a:rPr kumimoji="1" lang="en-US" altLang="ja-JP" sz="1600" dirty="0" smtClean="0"/>
              <a:t>15</a:t>
            </a:r>
            <a:r>
              <a:rPr kumimoji="1" lang="ja-JP" altLang="en-US" sz="1600" dirty="0" smtClean="0"/>
              <a:t>分）</a:t>
            </a:r>
            <a:endParaRPr kumimoji="1" lang="en-US" altLang="ja-JP" sz="1600" dirty="0" smtClean="0"/>
          </a:p>
          <a:p>
            <a:r>
              <a:rPr lang="ja-JP" altLang="en-US" sz="1600" dirty="0"/>
              <a:t>　</a:t>
            </a:r>
            <a:r>
              <a:rPr lang="ja-JP" altLang="en-US" sz="1600" dirty="0" smtClean="0"/>
              <a:t>　１５；２０　武田先生　（</a:t>
            </a:r>
            <a:r>
              <a:rPr lang="en-US" altLang="ja-JP" sz="1600" dirty="0" smtClean="0"/>
              <a:t>35</a:t>
            </a:r>
            <a:r>
              <a:rPr lang="ja-JP" altLang="en-US" sz="1600" dirty="0" smtClean="0"/>
              <a:t>分）</a:t>
            </a:r>
            <a:endParaRPr lang="en-US" altLang="ja-JP" sz="1600" dirty="0" smtClean="0"/>
          </a:p>
          <a:p>
            <a:r>
              <a:rPr kumimoji="1" lang="ja-JP" altLang="en-US" sz="1600" dirty="0"/>
              <a:t>　</a:t>
            </a:r>
            <a:r>
              <a:rPr kumimoji="1" lang="ja-JP" altLang="en-US" sz="1600" dirty="0" smtClean="0"/>
              <a:t>　１５；５５　山崎先生　</a:t>
            </a:r>
            <a:r>
              <a:rPr kumimoji="1" lang="en-US" altLang="ja-JP" sz="1600" dirty="0" smtClean="0"/>
              <a:t>(30</a:t>
            </a:r>
            <a:r>
              <a:rPr kumimoji="1" lang="ja-JP" altLang="en-US" sz="1600" dirty="0" smtClean="0"/>
              <a:t>分）</a:t>
            </a:r>
            <a:endParaRPr kumimoji="1" lang="en-US" altLang="ja-JP" sz="1600" dirty="0" smtClean="0"/>
          </a:p>
          <a:p>
            <a:r>
              <a:rPr lang="ja-JP" altLang="en-US" sz="1600" dirty="0"/>
              <a:t>　</a:t>
            </a:r>
            <a:r>
              <a:rPr lang="ja-JP" altLang="en-US" sz="1600" dirty="0" smtClean="0"/>
              <a:t>　</a:t>
            </a:r>
            <a:r>
              <a:rPr lang="ja-JP" altLang="en-US" sz="1600" b="1" dirty="0" smtClean="0">
                <a:solidFill>
                  <a:srgbClr val="00B0F0"/>
                </a:solidFill>
              </a:rPr>
              <a:t>１６：２５　休憩　（</a:t>
            </a:r>
            <a:r>
              <a:rPr lang="en-US" altLang="ja-JP" sz="1600" b="1" dirty="0" smtClean="0">
                <a:solidFill>
                  <a:srgbClr val="00B0F0"/>
                </a:solidFill>
              </a:rPr>
              <a:t>10</a:t>
            </a:r>
            <a:r>
              <a:rPr lang="ja-JP" altLang="en-US" sz="1600" b="1" dirty="0" smtClean="0">
                <a:solidFill>
                  <a:srgbClr val="00B0F0"/>
                </a:solidFill>
              </a:rPr>
              <a:t>分）</a:t>
            </a:r>
            <a:endParaRPr lang="en-US" altLang="ja-JP" sz="1600" b="1" dirty="0" smtClean="0">
              <a:solidFill>
                <a:srgbClr val="00B0F0"/>
              </a:solidFill>
            </a:endParaRPr>
          </a:p>
          <a:p>
            <a:r>
              <a:rPr kumimoji="1" lang="ja-JP" altLang="en-US" sz="1600" dirty="0"/>
              <a:t>　</a:t>
            </a:r>
            <a:r>
              <a:rPr kumimoji="1" lang="ja-JP" altLang="en-US" sz="1600" dirty="0" smtClean="0"/>
              <a:t>　１６：３５　福来先生　（</a:t>
            </a:r>
            <a:r>
              <a:rPr kumimoji="1" lang="en-US" altLang="ja-JP" sz="1600" dirty="0" smtClean="0"/>
              <a:t>30</a:t>
            </a:r>
            <a:r>
              <a:rPr kumimoji="1" lang="ja-JP" altLang="en-US" sz="1600" dirty="0" smtClean="0"/>
              <a:t>分）</a:t>
            </a:r>
            <a:endParaRPr kumimoji="1" lang="en-US" altLang="ja-JP" sz="1600" dirty="0" smtClean="0"/>
          </a:p>
          <a:p>
            <a:r>
              <a:rPr lang="ja-JP" altLang="en-US" sz="1600" dirty="0"/>
              <a:t>　</a:t>
            </a:r>
            <a:r>
              <a:rPr lang="ja-JP" altLang="en-US" sz="1600" dirty="0" smtClean="0"/>
              <a:t>　１７：０５　櫻井先生　（</a:t>
            </a:r>
            <a:r>
              <a:rPr lang="en-US" altLang="ja-JP" sz="1600" dirty="0" smtClean="0"/>
              <a:t>30</a:t>
            </a:r>
            <a:r>
              <a:rPr lang="ja-JP" altLang="en-US" sz="1600" dirty="0" smtClean="0"/>
              <a:t>分）</a:t>
            </a:r>
            <a:endParaRPr lang="en-US" altLang="ja-JP" sz="1600" dirty="0" smtClean="0"/>
          </a:p>
          <a:p>
            <a:r>
              <a:rPr kumimoji="1" lang="ja-JP" altLang="en-US" sz="1600" dirty="0" smtClean="0"/>
              <a:t>　　１７：３５　終了</a:t>
            </a:r>
            <a:endParaRPr kumimoji="1" lang="en-US" altLang="ja-JP" sz="1600" dirty="0" smtClean="0"/>
          </a:p>
          <a:p>
            <a:r>
              <a:rPr lang="ja-JP" altLang="en-US" sz="1600" dirty="0"/>
              <a:t>　</a:t>
            </a:r>
            <a:endParaRPr lang="en-US" altLang="ja-JP" sz="1600" dirty="0" smtClean="0"/>
          </a:p>
          <a:p>
            <a:pPr>
              <a:tabLst>
                <a:tab pos="538163" algn="l"/>
              </a:tabLst>
            </a:pPr>
            <a:r>
              <a:rPr lang="ja-JP" altLang="en-US" sz="1600" dirty="0" smtClean="0"/>
              <a:t>　　　</a:t>
            </a:r>
            <a:r>
              <a:rPr lang="ja-JP" altLang="en-US" sz="1600" dirty="0"/>
              <a:t>　</a:t>
            </a:r>
            <a:r>
              <a:rPr lang="en-US" altLang="ja-JP" b="1" dirty="0" smtClean="0">
                <a:solidFill>
                  <a:srgbClr val="00B0F0"/>
                </a:solidFill>
              </a:rPr>
              <a:t>203</a:t>
            </a:r>
            <a:r>
              <a:rPr lang="ja-JP" altLang="en-US" b="1" dirty="0" smtClean="0">
                <a:solidFill>
                  <a:srgbClr val="00B0F0"/>
                </a:solidFill>
              </a:rPr>
              <a:t>号室から</a:t>
            </a:r>
            <a:r>
              <a:rPr lang="en-US" altLang="ja-JP" b="1" dirty="0" smtClean="0">
                <a:solidFill>
                  <a:srgbClr val="00B0F0"/>
                </a:solidFill>
              </a:rPr>
              <a:t>202</a:t>
            </a:r>
            <a:r>
              <a:rPr lang="ja-JP" altLang="en-US" b="1" dirty="0" smtClean="0">
                <a:solidFill>
                  <a:srgbClr val="00B0F0"/>
                </a:solidFill>
              </a:rPr>
              <a:t>号室に移動 </a:t>
            </a:r>
            <a:r>
              <a:rPr lang="en-US" altLang="ja-JP" b="1" dirty="0" smtClean="0">
                <a:solidFill>
                  <a:srgbClr val="00B0F0"/>
                </a:solidFill>
              </a:rPr>
              <a:t>!!</a:t>
            </a:r>
          </a:p>
          <a:p>
            <a:endParaRPr kumimoji="1" lang="en-US" altLang="ja-JP" sz="1600" dirty="0"/>
          </a:p>
          <a:p>
            <a:r>
              <a:rPr lang="ja-JP" altLang="en-US" sz="1600" dirty="0" smtClean="0"/>
              <a:t>偲ぶ会　</a:t>
            </a:r>
            <a:r>
              <a:rPr lang="en-US" altLang="ja-JP" sz="1600" dirty="0" smtClean="0"/>
              <a:t>202</a:t>
            </a:r>
            <a:r>
              <a:rPr lang="ja-JP" altLang="en-US" sz="1600" dirty="0" smtClean="0"/>
              <a:t>号室　　　司会：　櫻井博儀　（東大</a:t>
            </a:r>
            <a:r>
              <a:rPr lang="en-US" altLang="ja-JP" sz="1600" dirty="0" smtClean="0"/>
              <a:t>NEX</a:t>
            </a:r>
            <a:r>
              <a:rPr lang="ja-JP" altLang="en-US" sz="1600" dirty="0" smtClean="0"/>
              <a:t>グループ代表）</a:t>
            </a:r>
            <a:endParaRPr lang="en-US" altLang="ja-JP" sz="1600" dirty="0" smtClean="0"/>
          </a:p>
          <a:p>
            <a:r>
              <a:rPr lang="ja-JP" altLang="en-US" sz="1600" dirty="0" smtClean="0"/>
              <a:t>　　　　テーブルに着席して、会食。　指定席。　食事はサーブされる。</a:t>
            </a:r>
            <a:endParaRPr lang="en-US" altLang="ja-JP" sz="1600" dirty="0" smtClean="0"/>
          </a:p>
          <a:p>
            <a:r>
              <a:rPr lang="ja-JP" altLang="en-US" sz="1600" dirty="0"/>
              <a:t>　</a:t>
            </a:r>
            <a:r>
              <a:rPr lang="ja-JP" altLang="en-US" sz="1600" dirty="0" smtClean="0"/>
              <a:t>　１８：００　　　開会の辞と献杯の音頭；　有馬朗人先生　（</a:t>
            </a:r>
            <a:r>
              <a:rPr lang="en-US" altLang="ja-JP" sz="1600" dirty="0" smtClean="0"/>
              <a:t>10</a:t>
            </a:r>
            <a:r>
              <a:rPr lang="ja-JP" altLang="en-US" sz="1600" dirty="0" smtClean="0"/>
              <a:t>分）　</a:t>
            </a:r>
            <a:endParaRPr lang="en-US" altLang="ja-JP" sz="1600" dirty="0" smtClean="0"/>
          </a:p>
          <a:p>
            <a:r>
              <a:rPr kumimoji="1" lang="ja-JP" altLang="en-US" sz="1600" dirty="0"/>
              <a:t>　</a:t>
            </a:r>
            <a:r>
              <a:rPr kumimoji="1" lang="ja-JP" altLang="en-US" sz="1600" dirty="0" smtClean="0"/>
              <a:t>　１８：１０頃　食事開始、テーブル内で歓談</a:t>
            </a:r>
            <a:endParaRPr kumimoji="1" lang="en-US" altLang="ja-JP" sz="1600" dirty="0" smtClean="0"/>
          </a:p>
          <a:p>
            <a:r>
              <a:rPr lang="ja-JP" altLang="en-US" sz="1600" dirty="0"/>
              <a:t>　</a:t>
            </a:r>
            <a:r>
              <a:rPr lang="ja-JP" altLang="en-US" sz="1600" dirty="0" smtClean="0"/>
              <a:t>　１８：２０頃　ご挨拶　約３名　（１人５分以内）</a:t>
            </a:r>
            <a:endParaRPr lang="en-US" altLang="ja-JP" sz="1600" dirty="0" smtClean="0"/>
          </a:p>
          <a:p>
            <a:r>
              <a:rPr kumimoji="1" lang="ja-JP" altLang="en-US" sz="1600" dirty="0"/>
              <a:t>　</a:t>
            </a:r>
            <a:r>
              <a:rPr kumimoji="1" lang="ja-JP" altLang="en-US" sz="1600" dirty="0" smtClean="0"/>
              <a:t>　</a:t>
            </a:r>
            <a:r>
              <a:rPr lang="ja-JP" altLang="en-US" sz="1600" dirty="0" smtClean="0"/>
              <a:t>１８：４０頃　</a:t>
            </a:r>
            <a:r>
              <a:rPr kumimoji="1" lang="ja-JP" altLang="en-US" sz="1600" dirty="0" smtClean="0"/>
              <a:t>テーブル内で歓談</a:t>
            </a:r>
            <a:endParaRPr kumimoji="1" lang="en-US" altLang="ja-JP" sz="1600" dirty="0" smtClean="0"/>
          </a:p>
          <a:p>
            <a:r>
              <a:rPr lang="ja-JP" altLang="en-US" sz="1600" dirty="0"/>
              <a:t>　</a:t>
            </a:r>
            <a:r>
              <a:rPr lang="ja-JP" altLang="en-US" sz="1600" dirty="0" smtClean="0"/>
              <a:t>　１８：５０頃　ご挨拶　約７名　（１人５分以内）</a:t>
            </a:r>
            <a:endParaRPr lang="en-US" altLang="ja-JP" sz="1600" dirty="0" smtClean="0"/>
          </a:p>
          <a:p>
            <a:r>
              <a:rPr lang="ja-JP" altLang="en-US" sz="1600" dirty="0"/>
              <a:t>　</a:t>
            </a:r>
            <a:r>
              <a:rPr lang="ja-JP" altLang="en-US" sz="1600" dirty="0" smtClean="0"/>
              <a:t>　１９：３５頃　テーブル内外で交流、歓談</a:t>
            </a:r>
            <a:endParaRPr lang="en-US" altLang="ja-JP" sz="1600" dirty="0" smtClean="0"/>
          </a:p>
          <a:p>
            <a:r>
              <a:rPr lang="ja-JP" altLang="en-US" sz="1600" dirty="0"/>
              <a:t>　</a:t>
            </a:r>
            <a:r>
              <a:rPr lang="ja-JP" altLang="en-US" sz="1600" dirty="0" smtClean="0"/>
              <a:t>　１９：５５頃　森永家ご挨拶</a:t>
            </a:r>
            <a:endParaRPr lang="en-US" altLang="ja-JP" sz="1600" dirty="0" smtClean="0"/>
          </a:p>
          <a:p>
            <a:r>
              <a:rPr lang="ja-JP" altLang="en-US" sz="1600" dirty="0"/>
              <a:t>　</a:t>
            </a:r>
            <a:r>
              <a:rPr lang="ja-JP" altLang="en-US" sz="1600" dirty="0" smtClean="0"/>
              <a:t>　２０：００　　　終了</a:t>
            </a:r>
            <a:endParaRPr lang="en-US" altLang="ja-JP" sz="1600" dirty="0" smtClean="0"/>
          </a:p>
          <a:p>
            <a:endParaRPr lang="en-US" altLang="ja-JP" sz="1600" dirty="0" smtClean="0"/>
          </a:p>
          <a:p>
            <a:r>
              <a:rPr lang="ja-JP" altLang="en-US" sz="1600" dirty="0" smtClean="0"/>
              <a:t>　　　　</a:t>
            </a:r>
            <a:r>
              <a:rPr lang="ja-JP" altLang="en-US" b="1" dirty="0" smtClean="0">
                <a:solidFill>
                  <a:srgbClr val="00B0F0"/>
                </a:solidFill>
              </a:rPr>
              <a:t>記念撮影　偲ぶ会</a:t>
            </a:r>
            <a:r>
              <a:rPr lang="ja-JP" altLang="en-US" b="1" dirty="0">
                <a:solidFill>
                  <a:srgbClr val="00B0F0"/>
                </a:solidFill>
              </a:rPr>
              <a:t>の</a:t>
            </a:r>
            <a:r>
              <a:rPr lang="ja-JP" altLang="en-US" b="1" dirty="0" smtClean="0">
                <a:solidFill>
                  <a:srgbClr val="00B0F0"/>
                </a:solidFill>
              </a:rPr>
              <a:t>会場にて（２０２号室）</a:t>
            </a:r>
            <a:r>
              <a:rPr lang="ja-JP" altLang="en-US" b="1" dirty="0">
                <a:solidFill>
                  <a:srgbClr val="00B0F0"/>
                </a:solidFill>
              </a:rPr>
              <a:t> </a:t>
            </a:r>
            <a:r>
              <a:rPr lang="en-US" altLang="ja-JP" b="1" dirty="0" smtClean="0">
                <a:solidFill>
                  <a:srgbClr val="00B0F0"/>
                </a:solidFill>
              </a:rPr>
              <a:t>!!</a:t>
            </a:r>
          </a:p>
        </p:txBody>
      </p:sp>
    </p:spTree>
    <p:extLst>
      <p:ext uri="{BB962C8B-B14F-4D97-AF65-F5344CB8AC3E}">
        <p14:creationId xmlns:p14="http://schemas.microsoft.com/office/powerpoint/2010/main" val="63680140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332656"/>
            <a:ext cx="7898353" cy="61347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4633499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355160" cy="706090"/>
          </a:xfrm>
        </p:spPr>
        <p:txBody>
          <a:bodyPr>
            <a:normAutofit/>
          </a:bodyPr>
          <a:lstStyle/>
          <a:p>
            <a:r>
              <a:rPr kumimoji="1" lang="ja-JP" altLang="en-US" sz="2800" dirty="0" smtClean="0"/>
              <a:t>世話人など</a:t>
            </a:r>
            <a:endParaRPr kumimoji="1" lang="ja-JP" altLang="en-US" sz="28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90872" y="1124744"/>
            <a:ext cx="8229600" cy="489654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kumimoji="1" lang="ja-JP" altLang="en-US" sz="2000" dirty="0" smtClean="0"/>
              <a:t>主催；　東大ＮＥＸグループ（代表者：櫻井博儀）</a:t>
            </a:r>
            <a:endParaRPr kumimoji="1" lang="en-US" altLang="ja-JP" sz="2000" dirty="0" smtClean="0"/>
          </a:p>
          <a:p>
            <a:pPr marL="0" indent="0">
              <a:buNone/>
              <a:tabLst>
                <a:tab pos="981075" algn="l"/>
              </a:tabLst>
            </a:pPr>
            <a:r>
              <a:rPr lang="en-US" altLang="ja-JP" sz="2000" dirty="0"/>
              <a:t> </a:t>
            </a:r>
            <a:r>
              <a:rPr lang="en-US" altLang="ja-JP" sz="2000" dirty="0" smtClean="0"/>
              <a:t>  </a:t>
            </a:r>
            <a:r>
              <a:rPr lang="ja-JP" altLang="en-US" sz="2000" dirty="0" smtClean="0"/>
              <a:t>　　　　　</a:t>
            </a:r>
            <a:r>
              <a:rPr lang="ja-JP" altLang="en-US" sz="2000" dirty="0" smtClean="0"/>
              <a:t>ＮＥＸ</a:t>
            </a:r>
            <a:r>
              <a:rPr lang="ja-JP" altLang="en-US" sz="2000" dirty="0" smtClean="0"/>
              <a:t>（</a:t>
            </a:r>
            <a:r>
              <a:rPr lang="en-US" altLang="ja-JP" sz="2000" dirty="0" smtClean="0"/>
              <a:t>Experimental Nuclear Physics</a:t>
            </a:r>
            <a:r>
              <a:rPr lang="ja-JP" altLang="en-US" sz="2000" dirty="0" smtClean="0"/>
              <a:t>）グループとは；</a:t>
            </a:r>
            <a:endParaRPr lang="en-US" altLang="ja-JP" sz="2000" dirty="0" smtClean="0"/>
          </a:p>
          <a:p>
            <a:pPr marL="0" indent="0">
              <a:buNone/>
            </a:pPr>
            <a:r>
              <a:rPr kumimoji="1" lang="ja-JP" altLang="en-US" sz="2000" dirty="0"/>
              <a:t>　</a:t>
            </a:r>
            <a:r>
              <a:rPr kumimoji="1" lang="ja-JP" altLang="en-US" sz="2000" dirty="0" smtClean="0"/>
              <a:t>　　　　　森永先生以来綿々と続く東大物理教室の実験原子核グループ</a:t>
            </a:r>
            <a:endParaRPr kumimoji="1" lang="en-US" altLang="ja-JP" sz="2000" dirty="0" smtClean="0"/>
          </a:p>
          <a:p>
            <a:pPr marL="0" indent="0">
              <a:buNone/>
            </a:pPr>
            <a:endParaRPr lang="en-US" altLang="ja-JP" sz="2000" dirty="0"/>
          </a:p>
          <a:p>
            <a:pPr marL="0" indent="0">
              <a:buNone/>
            </a:pPr>
            <a:r>
              <a:rPr lang="ja-JP" altLang="en-US" sz="2000" dirty="0" smtClean="0"/>
              <a:t>後援；　ＣＮＳ　（代表者：下浦享）　</a:t>
            </a:r>
            <a:endParaRPr lang="en-US" altLang="ja-JP" sz="2000" dirty="0" smtClean="0"/>
          </a:p>
          <a:p>
            <a:pPr marL="0" indent="0">
              <a:buNone/>
            </a:pPr>
            <a:r>
              <a:rPr lang="ja-JP" altLang="en-US" sz="2000" dirty="0"/>
              <a:t>　</a:t>
            </a:r>
            <a:r>
              <a:rPr lang="ja-JP" altLang="en-US" sz="2000" dirty="0" smtClean="0"/>
              <a:t>　　　　　ＣＮＳ（</a:t>
            </a:r>
            <a:r>
              <a:rPr lang="en-US" altLang="ja-JP" sz="2000" dirty="0" smtClean="0"/>
              <a:t>Center for</a:t>
            </a:r>
            <a:r>
              <a:rPr lang="ja-JP" altLang="en-US" sz="2000" dirty="0"/>
              <a:t> </a:t>
            </a:r>
            <a:r>
              <a:rPr lang="en-US" altLang="ja-JP" sz="2000" dirty="0" smtClean="0"/>
              <a:t>Nuclear Study</a:t>
            </a:r>
            <a:r>
              <a:rPr lang="ja-JP" altLang="en-US" sz="2000" dirty="0"/>
              <a:t>）</a:t>
            </a:r>
            <a:r>
              <a:rPr lang="ja-JP" altLang="en-US" sz="2000" dirty="0" smtClean="0"/>
              <a:t>とは；</a:t>
            </a:r>
            <a:endParaRPr lang="en-US" altLang="ja-JP" sz="2000" dirty="0" smtClean="0"/>
          </a:p>
          <a:p>
            <a:pPr marL="0" indent="0">
              <a:buNone/>
            </a:pPr>
            <a:r>
              <a:rPr lang="ja-JP" altLang="en-US" sz="2000" dirty="0" smtClean="0"/>
              <a:t>　　　　　　ＩＮＳ（核研）の一部を継承した東大理学系研究科付属センター</a:t>
            </a:r>
            <a:endParaRPr lang="en-US" altLang="ja-JP" sz="2000" dirty="0" smtClean="0"/>
          </a:p>
          <a:p>
            <a:pPr marL="0" indent="0">
              <a:buNone/>
            </a:pPr>
            <a:endParaRPr kumimoji="1" lang="en-US" altLang="ja-JP" sz="2000" dirty="0"/>
          </a:p>
          <a:p>
            <a:pPr marL="0" indent="0">
              <a:buNone/>
            </a:pPr>
            <a:r>
              <a:rPr lang="ja-JP" altLang="en-US" sz="2000" dirty="0" smtClean="0"/>
              <a:t>世話人；　　石原正泰　  </a:t>
            </a:r>
            <a:r>
              <a:rPr lang="ja-JP" altLang="en-US" sz="2000" dirty="0"/>
              <a:t>（</a:t>
            </a:r>
            <a:r>
              <a:rPr lang="ja-JP" altLang="en-US" sz="2000" dirty="0" smtClean="0"/>
              <a:t>東大森永研大学院生）</a:t>
            </a:r>
            <a:endParaRPr lang="en-US" altLang="ja-JP" sz="2000" dirty="0" smtClean="0"/>
          </a:p>
          <a:p>
            <a:pPr marL="0" indent="0">
              <a:buNone/>
            </a:pPr>
            <a:r>
              <a:rPr kumimoji="1" lang="ja-JP" altLang="en-US" sz="2000" dirty="0"/>
              <a:t>　</a:t>
            </a:r>
            <a:r>
              <a:rPr kumimoji="1" lang="ja-JP" altLang="en-US" sz="2000" dirty="0" smtClean="0"/>
              <a:t>　　　　　　 今里　純 　　</a:t>
            </a:r>
            <a:r>
              <a:rPr lang="ja-JP" altLang="en-US" sz="2000" dirty="0" smtClean="0"/>
              <a:t>（</a:t>
            </a:r>
            <a:r>
              <a:rPr lang="en-US" altLang="ja-JP" sz="2000" dirty="0"/>
              <a:t>MTU</a:t>
            </a:r>
            <a:r>
              <a:rPr kumimoji="1" lang="ja-JP" altLang="en-US" sz="2000" dirty="0" smtClean="0"/>
              <a:t>森永研大学院生</a:t>
            </a:r>
            <a:r>
              <a:rPr lang="ja-JP" altLang="en-US" sz="2000" dirty="0"/>
              <a:t>）</a:t>
            </a:r>
            <a:endParaRPr kumimoji="1" lang="en-US" altLang="ja-JP" sz="2000" dirty="0" smtClean="0"/>
          </a:p>
          <a:p>
            <a:pPr marL="0" indent="0">
              <a:buNone/>
            </a:pPr>
            <a:r>
              <a:rPr lang="ja-JP" altLang="en-US" sz="2000" dirty="0"/>
              <a:t>　</a:t>
            </a:r>
            <a:r>
              <a:rPr lang="ja-JP" altLang="en-US" sz="2000" dirty="0" smtClean="0"/>
              <a:t>　　　　　　 今井伸明　 </a:t>
            </a:r>
            <a:r>
              <a:rPr lang="ja-JP" altLang="en-US" sz="2000" dirty="0"/>
              <a:t> </a:t>
            </a:r>
            <a:r>
              <a:rPr lang="ja-JP" altLang="en-US" sz="2000" dirty="0" smtClean="0"/>
              <a:t> </a:t>
            </a:r>
            <a:r>
              <a:rPr lang="ja-JP" altLang="en-US" sz="2000" dirty="0"/>
              <a:t>（</a:t>
            </a:r>
            <a:r>
              <a:rPr lang="en-US" altLang="ja-JP" sz="2000" dirty="0" smtClean="0"/>
              <a:t>CNS</a:t>
            </a:r>
            <a:r>
              <a:rPr lang="ja-JP" altLang="en-US" sz="2000" dirty="0" smtClean="0"/>
              <a:t>）</a:t>
            </a:r>
            <a:endParaRPr lang="en-US" altLang="ja-JP" sz="2000" dirty="0" smtClean="0"/>
          </a:p>
          <a:p>
            <a:pPr marL="0" indent="0">
              <a:buNone/>
            </a:pPr>
            <a:r>
              <a:rPr kumimoji="1" lang="en-US" altLang="ja-JP" sz="2000" dirty="0"/>
              <a:t> </a:t>
            </a:r>
            <a:r>
              <a:rPr kumimoji="1" lang="en-US" altLang="ja-JP" sz="2000" dirty="0" smtClean="0"/>
              <a:t>                     </a:t>
            </a:r>
            <a:r>
              <a:rPr kumimoji="1" lang="ja-JP" altLang="en-US" sz="2000" dirty="0" smtClean="0"/>
              <a:t>関本</a:t>
            </a:r>
            <a:r>
              <a:rPr lang="ja-JP" altLang="en-US" sz="2000" dirty="0" smtClean="0"/>
              <a:t>美知子 </a:t>
            </a:r>
            <a:r>
              <a:rPr lang="ja-JP" altLang="en-US" sz="2000" dirty="0"/>
              <a:t>（</a:t>
            </a:r>
            <a:r>
              <a:rPr lang="en-US" altLang="ja-JP" sz="2000" dirty="0" smtClean="0"/>
              <a:t>NEX</a:t>
            </a:r>
            <a:r>
              <a:rPr lang="ja-JP" altLang="en-US" sz="2000" dirty="0" smtClean="0"/>
              <a:t>グループ、</a:t>
            </a:r>
            <a:r>
              <a:rPr lang="en-US" altLang="ja-JP" sz="2000" dirty="0" smtClean="0"/>
              <a:t>KEK</a:t>
            </a:r>
            <a:r>
              <a:rPr lang="ja-JP" altLang="en-US" sz="2000" dirty="0" smtClean="0"/>
              <a:t>）</a:t>
            </a:r>
            <a:endParaRPr lang="en-US" altLang="ja-JP" sz="2000" dirty="0" smtClean="0"/>
          </a:p>
          <a:p>
            <a:pPr marL="0" indent="0">
              <a:buNone/>
            </a:pPr>
            <a:r>
              <a:rPr lang="ja-JP" altLang="en-US" sz="2000" dirty="0"/>
              <a:t>　</a:t>
            </a:r>
            <a:r>
              <a:rPr lang="ja-JP" altLang="en-US" sz="2000" dirty="0" smtClean="0"/>
              <a:t>　　　　　　 渡辺　康       </a:t>
            </a:r>
            <a:r>
              <a:rPr lang="ja-JP" altLang="en-US" sz="2000" dirty="0"/>
              <a:t>（</a:t>
            </a:r>
            <a:r>
              <a:rPr lang="en-US" altLang="ja-JP" sz="2000" dirty="0" smtClean="0"/>
              <a:t>NEX</a:t>
            </a:r>
            <a:r>
              <a:rPr lang="ja-JP" altLang="en-US" sz="2000" dirty="0" smtClean="0"/>
              <a:t>グループ</a:t>
            </a:r>
            <a:r>
              <a:rPr lang="ja-JP" altLang="en-US" sz="2000" dirty="0"/>
              <a:t>、</a:t>
            </a:r>
            <a:r>
              <a:rPr lang="ja-JP" altLang="en-US" sz="2000" dirty="0" smtClean="0"/>
              <a:t>理研</a:t>
            </a:r>
            <a:r>
              <a:rPr lang="ja-JP" altLang="en-US" sz="2000" dirty="0"/>
              <a:t>）</a:t>
            </a:r>
            <a:endParaRPr lang="en-US" altLang="ja-JP" sz="2000" dirty="0" smtClean="0"/>
          </a:p>
          <a:p>
            <a:pPr marL="0" indent="0">
              <a:buNone/>
            </a:pPr>
            <a:r>
              <a:rPr lang="en-US" altLang="ja-JP" sz="2000" dirty="0"/>
              <a:t> </a:t>
            </a:r>
            <a:r>
              <a:rPr lang="en-US" altLang="ja-JP" sz="2000" dirty="0" smtClean="0"/>
              <a:t>                     </a:t>
            </a:r>
            <a:r>
              <a:rPr lang="ja-JP" altLang="en-US" sz="2000" dirty="0" smtClean="0"/>
              <a:t>古山</a:t>
            </a:r>
            <a:r>
              <a:rPr lang="ja-JP" altLang="en-US" sz="2000" dirty="0"/>
              <a:t>（</a:t>
            </a:r>
            <a:r>
              <a:rPr lang="ja-JP" altLang="en-US" sz="2000" dirty="0" smtClean="0"/>
              <a:t>伊藤）浩子 </a:t>
            </a:r>
            <a:r>
              <a:rPr lang="ja-JP" altLang="en-US" sz="2000" dirty="0"/>
              <a:t>（東大森永研大学院生）</a:t>
            </a:r>
            <a:endParaRPr lang="en-US" altLang="ja-JP" sz="2000" dirty="0" smtClean="0"/>
          </a:p>
          <a:p>
            <a:pPr marL="0" indent="0">
              <a:buNone/>
            </a:pPr>
            <a:endParaRPr lang="en-US" altLang="ja-JP" sz="2000" dirty="0"/>
          </a:p>
          <a:p>
            <a:pPr marL="0" indent="0">
              <a:buNone/>
            </a:pPr>
            <a:endParaRPr lang="en-US" altLang="ja-JP" sz="2000" dirty="0" smtClean="0"/>
          </a:p>
          <a:p>
            <a:pPr marL="0" indent="0">
              <a:buNone/>
            </a:pPr>
            <a:endParaRPr kumimoji="1" lang="ja-JP" altLang="en-US" sz="2000" dirty="0"/>
          </a:p>
        </p:txBody>
      </p:sp>
    </p:spTree>
    <p:extLst>
      <p:ext uri="{BB962C8B-B14F-4D97-AF65-F5344CB8AC3E}">
        <p14:creationId xmlns:p14="http://schemas.microsoft.com/office/powerpoint/2010/main" val="32999675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115616" y="188640"/>
            <a:ext cx="5904656" cy="490066"/>
          </a:xfrm>
        </p:spPr>
        <p:txBody>
          <a:bodyPr>
            <a:normAutofit fontScale="90000"/>
          </a:bodyPr>
          <a:lstStyle/>
          <a:p>
            <a:r>
              <a:rPr lang="ja-JP" altLang="ja-JP" sz="3200" dirty="0" smtClean="0"/>
              <a:t>森永晴彦先生</a:t>
            </a:r>
            <a:r>
              <a:rPr kumimoji="1" lang="ja-JP" altLang="en-US" sz="3200" dirty="0" smtClean="0"/>
              <a:t>略歴</a:t>
            </a:r>
            <a:endParaRPr kumimoji="1" lang="ja-JP" altLang="en-US" sz="32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99592" y="792088"/>
            <a:ext cx="7128792" cy="594928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  <a:tabLst>
                <a:tab pos="898525" algn="l"/>
              </a:tabLst>
            </a:pPr>
            <a:r>
              <a:rPr lang="en-US" altLang="ja-JP" dirty="0" smtClean="0"/>
              <a:t>                         1922</a:t>
            </a:r>
            <a:r>
              <a:rPr lang="ja-JP" altLang="ja-JP" dirty="0" smtClean="0"/>
              <a:t>年</a:t>
            </a:r>
            <a:r>
              <a:rPr lang="en-US" altLang="ja-JP" dirty="0" smtClean="0"/>
              <a:t>10</a:t>
            </a:r>
            <a:r>
              <a:rPr lang="ja-JP" altLang="en-US" dirty="0" smtClean="0"/>
              <a:t>月</a:t>
            </a:r>
            <a:r>
              <a:rPr lang="en-US" altLang="ja-JP" dirty="0" smtClean="0"/>
              <a:t>10</a:t>
            </a:r>
            <a:r>
              <a:rPr lang="ja-JP" altLang="en-US" dirty="0" smtClean="0"/>
              <a:t>日</a:t>
            </a:r>
            <a:r>
              <a:rPr lang="ja-JP" altLang="ja-JP" dirty="0" smtClean="0"/>
              <a:t>東京</a:t>
            </a:r>
            <a:r>
              <a:rPr lang="ja-JP" altLang="en-US" dirty="0" smtClean="0"/>
              <a:t>に</a:t>
            </a:r>
            <a:r>
              <a:rPr lang="ja-JP" altLang="ja-JP" dirty="0" smtClean="0"/>
              <a:t>生まれ</a:t>
            </a:r>
            <a:r>
              <a:rPr lang="ja-JP" altLang="en-US" dirty="0" smtClean="0"/>
              <a:t>る</a:t>
            </a:r>
            <a:endParaRPr lang="en-US" altLang="ja-JP" dirty="0" smtClean="0"/>
          </a:p>
          <a:p>
            <a:pPr marL="0" indent="0">
              <a:buNone/>
            </a:pPr>
            <a:endParaRPr lang="en-US" altLang="ja-JP" dirty="0" smtClean="0"/>
          </a:p>
          <a:p>
            <a:pPr marL="0" indent="0">
              <a:buNone/>
              <a:tabLst>
                <a:tab pos="1708150" algn="l"/>
                <a:tab pos="1789113" algn="l"/>
              </a:tabLst>
            </a:pPr>
            <a:r>
              <a:rPr lang="ja-JP" altLang="en-US" dirty="0" smtClean="0"/>
              <a:t>　　 </a:t>
            </a:r>
            <a:r>
              <a:rPr lang="en-US" altLang="zh-CN" dirty="0" smtClean="0"/>
              <a:t>1941</a:t>
            </a:r>
            <a:r>
              <a:rPr lang="zh-CN" altLang="en-US" dirty="0" smtClean="0"/>
              <a:t>年         </a:t>
            </a:r>
            <a:r>
              <a:rPr lang="ja-JP" altLang="en-US" dirty="0" smtClean="0"/>
              <a:t>府立一中卒業</a:t>
            </a:r>
            <a:endParaRPr lang="en-US" altLang="zh-CN" dirty="0" smtClean="0"/>
          </a:p>
          <a:p>
            <a:pPr marL="0" indent="0">
              <a:buNone/>
              <a:tabLst>
                <a:tab pos="1706563" algn="l"/>
              </a:tabLst>
            </a:pPr>
            <a:r>
              <a:rPr lang="ja-JP" altLang="en-US" dirty="0"/>
              <a:t>　</a:t>
            </a:r>
            <a:r>
              <a:rPr lang="ja-JP" altLang="en-US" dirty="0" smtClean="0"/>
              <a:t>　</a:t>
            </a:r>
            <a:r>
              <a:rPr lang="ja-JP" altLang="en-US" dirty="0"/>
              <a:t> </a:t>
            </a:r>
            <a:r>
              <a:rPr lang="en-US" altLang="zh-CN" dirty="0" smtClean="0"/>
              <a:t>194</a:t>
            </a:r>
            <a:r>
              <a:rPr lang="en-US" altLang="ja-JP" dirty="0" smtClean="0"/>
              <a:t>3</a:t>
            </a:r>
            <a:r>
              <a:rPr lang="zh-CN" altLang="en-US" dirty="0" smtClean="0"/>
              <a:t>年</a:t>
            </a:r>
            <a:r>
              <a:rPr lang="ja-JP" altLang="en-US" dirty="0" smtClean="0"/>
              <a:t>秋     第一高等学校</a:t>
            </a:r>
            <a:r>
              <a:rPr lang="zh-CN" altLang="en-US" dirty="0" smtClean="0"/>
              <a:t>卒業</a:t>
            </a:r>
            <a:r>
              <a:rPr lang="ja-JP" altLang="en-US" dirty="0" smtClean="0"/>
              <a:t>　　　　</a:t>
            </a:r>
            <a:endParaRPr lang="en-US" altLang="ja-JP" dirty="0" smtClean="0"/>
          </a:p>
          <a:p>
            <a:pPr marL="0" indent="0">
              <a:buNone/>
            </a:pPr>
            <a:r>
              <a:rPr lang="en-US" altLang="ja-JP" dirty="0" smtClean="0"/>
              <a:t>       1946</a:t>
            </a:r>
            <a:r>
              <a:rPr lang="ja-JP" altLang="ja-JP" dirty="0" smtClean="0"/>
              <a:t>年</a:t>
            </a:r>
            <a:r>
              <a:rPr lang="ja-JP" altLang="en-US" dirty="0" smtClean="0"/>
              <a:t>秋、 </a:t>
            </a:r>
            <a:r>
              <a:rPr lang="ja-JP" altLang="ja-JP" dirty="0" smtClean="0"/>
              <a:t>東大物理卒</a:t>
            </a:r>
            <a:r>
              <a:rPr lang="ja-JP" altLang="en-US" dirty="0" smtClean="0"/>
              <a:t>業</a:t>
            </a:r>
            <a:endParaRPr lang="en-US" altLang="ja-JP" dirty="0" smtClean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lang="en-US" altLang="ja-JP" dirty="0" smtClean="0"/>
              <a:t>       1946</a:t>
            </a:r>
            <a:r>
              <a:rPr lang="ja-JP" altLang="ja-JP" dirty="0" smtClean="0"/>
              <a:t>年</a:t>
            </a:r>
            <a:r>
              <a:rPr lang="ja-JP" altLang="en-US" dirty="0" smtClean="0"/>
              <a:t>秋、  同大嵯峨根亮吉研究室の</a:t>
            </a:r>
            <a:r>
              <a:rPr lang="ja-JP" altLang="ja-JP" dirty="0" smtClean="0"/>
              <a:t>科学研究嘱託</a:t>
            </a:r>
            <a:r>
              <a:rPr lang="ja-JP" altLang="en-US" dirty="0" smtClean="0"/>
              <a:t>、助手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　　 </a:t>
            </a:r>
            <a:r>
              <a:rPr lang="en-US" altLang="ja-JP" dirty="0" smtClean="0"/>
              <a:t>1951</a:t>
            </a:r>
            <a:r>
              <a:rPr lang="ja-JP" altLang="ja-JP" dirty="0" smtClean="0"/>
              <a:t>年</a:t>
            </a:r>
            <a:r>
              <a:rPr lang="en-US" altLang="ja-JP" dirty="0" smtClean="0"/>
              <a:t>          Iowa</a:t>
            </a:r>
            <a:r>
              <a:rPr lang="ja-JP" altLang="ja-JP" dirty="0"/>
              <a:t>州立大学に</a:t>
            </a:r>
            <a:r>
              <a:rPr lang="ja-JP" altLang="ja-JP" dirty="0" smtClean="0"/>
              <a:t>留学</a:t>
            </a:r>
            <a:r>
              <a:rPr lang="en-US" altLang="ja-JP" dirty="0" smtClean="0"/>
              <a:t> (GARIOA</a:t>
            </a:r>
            <a:r>
              <a:rPr lang="ja-JP" altLang="en-US" dirty="0" smtClean="0"/>
              <a:t>奨学生）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dirty="0" smtClean="0"/>
              <a:t>　 </a:t>
            </a:r>
            <a:r>
              <a:rPr lang="en-US" altLang="ja-JP" dirty="0" smtClean="0"/>
              <a:t>1952</a:t>
            </a:r>
            <a:r>
              <a:rPr lang="ja-JP" altLang="ja-JP" dirty="0"/>
              <a:t>年</a:t>
            </a:r>
            <a:r>
              <a:rPr lang="ja-JP" altLang="ja-JP" dirty="0" smtClean="0"/>
              <a:t>から</a:t>
            </a:r>
            <a:r>
              <a:rPr lang="en-US" altLang="ja-JP" dirty="0" smtClean="0"/>
              <a:t> 1954</a:t>
            </a:r>
            <a:r>
              <a:rPr lang="ja-JP" altLang="ja-JP" dirty="0"/>
              <a:t>年まで同大</a:t>
            </a:r>
            <a:r>
              <a:rPr lang="ja-JP" altLang="ja-JP" dirty="0" smtClean="0"/>
              <a:t>助教授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dirty="0" smtClean="0"/>
              <a:t>　 </a:t>
            </a:r>
            <a:r>
              <a:rPr lang="en-US" altLang="ja-JP" dirty="0" smtClean="0"/>
              <a:t>1954</a:t>
            </a:r>
            <a:r>
              <a:rPr lang="ja-JP" altLang="ja-JP" dirty="0"/>
              <a:t>年</a:t>
            </a:r>
            <a:r>
              <a:rPr lang="ja-JP" altLang="ja-JP" dirty="0" smtClean="0"/>
              <a:t>から</a:t>
            </a:r>
            <a:r>
              <a:rPr lang="en-US" altLang="ja-JP" dirty="0" smtClean="0"/>
              <a:t> 1956</a:t>
            </a:r>
            <a:r>
              <a:rPr lang="ja-JP" altLang="ja-JP" dirty="0"/>
              <a:t>年まで</a:t>
            </a:r>
            <a:r>
              <a:rPr lang="en-US" altLang="ja-JP" dirty="0"/>
              <a:t>Purdue</a:t>
            </a:r>
            <a:r>
              <a:rPr lang="ja-JP" altLang="ja-JP" dirty="0"/>
              <a:t>大学</a:t>
            </a:r>
            <a:r>
              <a:rPr lang="ja-JP" altLang="ja-JP" dirty="0" smtClean="0"/>
              <a:t>研究員</a:t>
            </a:r>
            <a:endParaRPr lang="en-US" altLang="ja-JP" dirty="0" smtClean="0"/>
          </a:p>
          <a:p>
            <a:pPr marL="0" indent="0">
              <a:buNone/>
              <a:tabLst>
                <a:tab pos="365125" algn="l"/>
                <a:tab pos="441325" algn="l"/>
              </a:tabLst>
            </a:pPr>
            <a:r>
              <a:rPr lang="ja-JP" altLang="en-US" dirty="0"/>
              <a:t>　</a:t>
            </a:r>
            <a:r>
              <a:rPr lang="ja-JP" altLang="en-US" dirty="0" smtClean="0"/>
              <a:t>　 </a:t>
            </a:r>
            <a:r>
              <a:rPr lang="en-US" altLang="ja-JP" dirty="0" smtClean="0"/>
              <a:t>1956</a:t>
            </a:r>
            <a:r>
              <a:rPr lang="ja-JP" altLang="ja-JP" dirty="0"/>
              <a:t>年</a:t>
            </a:r>
            <a:r>
              <a:rPr lang="ja-JP" altLang="ja-JP" dirty="0" smtClean="0"/>
              <a:t>から</a:t>
            </a:r>
            <a:r>
              <a:rPr lang="en-US" altLang="ja-JP" dirty="0" smtClean="0"/>
              <a:t> 1957</a:t>
            </a:r>
            <a:r>
              <a:rPr lang="ja-JP" altLang="ja-JP" dirty="0"/>
              <a:t>年までスウェーデン</a:t>
            </a:r>
            <a:r>
              <a:rPr lang="en-US" altLang="ja-JP" dirty="0"/>
              <a:t>Lund</a:t>
            </a:r>
            <a:r>
              <a:rPr lang="ja-JP" altLang="ja-JP" dirty="0"/>
              <a:t>大学</a:t>
            </a:r>
            <a:r>
              <a:rPr lang="ja-JP" altLang="ja-JP" dirty="0" smtClean="0"/>
              <a:t>研究員</a:t>
            </a:r>
            <a:endParaRPr lang="en-US" altLang="ja-JP" dirty="0" smtClean="0"/>
          </a:p>
          <a:p>
            <a:pPr marL="0" indent="0">
              <a:buNone/>
            </a:pP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dirty="0" smtClean="0"/>
              <a:t>　 </a:t>
            </a:r>
            <a:r>
              <a:rPr lang="en-US" altLang="ja-JP" dirty="0" smtClean="0"/>
              <a:t>1957</a:t>
            </a:r>
            <a:r>
              <a:rPr lang="ja-JP" altLang="ja-JP" dirty="0"/>
              <a:t>年から</a:t>
            </a:r>
            <a:r>
              <a:rPr lang="en-US" altLang="ja-JP" dirty="0"/>
              <a:t> 1960</a:t>
            </a:r>
            <a:r>
              <a:rPr lang="ja-JP" altLang="ja-JP" dirty="0"/>
              <a:t>年まで東北大助教授</a:t>
            </a:r>
            <a:r>
              <a:rPr lang="ja-JP" altLang="ja-JP" dirty="0" smtClean="0"/>
              <a:t>，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dirty="0" smtClean="0"/>
              <a:t>　 </a:t>
            </a:r>
            <a:r>
              <a:rPr lang="en-US" altLang="ja-JP" dirty="0" smtClean="0"/>
              <a:t>1960</a:t>
            </a:r>
            <a:r>
              <a:rPr lang="ja-JP" altLang="ja-JP" dirty="0" smtClean="0"/>
              <a:t>年</a:t>
            </a:r>
            <a:r>
              <a:rPr lang="ja-JP" altLang="en-US" dirty="0" smtClean="0"/>
              <a:t>より  </a:t>
            </a:r>
            <a:r>
              <a:rPr lang="ja-JP" altLang="ja-JP" dirty="0" smtClean="0"/>
              <a:t>東大助教授</a:t>
            </a:r>
            <a:r>
              <a:rPr lang="ja-JP" altLang="en-US" dirty="0" smtClean="0"/>
              <a:t>、</a:t>
            </a:r>
            <a:r>
              <a:rPr lang="ja-JP" altLang="ja-JP" dirty="0" smtClean="0"/>
              <a:t>教授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dirty="0" smtClean="0"/>
              <a:t>　 </a:t>
            </a:r>
            <a:r>
              <a:rPr lang="en-US" altLang="ja-JP" dirty="0" smtClean="0"/>
              <a:t>1968</a:t>
            </a:r>
            <a:r>
              <a:rPr lang="ja-JP" altLang="ja-JP" dirty="0"/>
              <a:t>年</a:t>
            </a:r>
            <a:r>
              <a:rPr lang="ja-JP" altLang="ja-JP" dirty="0" smtClean="0"/>
              <a:t>より</a:t>
            </a:r>
            <a:r>
              <a:rPr lang="en-US" altLang="ja-JP" dirty="0" smtClean="0"/>
              <a:t>   </a:t>
            </a:r>
            <a:r>
              <a:rPr lang="en-US" altLang="ja-JP" dirty="0" err="1" smtClean="0"/>
              <a:t>Muenchen</a:t>
            </a:r>
            <a:r>
              <a:rPr lang="en-US" altLang="ja-JP" dirty="0" smtClean="0"/>
              <a:t> </a:t>
            </a:r>
            <a:r>
              <a:rPr lang="ja-JP" altLang="ja-JP" dirty="0" smtClean="0"/>
              <a:t>工科大学教授</a:t>
            </a:r>
            <a:r>
              <a:rPr lang="ja-JP" altLang="ja-JP" dirty="0"/>
              <a:t>，</a:t>
            </a:r>
            <a:r>
              <a:rPr lang="en-US" altLang="ja-JP" dirty="0"/>
              <a:t>1991</a:t>
            </a:r>
            <a:r>
              <a:rPr lang="ja-JP" altLang="ja-JP" dirty="0"/>
              <a:t>年退任</a:t>
            </a:r>
            <a:r>
              <a:rPr lang="ja-JP" altLang="ja-JP" dirty="0" smtClean="0"/>
              <a:t>．</a:t>
            </a:r>
            <a:endParaRPr lang="en-US" altLang="ja-JP" dirty="0" smtClean="0"/>
          </a:p>
          <a:p>
            <a:pPr marL="0" indent="0" defTabSz="884238">
              <a:buNone/>
            </a:pPr>
            <a:r>
              <a:rPr lang="ja-JP" altLang="en-US" dirty="0"/>
              <a:t>　</a:t>
            </a:r>
            <a:r>
              <a:rPr lang="ja-JP" altLang="en-US" dirty="0" smtClean="0"/>
              <a:t>　 </a:t>
            </a:r>
            <a:r>
              <a:rPr lang="en-US" altLang="ja-JP" dirty="0" smtClean="0"/>
              <a:t>1991</a:t>
            </a:r>
            <a:r>
              <a:rPr lang="ja-JP" altLang="en-US" dirty="0" smtClean="0"/>
              <a:t>年より  “自由人”として活躍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dirty="0" smtClean="0"/>
              <a:t>　　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 smtClean="0"/>
              <a:t>　　                   </a:t>
            </a:r>
            <a:r>
              <a:rPr lang="en-US" altLang="ja-JP" dirty="0" smtClean="0"/>
              <a:t>1971</a:t>
            </a:r>
            <a:r>
              <a:rPr lang="ja-JP" altLang="ja-JP" dirty="0" smtClean="0"/>
              <a:t>年</a:t>
            </a:r>
            <a:r>
              <a:rPr lang="en-US" altLang="ja-JP" dirty="0" smtClean="0"/>
              <a:t>  </a:t>
            </a:r>
            <a:r>
              <a:rPr lang="ja-JP" altLang="ja-JP" dirty="0" smtClean="0"/>
              <a:t>仁科</a:t>
            </a:r>
            <a:r>
              <a:rPr lang="ja-JP" altLang="ja-JP" dirty="0"/>
              <a:t>記念賞受賞</a:t>
            </a:r>
            <a:r>
              <a:rPr lang="ja-JP" altLang="ja-JP" dirty="0" smtClean="0"/>
              <a:t>，</a:t>
            </a:r>
            <a:endParaRPr lang="en-US" altLang="ja-JP" dirty="0" smtClean="0"/>
          </a:p>
          <a:p>
            <a:pPr marL="0" indent="0">
              <a:buNone/>
              <a:tabLst>
                <a:tab pos="533400" algn="l"/>
                <a:tab pos="990600" algn="l"/>
                <a:tab pos="1524000" algn="l"/>
              </a:tabLst>
            </a:pPr>
            <a:r>
              <a:rPr lang="ja-JP" altLang="en-US" dirty="0"/>
              <a:t>　</a:t>
            </a:r>
            <a:r>
              <a:rPr lang="ja-JP" altLang="en-US" dirty="0" smtClean="0"/>
              <a:t>                   　</a:t>
            </a:r>
            <a:r>
              <a:rPr lang="en-US" altLang="ja-JP" dirty="0" smtClean="0"/>
              <a:t>1985</a:t>
            </a:r>
            <a:r>
              <a:rPr lang="ja-JP" altLang="ja-JP" dirty="0" smtClean="0"/>
              <a:t>年</a:t>
            </a:r>
            <a:r>
              <a:rPr lang="en-US" altLang="ja-JP" dirty="0" smtClean="0"/>
              <a:t>  Lund</a:t>
            </a:r>
            <a:r>
              <a:rPr lang="ja-JP" altLang="ja-JP" dirty="0"/>
              <a:t>大学名誉学位</a:t>
            </a:r>
            <a:r>
              <a:rPr lang="ja-JP" altLang="ja-JP" dirty="0" smtClean="0"/>
              <a:t>．</a:t>
            </a:r>
            <a:endParaRPr lang="ja-JP" altLang="ja-JP" dirty="0"/>
          </a:p>
        </p:txBody>
      </p:sp>
    </p:spTree>
    <p:extLst>
      <p:ext uri="{BB962C8B-B14F-4D97-AF65-F5344CB8AC3E}">
        <p14:creationId xmlns:p14="http://schemas.microsoft.com/office/powerpoint/2010/main" val="153618150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1772816"/>
            <a:ext cx="8229600" cy="1143000"/>
          </a:xfrm>
        </p:spPr>
        <p:txBody>
          <a:bodyPr/>
          <a:lstStyle/>
          <a:p>
            <a:r>
              <a:rPr kumimoji="1" lang="ja-JP" altLang="en-US" dirty="0" smtClean="0"/>
              <a:t>終り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994408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691680" y="44624"/>
            <a:ext cx="5482952" cy="562074"/>
          </a:xfrm>
        </p:spPr>
        <p:txBody>
          <a:bodyPr>
            <a:normAutofit/>
          </a:bodyPr>
          <a:lstStyle/>
          <a:p>
            <a:r>
              <a:rPr kumimoji="1" lang="ja-JP" altLang="en-US" sz="2800" dirty="0" smtClean="0"/>
              <a:t>東大時代</a:t>
            </a:r>
            <a:r>
              <a:rPr kumimoji="1" lang="ja-JP" altLang="en-US" sz="2000" dirty="0" smtClean="0"/>
              <a:t>（</a:t>
            </a:r>
            <a:r>
              <a:rPr kumimoji="1" lang="en-US" altLang="ja-JP" sz="2000" dirty="0" smtClean="0"/>
              <a:t>1943-1951</a:t>
            </a:r>
            <a:r>
              <a:rPr kumimoji="1" lang="ja-JP" altLang="en-US" sz="2000" dirty="0" smtClean="0"/>
              <a:t>）</a:t>
            </a:r>
            <a:endParaRPr kumimoji="1" lang="ja-JP" altLang="en-US" sz="20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39552" y="620688"/>
            <a:ext cx="8280920" cy="619268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  <a:tabLst>
                <a:tab pos="93663" algn="l"/>
                <a:tab pos="981075" algn="l"/>
              </a:tabLst>
            </a:pPr>
            <a:r>
              <a:rPr lang="ja-JP" altLang="en-US" sz="2600" dirty="0" smtClean="0"/>
              <a:t>・</a:t>
            </a:r>
            <a:r>
              <a:rPr lang="ja-JP" altLang="en-US" sz="1900" dirty="0" smtClean="0"/>
              <a:t>　</a:t>
            </a:r>
            <a:r>
              <a:rPr lang="en-US" altLang="ja-JP" sz="2200" b="1" dirty="0" smtClean="0"/>
              <a:t>1943</a:t>
            </a:r>
            <a:r>
              <a:rPr lang="ja-JP" altLang="en-US" sz="2200" b="1" dirty="0" smtClean="0"/>
              <a:t>年秋東大物理進学、</a:t>
            </a:r>
            <a:r>
              <a:rPr lang="en-US" altLang="ja-JP" sz="2200" b="1" dirty="0" smtClean="0"/>
              <a:t> 1946</a:t>
            </a:r>
            <a:r>
              <a:rPr lang="ja-JP" altLang="ja-JP" sz="2200" b="1" dirty="0" smtClean="0"/>
              <a:t>年</a:t>
            </a:r>
            <a:r>
              <a:rPr lang="ja-JP" altLang="en-US" sz="2200" b="1" dirty="0" smtClean="0"/>
              <a:t>秋同</a:t>
            </a:r>
            <a:r>
              <a:rPr lang="ja-JP" altLang="ja-JP" sz="2200" b="1" dirty="0" smtClean="0"/>
              <a:t>卒</a:t>
            </a:r>
            <a:endParaRPr lang="en-US" altLang="ja-JP" sz="2200" b="1" dirty="0" smtClean="0"/>
          </a:p>
          <a:p>
            <a:pPr marL="0" indent="0">
              <a:buNone/>
              <a:tabLst>
                <a:tab pos="93663" algn="l"/>
                <a:tab pos="533400" algn="l"/>
              </a:tabLst>
            </a:pPr>
            <a:r>
              <a:rPr lang="ja-JP" altLang="en-US" sz="1900" dirty="0" smtClean="0"/>
              <a:t>　　  </a:t>
            </a:r>
            <a:r>
              <a:rPr lang="ja-JP" altLang="en-US" sz="1900" dirty="0" smtClean="0">
                <a:solidFill>
                  <a:srgbClr val="00B050"/>
                </a:solidFill>
              </a:rPr>
              <a:t>  </a:t>
            </a:r>
            <a:r>
              <a:rPr lang="ja-JP" altLang="en-US" sz="1900" dirty="0" smtClean="0"/>
              <a:t>武田暁</a:t>
            </a:r>
            <a:r>
              <a:rPr lang="ja-JP" altLang="en-US" sz="1900" dirty="0"/>
              <a:t>先生</a:t>
            </a:r>
            <a:r>
              <a:rPr lang="ja-JP" altLang="en-US" sz="1900" dirty="0" smtClean="0"/>
              <a:t>（および松田一久、林巌男、塚田甲子男博士）とクラスメート</a:t>
            </a:r>
            <a:endParaRPr lang="en-US" altLang="ja-JP" sz="1900" dirty="0" smtClean="0"/>
          </a:p>
          <a:p>
            <a:pPr marL="0" indent="0">
              <a:buNone/>
            </a:pPr>
            <a:r>
              <a:rPr lang="ja-JP" altLang="en-US" sz="1900" dirty="0" smtClean="0"/>
              <a:t>　　 　島田の</a:t>
            </a:r>
            <a:r>
              <a:rPr lang="ja-JP" altLang="en-US" sz="1900" dirty="0" smtClean="0">
                <a:solidFill>
                  <a:srgbClr val="00B050"/>
                </a:solidFill>
              </a:rPr>
              <a:t>海軍技術</a:t>
            </a:r>
            <a:r>
              <a:rPr lang="ja-JP" altLang="en-US" sz="1900" dirty="0">
                <a:solidFill>
                  <a:srgbClr val="00B050"/>
                </a:solidFill>
              </a:rPr>
              <a:t>研究所</a:t>
            </a:r>
            <a:r>
              <a:rPr lang="ja-JP" altLang="en-US" sz="1900" dirty="0" smtClean="0"/>
              <a:t>（朝永伸一郎、小谷正雄、嵯峨根亮吉など）；</a:t>
            </a:r>
            <a:endParaRPr lang="en-US" altLang="ja-JP" sz="1900" dirty="0" smtClean="0"/>
          </a:p>
          <a:p>
            <a:pPr marL="0" indent="0">
              <a:buNone/>
            </a:pPr>
            <a:r>
              <a:rPr lang="ja-JP" altLang="en-US" sz="1900" dirty="0"/>
              <a:t>　</a:t>
            </a:r>
            <a:r>
              <a:rPr lang="ja-JP" altLang="en-US" sz="1900" dirty="0" smtClean="0"/>
              <a:t>　　　　　　磁電管の開発；超高周波技術（レーダー）　→　高周波技術の習得　</a:t>
            </a:r>
            <a:endParaRPr lang="ja-JP" altLang="en-US" sz="1900" dirty="0"/>
          </a:p>
          <a:p>
            <a:pPr marL="0" indent="0">
              <a:buNone/>
            </a:pPr>
            <a:r>
              <a:rPr lang="ja-JP" altLang="en-US" sz="1900" dirty="0" smtClean="0"/>
              <a:t>　　</a:t>
            </a:r>
            <a:endParaRPr lang="en-US" altLang="ja-JP" sz="1900" dirty="0" smtClean="0"/>
          </a:p>
          <a:p>
            <a:r>
              <a:rPr lang="en-US" altLang="ja-JP" sz="2200" b="1" dirty="0" smtClean="0"/>
              <a:t>1946-1951</a:t>
            </a:r>
            <a:r>
              <a:rPr lang="ja-JP" altLang="en-US" sz="2200" b="1" dirty="0" smtClean="0"/>
              <a:t>年　東大物理教室の</a:t>
            </a:r>
            <a:r>
              <a:rPr lang="ja-JP" altLang="ja-JP" sz="2200" b="1" dirty="0" smtClean="0"/>
              <a:t>科学研究嘱託</a:t>
            </a:r>
            <a:r>
              <a:rPr lang="ja-JP" altLang="en-US" sz="2200" b="1" dirty="0" smtClean="0"/>
              <a:t>、助手</a:t>
            </a:r>
            <a:endParaRPr lang="en-US" altLang="ja-JP" sz="2200" b="1" dirty="0" smtClean="0"/>
          </a:p>
          <a:p>
            <a:pPr marL="0" indent="0">
              <a:buNone/>
              <a:tabLst>
                <a:tab pos="533400" algn="l"/>
              </a:tabLst>
            </a:pPr>
            <a:r>
              <a:rPr lang="ja-JP" altLang="en-US" sz="1900" dirty="0"/>
              <a:t>　　</a:t>
            </a:r>
            <a:r>
              <a:rPr lang="ja-JP" altLang="en-US" sz="1900" dirty="0" smtClean="0"/>
              <a:t>　 嵯峨根亮吉教授に師事 　→　</a:t>
            </a:r>
            <a:r>
              <a:rPr lang="ja-JP" altLang="en-US" sz="1900" dirty="0" smtClean="0">
                <a:solidFill>
                  <a:srgbClr val="00B050"/>
                </a:solidFill>
              </a:rPr>
              <a:t>絶大な影響 </a:t>
            </a:r>
            <a:r>
              <a:rPr lang="ja-JP" altLang="en-US" sz="1900" dirty="0">
                <a:solidFill>
                  <a:srgbClr val="00B050"/>
                </a:solidFill>
              </a:rPr>
              <a:t>（</a:t>
            </a:r>
            <a:r>
              <a:rPr lang="ja-JP" altLang="en-US" sz="1900" dirty="0" smtClean="0">
                <a:solidFill>
                  <a:srgbClr val="00B050"/>
                </a:solidFill>
              </a:rPr>
              <a:t>科学的合理性、国際性、語学力）</a:t>
            </a:r>
            <a:endParaRPr lang="en-US" altLang="ja-JP" sz="1900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ja-JP" altLang="en-US" sz="1900" dirty="0" smtClean="0"/>
              <a:t>　　　　　時代背景</a:t>
            </a:r>
            <a:endParaRPr lang="en-US" altLang="ja-JP" sz="1900" dirty="0" smtClean="0"/>
          </a:p>
          <a:p>
            <a:pPr marL="0" indent="0">
              <a:buNone/>
            </a:pPr>
            <a:r>
              <a:rPr lang="ja-JP" altLang="en-US" sz="1900" dirty="0"/>
              <a:t>　</a:t>
            </a:r>
            <a:r>
              <a:rPr lang="ja-JP" altLang="en-US" sz="1900" dirty="0" smtClean="0"/>
              <a:t>　　　　　　</a:t>
            </a:r>
            <a:r>
              <a:rPr lang="en-US" altLang="ja-JP" sz="1900" dirty="0" smtClean="0"/>
              <a:t>GHQ</a:t>
            </a:r>
            <a:r>
              <a:rPr lang="en-US" altLang="ja-JP" sz="1900" dirty="0"/>
              <a:t>:</a:t>
            </a:r>
            <a:r>
              <a:rPr lang="ja-JP" altLang="en-US" sz="1900" dirty="0"/>
              <a:t>　原子核研究禁止　</a:t>
            </a:r>
            <a:r>
              <a:rPr lang="ja-JP" altLang="en-US" sz="1900" dirty="0" smtClean="0"/>
              <a:t>理研、阪大サイクロトロン</a:t>
            </a:r>
            <a:r>
              <a:rPr lang="ja-JP" altLang="en-US" sz="1900" dirty="0"/>
              <a:t>の海中投下</a:t>
            </a:r>
            <a:endParaRPr lang="en-US" altLang="ja-JP" sz="1900" dirty="0" smtClean="0"/>
          </a:p>
          <a:p>
            <a:pPr marL="0" indent="0">
              <a:buNone/>
            </a:pPr>
            <a:r>
              <a:rPr lang="ja-JP" altLang="en-US" sz="1900" dirty="0" smtClean="0"/>
              <a:t>　　　　　　　食うや食わずの生活 </a:t>
            </a:r>
            <a:r>
              <a:rPr lang="en-US" altLang="ja-JP" sz="1900" dirty="0" smtClean="0"/>
              <a:t>!!</a:t>
            </a:r>
          </a:p>
          <a:p>
            <a:pPr marL="0" indent="0">
              <a:buNone/>
            </a:pPr>
            <a:endParaRPr lang="en-US" altLang="ja-JP" sz="1900" dirty="0" smtClean="0"/>
          </a:p>
          <a:p>
            <a:pPr marL="0" indent="0">
              <a:buNone/>
            </a:pPr>
            <a:r>
              <a:rPr lang="ja-JP" altLang="en-US" sz="1900" dirty="0" smtClean="0"/>
              <a:t>　　　 嵯峨根</a:t>
            </a:r>
            <a:r>
              <a:rPr lang="ja-JP" altLang="en-US" sz="1900" dirty="0"/>
              <a:t>研</a:t>
            </a:r>
            <a:r>
              <a:rPr lang="ja-JP" altLang="en-US" sz="1900" dirty="0" smtClean="0"/>
              <a:t>の仲間；　　梁山泊（久保亮五先生の言）</a:t>
            </a:r>
            <a:endParaRPr lang="en-US" altLang="ja-JP" sz="1900" dirty="0" smtClean="0"/>
          </a:p>
          <a:p>
            <a:pPr marL="0" indent="0">
              <a:buNone/>
            </a:pPr>
            <a:r>
              <a:rPr lang="ja-JP" altLang="en-US" sz="1900" dirty="0" smtClean="0"/>
              <a:t>　　　　　 林主税（日本真空創始者）　　　→　　桜田勇蔵 （元アルバック専務）</a:t>
            </a:r>
            <a:endParaRPr lang="en-US" altLang="ja-JP" sz="1900" dirty="0" smtClean="0"/>
          </a:p>
          <a:p>
            <a:pPr marL="0" indent="0">
              <a:buNone/>
            </a:pPr>
            <a:r>
              <a:rPr lang="en-US" altLang="ja-JP" sz="1900" dirty="0" smtClean="0"/>
              <a:t> </a:t>
            </a:r>
            <a:r>
              <a:rPr lang="ja-JP" altLang="en-US" sz="1900" dirty="0" smtClean="0"/>
              <a:t>　　　　　</a:t>
            </a:r>
            <a:r>
              <a:rPr lang="ja-JP" altLang="ja-JP" sz="1900" dirty="0" smtClean="0"/>
              <a:t>坂井</a:t>
            </a:r>
            <a:r>
              <a:rPr lang="ja-JP" altLang="ja-JP" sz="1900" dirty="0"/>
              <a:t>光夫（元原子核研究所所長）、久武和夫（元東京工業大学教授）</a:t>
            </a:r>
            <a:r>
              <a:rPr lang="ja-JP" altLang="ja-JP" sz="1900" dirty="0" smtClean="0"/>
              <a:t>、</a:t>
            </a:r>
            <a:endParaRPr lang="en-US" altLang="ja-JP" sz="1900" dirty="0" smtClean="0"/>
          </a:p>
          <a:p>
            <a:pPr marL="0" indent="0">
              <a:buNone/>
            </a:pPr>
            <a:r>
              <a:rPr lang="en-US" altLang="ja-JP" sz="1900" dirty="0"/>
              <a:t> </a:t>
            </a:r>
            <a:r>
              <a:rPr lang="ja-JP" altLang="en-US" sz="1900" dirty="0" smtClean="0"/>
              <a:t>　　　　　</a:t>
            </a:r>
            <a:r>
              <a:rPr lang="ja-JP" altLang="ja-JP" sz="1900" dirty="0" smtClean="0"/>
              <a:t>磯矢</a:t>
            </a:r>
            <a:r>
              <a:rPr lang="ja-JP" altLang="ja-JP" sz="1900" dirty="0"/>
              <a:t>彰（元九州大学教授）、</a:t>
            </a:r>
            <a:r>
              <a:rPr lang="ja-JP" altLang="ja-JP" sz="1900" dirty="0" smtClean="0"/>
              <a:t>野上耀三</a:t>
            </a:r>
            <a:r>
              <a:rPr lang="ja-JP" altLang="en-US" sz="1900" dirty="0"/>
              <a:t>（</a:t>
            </a:r>
            <a:r>
              <a:rPr lang="ja-JP" altLang="ja-JP" sz="1900" dirty="0" smtClean="0"/>
              <a:t>元東大教授</a:t>
            </a:r>
            <a:r>
              <a:rPr lang="ja-JP" altLang="en-US" sz="1900" dirty="0" smtClean="0"/>
              <a:t>）、</a:t>
            </a:r>
            <a:endParaRPr lang="en-US" altLang="ja-JP" sz="1900" dirty="0" smtClean="0"/>
          </a:p>
          <a:p>
            <a:pPr marL="0" indent="0">
              <a:buNone/>
            </a:pPr>
            <a:r>
              <a:rPr lang="ja-JP" altLang="en-US" sz="1900" dirty="0"/>
              <a:t>　</a:t>
            </a:r>
            <a:r>
              <a:rPr lang="ja-JP" altLang="en-US" sz="1900" dirty="0" smtClean="0"/>
              <a:t>　　</a:t>
            </a:r>
            <a:r>
              <a:rPr lang="ja-JP" altLang="en-US" sz="1900" dirty="0"/>
              <a:t> </a:t>
            </a:r>
            <a:r>
              <a:rPr lang="ja-JP" altLang="en-US" sz="1900" dirty="0" smtClean="0"/>
              <a:t>　　服部学｛元立教大教授</a:t>
            </a:r>
            <a:r>
              <a:rPr lang="ja-JP" altLang="en-US" sz="1900" dirty="0"/>
              <a:t>）</a:t>
            </a:r>
            <a:r>
              <a:rPr lang="ja-JP" altLang="en-US" sz="1900" dirty="0" smtClean="0"/>
              <a:t>など</a:t>
            </a:r>
            <a:endParaRPr lang="en-US" altLang="ja-JP" sz="1900" dirty="0" smtClean="0"/>
          </a:p>
          <a:p>
            <a:pPr marL="0" indent="0">
              <a:buNone/>
            </a:pPr>
            <a:endParaRPr lang="en-US" altLang="ja-JP" sz="1900" dirty="0" smtClean="0"/>
          </a:p>
          <a:p>
            <a:pPr marL="0" indent="0">
              <a:buNone/>
            </a:pPr>
            <a:r>
              <a:rPr lang="ja-JP" altLang="en-US" sz="1900" dirty="0" smtClean="0"/>
              <a:t>　　　</a:t>
            </a:r>
            <a:r>
              <a:rPr lang="ja-JP" altLang="en-US" sz="1900" dirty="0"/>
              <a:t>研究</a:t>
            </a:r>
            <a:r>
              <a:rPr lang="ja-JP" altLang="en-US" sz="1900" dirty="0" smtClean="0"/>
              <a:t>テーマ；　加速器の開発研究</a:t>
            </a:r>
            <a:endParaRPr lang="en-US" altLang="ja-JP" sz="1900" dirty="0" smtClean="0"/>
          </a:p>
          <a:p>
            <a:pPr marL="0" indent="0">
              <a:buNone/>
            </a:pPr>
            <a:r>
              <a:rPr lang="ja-JP" altLang="en-US" sz="1900" dirty="0" smtClean="0"/>
              <a:t>　　　　　</a:t>
            </a:r>
            <a:r>
              <a:rPr lang="en-US" altLang="ja-JP" sz="1900" dirty="0" smtClean="0">
                <a:solidFill>
                  <a:srgbClr val="00B050"/>
                </a:solidFill>
              </a:rPr>
              <a:t>IH</a:t>
            </a:r>
            <a:r>
              <a:rPr lang="ja-JP" altLang="en-US" sz="1900" dirty="0" smtClean="0">
                <a:solidFill>
                  <a:srgbClr val="00B050"/>
                </a:solidFill>
              </a:rPr>
              <a:t>型線型加速器の発明</a:t>
            </a:r>
            <a:r>
              <a:rPr lang="ja-JP" altLang="en-US" sz="1900" dirty="0" smtClean="0"/>
              <a:t>；</a:t>
            </a:r>
            <a:r>
              <a:rPr lang="ja-JP" altLang="en-US" sz="1900" dirty="0"/>
              <a:t>　</a:t>
            </a:r>
            <a:r>
              <a:rPr lang="en-US" altLang="ja-JP" sz="1900" dirty="0" smtClean="0"/>
              <a:t>H</a:t>
            </a:r>
            <a:r>
              <a:rPr lang="en-US" altLang="ja-JP" sz="1900" dirty="0"/>
              <a:t>. Morinaga,</a:t>
            </a:r>
            <a:r>
              <a:rPr lang="ja-JP" altLang="en-US" sz="1900" dirty="0"/>
              <a:t>　</a:t>
            </a:r>
            <a:r>
              <a:rPr lang="en-US" altLang="ja-JP" sz="1900" dirty="0" smtClean="0"/>
              <a:t>JPS, </a:t>
            </a:r>
            <a:r>
              <a:rPr lang="en-US" altLang="ja-JP" sz="1900" dirty="0"/>
              <a:t>Vol. 6, Issue 3, (1951) </a:t>
            </a:r>
            <a:r>
              <a:rPr lang="en-US" altLang="ja-JP" sz="1900" dirty="0" smtClean="0"/>
              <a:t>p210</a:t>
            </a:r>
          </a:p>
          <a:p>
            <a:pPr marL="0" indent="0">
              <a:buNone/>
            </a:pPr>
            <a:r>
              <a:rPr lang="ja-JP" altLang="en-US" sz="1900" dirty="0"/>
              <a:t>　</a:t>
            </a:r>
            <a:r>
              <a:rPr lang="ja-JP" altLang="en-US" sz="1900" dirty="0" smtClean="0"/>
              <a:t>　　　　</a:t>
            </a:r>
            <a:r>
              <a:rPr lang="ja-JP" altLang="en-US" sz="1900" dirty="0" smtClean="0">
                <a:solidFill>
                  <a:srgbClr val="00B050"/>
                </a:solidFill>
              </a:rPr>
              <a:t>セクター型サイクロトロンの提案  </a:t>
            </a:r>
            <a:r>
              <a:rPr lang="en-US" altLang="ja-JP" sz="1900" dirty="0" smtClean="0"/>
              <a:t>@ </a:t>
            </a:r>
            <a:r>
              <a:rPr lang="ja-JP" altLang="en-US" sz="1900" dirty="0" smtClean="0"/>
              <a:t>物理学会（大阪、</a:t>
            </a:r>
            <a:r>
              <a:rPr lang="en-US" altLang="ja-JP" sz="1900" dirty="0" smtClean="0"/>
              <a:t>1949</a:t>
            </a:r>
            <a:r>
              <a:rPr lang="ja-JP" altLang="en-US" sz="1900" dirty="0" smtClean="0"/>
              <a:t>）</a:t>
            </a:r>
            <a:endParaRPr lang="en-US" altLang="ja-JP" sz="1900" dirty="0" smtClean="0"/>
          </a:p>
          <a:p>
            <a:pPr marL="0" indent="0">
              <a:buNone/>
            </a:pPr>
            <a:endParaRPr lang="en-US" altLang="ja-JP" sz="1800" dirty="0"/>
          </a:p>
          <a:p>
            <a:pPr marL="0" indent="0">
              <a:buNone/>
            </a:pPr>
            <a:endParaRPr lang="en-US" altLang="ja-JP" sz="1800" dirty="0" smtClean="0"/>
          </a:p>
          <a:p>
            <a:pPr marL="0" indent="0">
              <a:buNone/>
            </a:pPr>
            <a:endParaRPr lang="en-US" altLang="ja-JP" sz="1800" dirty="0"/>
          </a:p>
          <a:p>
            <a:pPr marL="0" indent="0">
              <a:buNone/>
            </a:pPr>
            <a:endParaRPr lang="en-US" altLang="ja-JP" sz="1800" dirty="0"/>
          </a:p>
        </p:txBody>
      </p:sp>
    </p:spTree>
    <p:extLst>
      <p:ext uri="{BB962C8B-B14F-4D97-AF65-F5344CB8AC3E}">
        <p14:creationId xmlns:p14="http://schemas.microsoft.com/office/powerpoint/2010/main" val="10413958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123728" y="130622"/>
            <a:ext cx="4464496" cy="490066"/>
          </a:xfrm>
        </p:spPr>
        <p:txBody>
          <a:bodyPr>
            <a:normAutofit fontScale="90000"/>
          </a:bodyPr>
          <a:lstStyle/>
          <a:p>
            <a:r>
              <a:rPr lang="ja-JP" altLang="en-US" sz="3100" dirty="0" smtClean="0"/>
              <a:t>嵯峨根亮吉博士</a:t>
            </a:r>
            <a:r>
              <a:rPr lang="en-US" altLang="ja-JP" sz="2800" dirty="0" smtClean="0"/>
              <a:t>(1905-1969</a:t>
            </a:r>
            <a:r>
              <a:rPr lang="en-US" altLang="ja-JP" sz="2800" dirty="0"/>
              <a:t>)</a:t>
            </a:r>
            <a:endParaRPr kumimoji="1" lang="ja-JP" altLang="en-US" sz="28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95536" y="1102678"/>
            <a:ext cx="8136904" cy="4342546"/>
          </a:xfrm>
        </p:spPr>
        <p:txBody>
          <a:bodyPr>
            <a:noAutofit/>
          </a:bodyPr>
          <a:lstStyle/>
          <a:p>
            <a:pPr marL="0" indent="0">
              <a:buNone/>
              <a:tabLst>
                <a:tab pos="441325" algn="l"/>
              </a:tabLst>
            </a:pPr>
            <a:r>
              <a:rPr lang="ja-JP" altLang="en-US" sz="1800" dirty="0" smtClean="0">
                <a:solidFill>
                  <a:srgbClr val="00B050"/>
                </a:solidFill>
              </a:rPr>
              <a:t>　　  </a:t>
            </a:r>
            <a:r>
              <a:rPr lang="en-US" altLang="ja-JP" sz="1800" dirty="0" smtClean="0">
                <a:solidFill>
                  <a:srgbClr val="00B050"/>
                </a:solidFill>
              </a:rPr>
              <a:t>1931</a:t>
            </a:r>
            <a:r>
              <a:rPr lang="ja-JP" altLang="en-US" sz="1800" dirty="0" smtClean="0">
                <a:solidFill>
                  <a:srgbClr val="00B050"/>
                </a:solidFill>
              </a:rPr>
              <a:t>年</a:t>
            </a:r>
            <a:r>
              <a:rPr lang="ja-JP" altLang="ja-JP" sz="1800" dirty="0" smtClean="0"/>
              <a:t>理研</a:t>
            </a:r>
            <a:r>
              <a:rPr lang="ja-JP" altLang="ja-JP" sz="1800" dirty="0"/>
              <a:t>仁科研究室の最初の</a:t>
            </a:r>
            <a:r>
              <a:rPr lang="ja-JP" altLang="ja-JP" sz="1800" dirty="0" smtClean="0"/>
              <a:t>研究員</a:t>
            </a:r>
            <a:endParaRPr lang="en-US" altLang="ja-JP" sz="1800" dirty="0" smtClean="0"/>
          </a:p>
          <a:p>
            <a:pPr marL="0" indent="0">
              <a:buNone/>
            </a:pPr>
            <a:r>
              <a:rPr lang="ja-JP" altLang="en-US" sz="1800" dirty="0" smtClean="0"/>
              <a:t>          　</a:t>
            </a:r>
            <a:r>
              <a:rPr lang="ja-JP" altLang="en-US" sz="1800" dirty="0"/>
              <a:t>（</a:t>
            </a:r>
            <a:r>
              <a:rPr lang="en-US" altLang="ja-JP" sz="1800" dirty="0" smtClean="0"/>
              <a:t>1932</a:t>
            </a:r>
            <a:r>
              <a:rPr lang="ja-JP" altLang="en-US" sz="1800" dirty="0" smtClean="0"/>
              <a:t>年 </a:t>
            </a:r>
            <a:r>
              <a:rPr lang="ja-JP" altLang="ja-JP" sz="1800" dirty="0" smtClean="0"/>
              <a:t>世に</a:t>
            </a:r>
            <a:r>
              <a:rPr lang="ja-JP" altLang="en-US" sz="1800" dirty="0" smtClean="0"/>
              <a:t>“</a:t>
            </a:r>
            <a:r>
              <a:rPr lang="ja-JP" altLang="ja-JP" sz="1800" dirty="0" smtClean="0"/>
              <a:t>原子核</a:t>
            </a:r>
            <a:r>
              <a:rPr lang="ja-JP" altLang="en-US" sz="1800" dirty="0" smtClean="0"/>
              <a:t>研究”が誕生）</a:t>
            </a:r>
            <a:endParaRPr lang="en-US" altLang="ja-JP" sz="1800" dirty="0" smtClean="0"/>
          </a:p>
          <a:p>
            <a:pPr marL="0" indent="0">
              <a:buNone/>
            </a:pPr>
            <a:r>
              <a:rPr lang="en-US" altLang="ja-JP" sz="1800" dirty="0" smtClean="0"/>
              <a:t>        1932 </a:t>
            </a:r>
            <a:r>
              <a:rPr lang="ja-JP" altLang="en-US" sz="1800" dirty="0" smtClean="0"/>
              <a:t>年以来</a:t>
            </a:r>
            <a:r>
              <a:rPr lang="ja-JP" altLang="ja-JP" sz="1800" dirty="0" smtClean="0"/>
              <a:t>創</a:t>
            </a:r>
            <a:r>
              <a:rPr lang="ja-JP" altLang="ja-JP" sz="1800" dirty="0"/>
              <a:t>成期の原子核研究における日本のリーダーの一人と</a:t>
            </a:r>
            <a:r>
              <a:rPr lang="ja-JP" altLang="ja-JP" sz="1800" dirty="0" smtClean="0"/>
              <a:t>して活躍。</a:t>
            </a:r>
            <a:endParaRPr lang="en-US" altLang="ja-JP" sz="1800" dirty="0" smtClean="0"/>
          </a:p>
          <a:p>
            <a:pPr marL="0" indent="0">
              <a:buNone/>
            </a:pPr>
            <a:r>
              <a:rPr lang="en-US" altLang="ja-JP" sz="1800" dirty="0" smtClean="0"/>
              <a:t>        1933</a:t>
            </a:r>
            <a:r>
              <a:rPr lang="ja-JP" altLang="ja-JP" sz="1800" dirty="0" smtClean="0"/>
              <a:t>年</a:t>
            </a:r>
            <a:r>
              <a:rPr lang="ja-JP" altLang="en-US" sz="1800" dirty="0" smtClean="0"/>
              <a:t>東大理学部講師（</a:t>
            </a:r>
            <a:r>
              <a:rPr lang="ja-JP" altLang="ja-JP" sz="1800" dirty="0" smtClean="0"/>
              <a:t>理研</a:t>
            </a:r>
            <a:r>
              <a:rPr lang="ja-JP" altLang="en-US" sz="1800" dirty="0" smtClean="0"/>
              <a:t>は</a:t>
            </a:r>
            <a:r>
              <a:rPr lang="ja-JP" altLang="ja-JP" sz="1800" dirty="0" smtClean="0"/>
              <a:t>併</a:t>
            </a:r>
            <a:r>
              <a:rPr lang="ja-JP" altLang="ja-JP" sz="1800" dirty="0"/>
              <a:t>任の</a:t>
            </a:r>
            <a:r>
              <a:rPr lang="ja-JP" altLang="ja-JP" sz="1800" dirty="0" smtClean="0"/>
              <a:t>まま</a:t>
            </a:r>
            <a:r>
              <a:rPr lang="ja-JP" altLang="en-US" sz="1800" dirty="0" smtClean="0"/>
              <a:t>）</a:t>
            </a:r>
            <a:r>
              <a:rPr lang="en-US" altLang="ja-JP" sz="1800" dirty="0" smtClean="0"/>
              <a:t>1936</a:t>
            </a:r>
            <a:r>
              <a:rPr lang="ja-JP" altLang="en-US" sz="1800" dirty="0" smtClean="0"/>
              <a:t>年助教授、</a:t>
            </a:r>
            <a:r>
              <a:rPr lang="en-US" altLang="ja-JP" sz="1800" dirty="0" smtClean="0"/>
              <a:t>1943</a:t>
            </a:r>
            <a:r>
              <a:rPr lang="ja-JP" altLang="en-US" sz="1800" dirty="0" smtClean="0"/>
              <a:t>年教授 </a:t>
            </a:r>
            <a:r>
              <a:rPr lang="en-US" altLang="ja-JP" sz="1800" dirty="0"/>
              <a:t> </a:t>
            </a:r>
            <a:endParaRPr lang="en-US" altLang="ja-JP" sz="1800" dirty="0" smtClean="0"/>
          </a:p>
          <a:p>
            <a:pPr marL="0" indent="0">
              <a:buNone/>
            </a:pPr>
            <a:r>
              <a:rPr kumimoji="1" lang="ja-JP" altLang="en-US" sz="1800" dirty="0" smtClean="0"/>
              <a:t>　</a:t>
            </a:r>
            <a:r>
              <a:rPr lang="ja-JP" altLang="en-US" sz="1800" dirty="0"/>
              <a:t> </a:t>
            </a:r>
            <a:r>
              <a:rPr lang="ja-JP" altLang="en-US" sz="1800" dirty="0" smtClean="0"/>
              <a:t>           </a:t>
            </a:r>
            <a:r>
              <a:rPr kumimoji="1" lang="en-US" altLang="ja-JP" sz="1800" dirty="0" smtClean="0"/>
              <a:t>1935-38</a:t>
            </a:r>
            <a:r>
              <a:rPr kumimoji="1" lang="ja-JP" altLang="en-US" sz="1800" dirty="0" smtClean="0"/>
              <a:t>年 　</a:t>
            </a:r>
            <a:r>
              <a:rPr lang="ja-JP" altLang="en-US" sz="1800" dirty="0"/>
              <a:t> </a:t>
            </a:r>
            <a:r>
              <a:rPr kumimoji="1" lang="en-US" altLang="ja-JP" sz="1800" dirty="0" smtClean="0"/>
              <a:t>Cavendish Laboratory ( Cambridge)</a:t>
            </a:r>
            <a:r>
              <a:rPr kumimoji="1" lang="ja-JP" altLang="en-US" sz="1800" dirty="0" smtClean="0"/>
              <a:t>　</a:t>
            </a:r>
            <a:endParaRPr kumimoji="1" lang="en-US" altLang="ja-JP" sz="1800" dirty="0" smtClean="0"/>
          </a:p>
          <a:p>
            <a:pPr marL="0" indent="0">
              <a:buNone/>
            </a:pPr>
            <a:r>
              <a:rPr lang="en-US" altLang="ja-JP" sz="1800" dirty="0"/>
              <a:t> </a:t>
            </a:r>
            <a:r>
              <a:rPr lang="en-US" altLang="ja-JP" sz="1800" dirty="0" smtClean="0"/>
              <a:t>                                  </a:t>
            </a:r>
            <a:r>
              <a:rPr lang="ja-JP" altLang="en-US" sz="1800" dirty="0"/>
              <a:t> </a:t>
            </a:r>
            <a:r>
              <a:rPr lang="ja-JP" altLang="en-US" sz="1800" dirty="0" smtClean="0"/>
              <a:t>　</a:t>
            </a:r>
            <a:r>
              <a:rPr kumimoji="1" lang="en-US" altLang="ja-JP" sz="1800" dirty="0" smtClean="0"/>
              <a:t>Radiation Laboratory (California Univ.)</a:t>
            </a:r>
            <a:r>
              <a:rPr kumimoji="1" lang="ja-JP" altLang="en-US" sz="1800" dirty="0" smtClean="0"/>
              <a:t>　</a:t>
            </a:r>
            <a:endParaRPr kumimoji="1" lang="en-US" altLang="ja-JP" sz="1800" dirty="0" smtClean="0"/>
          </a:p>
          <a:p>
            <a:pPr marL="0" indent="0">
              <a:buNone/>
            </a:pPr>
            <a:r>
              <a:rPr lang="en-US" altLang="ja-JP" sz="1800" dirty="0"/>
              <a:t> </a:t>
            </a:r>
            <a:r>
              <a:rPr lang="en-US" altLang="ja-JP" sz="1800" dirty="0" smtClean="0"/>
              <a:t>      </a:t>
            </a:r>
            <a:r>
              <a:rPr lang="en-US" altLang="ja-JP" sz="1800" dirty="0"/>
              <a:t> 1938-1955 </a:t>
            </a:r>
            <a:r>
              <a:rPr lang="ja-JP" altLang="en-US" sz="1800" dirty="0">
                <a:solidFill>
                  <a:srgbClr val="00B050"/>
                </a:solidFill>
              </a:rPr>
              <a:t>東大嵯峨根研　</a:t>
            </a:r>
            <a:r>
              <a:rPr lang="en-US" altLang="ja-JP" sz="1800" dirty="0"/>
              <a:t>vs. </a:t>
            </a:r>
            <a:r>
              <a:rPr lang="ja-JP" altLang="en-US" sz="1800" dirty="0"/>
              <a:t>理研仁科研</a:t>
            </a:r>
            <a:r>
              <a:rPr lang="ja-JP" altLang="en-US" sz="1800" dirty="0" smtClean="0"/>
              <a:t>、</a:t>
            </a:r>
            <a:r>
              <a:rPr lang="ja-JP" altLang="en-US" sz="1800" dirty="0"/>
              <a:t>阪大</a:t>
            </a:r>
            <a:r>
              <a:rPr lang="ja-JP" altLang="en-US" sz="1800" dirty="0" smtClean="0"/>
              <a:t>菊池研</a:t>
            </a:r>
            <a:r>
              <a:rPr lang="ja-JP" altLang="en-US" sz="1800" dirty="0"/>
              <a:t>、</a:t>
            </a:r>
            <a:r>
              <a:rPr lang="ja-JP" altLang="en-US" sz="1800" dirty="0" smtClean="0"/>
              <a:t>京大荒</a:t>
            </a:r>
            <a:r>
              <a:rPr lang="ja-JP" altLang="en-US" sz="1800" dirty="0"/>
              <a:t>勝研</a:t>
            </a:r>
            <a:endParaRPr lang="en-US" altLang="ja-JP" sz="1800" dirty="0"/>
          </a:p>
          <a:p>
            <a:pPr marL="0" indent="0">
              <a:buNone/>
            </a:pPr>
            <a:r>
              <a:rPr lang="ja-JP" altLang="en-US" sz="1800" dirty="0"/>
              <a:t>　　　　　</a:t>
            </a:r>
            <a:r>
              <a:rPr lang="en-US" altLang="ja-JP" sz="1800" dirty="0"/>
              <a:t> </a:t>
            </a:r>
            <a:r>
              <a:rPr lang="ja-JP" altLang="en-US" sz="1800" dirty="0" smtClean="0"/>
              <a:t>　　　　　　</a:t>
            </a:r>
            <a:r>
              <a:rPr lang="en-US" altLang="ja-JP" sz="1800" dirty="0" smtClean="0"/>
              <a:t>  </a:t>
            </a:r>
            <a:r>
              <a:rPr lang="ja-JP" altLang="en-US" sz="1800" dirty="0" smtClean="0"/>
              <a:t>学問</a:t>
            </a:r>
            <a:r>
              <a:rPr lang="ja-JP" altLang="en-US" sz="1800" dirty="0"/>
              <a:t>とインダストリー</a:t>
            </a:r>
            <a:r>
              <a:rPr lang="en-US" altLang="ja-JP" sz="1800" dirty="0"/>
              <a:t>/ </a:t>
            </a:r>
            <a:r>
              <a:rPr lang="ja-JP" altLang="en-US" sz="1800" dirty="0">
                <a:solidFill>
                  <a:srgbClr val="00B050"/>
                </a:solidFill>
              </a:rPr>
              <a:t>原子核研究と真空技術</a:t>
            </a:r>
            <a:endParaRPr kumimoji="1" lang="en-US" altLang="ja-JP" sz="1800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ja-JP" altLang="en-US" sz="1800" dirty="0"/>
              <a:t>　</a:t>
            </a:r>
            <a:r>
              <a:rPr lang="ja-JP" altLang="en-US" sz="1800" dirty="0" smtClean="0"/>
              <a:t>　　　   </a:t>
            </a:r>
            <a:r>
              <a:rPr lang="en-US" altLang="ja-JP" sz="1800" dirty="0" smtClean="0"/>
              <a:t>1945</a:t>
            </a:r>
            <a:r>
              <a:rPr lang="ja-JP" altLang="en-US" sz="1800" dirty="0" smtClean="0"/>
              <a:t>年     　</a:t>
            </a:r>
            <a:r>
              <a:rPr lang="en-US" altLang="ja-JP" sz="1800" dirty="0" smtClean="0"/>
              <a:t>L.W. Alvarez  </a:t>
            </a:r>
            <a:r>
              <a:rPr lang="ja-JP" altLang="en-US" sz="1800" dirty="0" smtClean="0"/>
              <a:t>からの手紙＠長崎、「投下したのは原爆！」</a:t>
            </a:r>
            <a:endParaRPr lang="en-US" altLang="ja-JP" sz="1800" dirty="0" smtClean="0"/>
          </a:p>
          <a:p>
            <a:pPr marL="0" indent="0">
              <a:buNone/>
            </a:pPr>
            <a:r>
              <a:rPr lang="ja-JP" altLang="en-US" sz="1800" dirty="0"/>
              <a:t>　</a:t>
            </a:r>
            <a:r>
              <a:rPr lang="ja-JP" altLang="en-US" sz="1800" dirty="0" smtClean="0"/>
              <a:t>　　　　</a:t>
            </a:r>
            <a:r>
              <a:rPr lang="en-US" altLang="ja-JP" sz="1800" dirty="0" smtClean="0"/>
              <a:t>1946-49</a:t>
            </a:r>
            <a:r>
              <a:rPr lang="ja-JP" altLang="en-US" sz="1800" dirty="0" smtClean="0"/>
              <a:t>年　</a:t>
            </a:r>
            <a:r>
              <a:rPr lang="ja-JP" altLang="en-US" sz="1800" dirty="0" smtClean="0">
                <a:solidFill>
                  <a:srgbClr val="00B050"/>
                </a:solidFill>
              </a:rPr>
              <a:t>学術会議設立に奔走</a:t>
            </a:r>
            <a:r>
              <a:rPr lang="ja-JP" altLang="en-US" sz="1800" dirty="0" smtClean="0"/>
              <a:t>　（茅誠司、田宮博、兼重寛九郎などと）</a:t>
            </a:r>
            <a:endParaRPr lang="en-US" altLang="ja-JP" sz="1800" dirty="0" smtClean="0"/>
          </a:p>
          <a:p>
            <a:pPr marL="0" indent="0">
              <a:buNone/>
            </a:pPr>
            <a:r>
              <a:rPr kumimoji="1" lang="ja-JP" altLang="en-US" sz="1800" dirty="0"/>
              <a:t>　</a:t>
            </a:r>
            <a:r>
              <a:rPr kumimoji="1" lang="ja-JP" altLang="en-US" sz="1800" dirty="0" smtClean="0"/>
              <a:t>　　　　　　　　　　　 抜群の英語力　⇔　</a:t>
            </a:r>
            <a:r>
              <a:rPr kumimoji="1" lang="en-US" altLang="ja-JP" sz="1800" dirty="0" smtClean="0"/>
              <a:t>GHQ </a:t>
            </a:r>
            <a:r>
              <a:rPr kumimoji="1" lang="ja-JP" altLang="en-US" sz="1800" dirty="0" smtClean="0"/>
              <a:t>との折衝</a:t>
            </a:r>
            <a:r>
              <a:rPr lang="ja-JP" altLang="en-US" sz="1800" dirty="0"/>
              <a:t>、</a:t>
            </a:r>
            <a:r>
              <a:rPr lang="ja-JP" altLang="en-US" sz="1800" dirty="0" smtClean="0"/>
              <a:t> 第一回選挙で落選</a:t>
            </a:r>
            <a:endParaRPr kumimoji="1" lang="en-US" altLang="ja-JP" sz="1800" dirty="0" smtClean="0"/>
          </a:p>
          <a:p>
            <a:pPr marL="0" indent="0">
              <a:buNone/>
              <a:tabLst>
                <a:tab pos="1882775" algn="l"/>
              </a:tabLst>
            </a:pPr>
            <a:r>
              <a:rPr lang="en-US" altLang="ja-JP" sz="1800" dirty="0"/>
              <a:t> </a:t>
            </a:r>
            <a:r>
              <a:rPr lang="en-US" altLang="ja-JP" sz="1800" dirty="0" smtClean="0"/>
              <a:t>              1949-55</a:t>
            </a:r>
            <a:r>
              <a:rPr lang="ja-JP" altLang="en-US" sz="1800" dirty="0" smtClean="0"/>
              <a:t>年  </a:t>
            </a:r>
            <a:r>
              <a:rPr lang="en-US" altLang="ja-JP" sz="1800" dirty="0" smtClean="0"/>
              <a:t>Radiation </a:t>
            </a:r>
            <a:r>
              <a:rPr lang="en-US" altLang="ja-JP" sz="1800" dirty="0"/>
              <a:t>Laboratory (</a:t>
            </a:r>
            <a:r>
              <a:rPr lang="en-US" altLang="ja-JP" sz="1800" dirty="0" smtClean="0"/>
              <a:t>California </a:t>
            </a:r>
            <a:r>
              <a:rPr lang="en-US" altLang="ja-JP" sz="1800" dirty="0"/>
              <a:t>Univ</a:t>
            </a:r>
            <a:r>
              <a:rPr lang="en-US" altLang="ja-JP" sz="1800" dirty="0" smtClean="0"/>
              <a:t>.) (</a:t>
            </a:r>
            <a:r>
              <a:rPr lang="ja-JP" altLang="en-US" sz="1800" dirty="0" smtClean="0"/>
              <a:t>→ </a:t>
            </a:r>
            <a:r>
              <a:rPr lang="en-US" altLang="ja-JP" sz="1800" dirty="0" smtClean="0"/>
              <a:t>LBL)</a:t>
            </a:r>
          </a:p>
          <a:p>
            <a:pPr marL="0" indent="0">
              <a:buNone/>
            </a:pPr>
            <a:r>
              <a:rPr lang="en-US" altLang="ja-JP" sz="1800" dirty="0"/>
              <a:t> </a:t>
            </a:r>
            <a:r>
              <a:rPr lang="en-US" altLang="ja-JP" sz="1800" dirty="0" smtClean="0"/>
              <a:t>                                   SOS </a:t>
            </a:r>
            <a:r>
              <a:rPr lang="ja-JP" altLang="en-US" sz="1800" dirty="0" smtClean="0"/>
              <a:t>による</a:t>
            </a:r>
            <a:r>
              <a:rPr lang="en-US" altLang="ja-JP" sz="1800" dirty="0" smtClean="0"/>
              <a:t>π-μ</a:t>
            </a:r>
            <a:r>
              <a:rPr lang="ja-JP" altLang="en-US" sz="1800" dirty="0" smtClean="0"/>
              <a:t>崩壊</a:t>
            </a:r>
            <a:r>
              <a:rPr lang="ja-JP" altLang="en-US" sz="1800" dirty="0"/>
              <a:t>ベータ</a:t>
            </a:r>
            <a:r>
              <a:rPr lang="ja-JP" altLang="en-US" sz="1800" dirty="0" smtClean="0"/>
              <a:t>線スペクトラムの測定</a:t>
            </a:r>
            <a:endParaRPr lang="en-US" altLang="ja-JP" sz="1800" dirty="0" smtClean="0"/>
          </a:p>
          <a:p>
            <a:pPr marL="0" indent="0">
              <a:buNone/>
            </a:pPr>
            <a:endParaRPr lang="en-US" altLang="ja-JP" sz="1800" dirty="0" smtClean="0"/>
          </a:p>
          <a:p>
            <a:pPr marL="0" indent="0">
              <a:buNone/>
            </a:pPr>
            <a:r>
              <a:rPr kumimoji="1" lang="ja-JP" altLang="en-US" sz="1800" dirty="0"/>
              <a:t>　</a:t>
            </a:r>
            <a:r>
              <a:rPr kumimoji="1" lang="ja-JP" altLang="en-US" sz="1800" dirty="0" smtClean="0"/>
              <a:t>　</a:t>
            </a:r>
            <a:endParaRPr lang="en-US" altLang="ja-JP" sz="1800" dirty="0" smtClean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827584" y="5517232"/>
            <a:ext cx="7416824" cy="92333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ja-JP" dirty="0"/>
              <a:t>1956</a:t>
            </a:r>
            <a:r>
              <a:rPr lang="ja-JP" altLang="en-US" dirty="0"/>
              <a:t>年　　　日本原子力研究所理事</a:t>
            </a:r>
            <a:endParaRPr lang="en-US" altLang="ja-JP" dirty="0"/>
          </a:p>
          <a:p>
            <a:r>
              <a:rPr lang="en-US" altLang="ja-JP" dirty="0" smtClean="0"/>
              <a:t>1957-59</a:t>
            </a:r>
            <a:r>
              <a:rPr lang="ja-JP" altLang="en-US" dirty="0"/>
              <a:t>年　同副理事長</a:t>
            </a:r>
            <a:endParaRPr lang="en-US" altLang="ja-JP" dirty="0"/>
          </a:p>
          <a:p>
            <a:r>
              <a:rPr lang="en-US" altLang="ja-JP" dirty="0" smtClean="0"/>
              <a:t>1959-66</a:t>
            </a:r>
            <a:r>
              <a:rPr lang="ja-JP" altLang="en-US" dirty="0"/>
              <a:t>年　日本原子力発電株式</a:t>
            </a:r>
            <a:r>
              <a:rPr lang="ja-JP" altLang="en-US" dirty="0" smtClean="0"/>
              <a:t>会社</a:t>
            </a:r>
            <a:endParaRPr lang="en-US" altLang="ja-JP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059832" y="733346"/>
            <a:ext cx="2419252" cy="369332"/>
          </a:xfrm>
          <a:prstGeom prst="rect">
            <a:avLst/>
          </a:prstGeom>
          <a:solidFill>
            <a:srgbClr val="FDEADA">
              <a:alpha val="20000"/>
            </a:srgbClr>
          </a:solidFill>
        </p:spPr>
        <p:txBody>
          <a:bodyPr wrap="none" rtlCol="0">
            <a:spAutoFit/>
          </a:bodyPr>
          <a:lstStyle/>
          <a:p>
            <a:r>
              <a:rPr lang="ja-JP" altLang="ja-JP" dirty="0"/>
              <a:t>長岡半太郎博士の</a:t>
            </a:r>
            <a:r>
              <a:rPr lang="ja-JP" altLang="ja-JP" dirty="0" smtClean="0"/>
              <a:t>５男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8638251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835696" y="260648"/>
            <a:ext cx="4536504" cy="432048"/>
          </a:xfrm>
        </p:spPr>
        <p:txBody>
          <a:bodyPr>
            <a:noAutofit/>
          </a:bodyPr>
          <a:lstStyle/>
          <a:p>
            <a:r>
              <a:rPr kumimoji="1" lang="ja-JP" altLang="en-US" sz="2800" dirty="0" smtClean="0"/>
              <a:t>欧米留学</a:t>
            </a:r>
            <a:r>
              <a:rPr lang="ja-JP" altLang="en-US" sz="2800" dirty="0" smtClean="0"/>
              <a:t>時代</a:t>
            </a:r>
            <a:r>
              <a:rPr lang="ja-JP" altLang="en-US" sz="2400" dirty="0" smtClean="0"/>
              <a:t>（</a:t>
            </a:r>
            <a:r>
              <a:rPr lang="en-US" altLang="ja-JP" sz="2400" dirty="0" smtClean="0"/>
              <a:t>1951-1957</a:t>
            </a:r>
            <a:r>
              <a:rPr lang="ja-JP" altLang="en-US" sz="2400" dirty="0" smtClean="0"/>
              <a:t>）</a:t>
            </a:r>
            <a:endParaRPr kumimoji="1" lang="ja-JP" altLang="en-US" sz="24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11560" y="764704"/>
            <a:ext cx="7920880" cy="5760640"/>
          </a:xfrm>
        </p:spPr>
        <p:txBody>
          <a:bodyPr>
            <a:noAutofit/>
          </a:bodyPr>
          <a:lstStyle/>
          <a:p>
            <a:pPr marL="0" indent="0">
              <a:buNone/>
              <a:tabLst>
                <a:tab pos="1524000" algn="l"/>
              </a:tabLst>
            </a:pPr>
            <a:r>
              <a:rPr kumimoji="1" lang="ja-JP" altLang="en-US" sz="1800" dirty="0" smtClean="0"/>
              <a:t>　　　　　　　　　      </a:t>
            </a:r>
            <a:r>
              <a:rPr kumimoji="1" lang="en-US" altLang="ja-JP" sz="1800" dirty="0" smtClean="0"/>
              <a:t>1951</a:t>
            </a:r>
            <a:r>
              <a:rPr kumimoji="1" lang="ja-JP" altLang="en-US" sz="1800" dirty="0" smtClean="0"/>
              <a:t>年</a:t>
            </a:r>
            <a:r>
              <a:rPr kumimoji="1" lang="en-US" altLang="ja-JP" sz="1800" dirty="0" smtClean="0"/>
              <a:t>7</a:t>
            </a:r>
            <a:r>
              <a:rPr kumimoji="1" lang="ja-JP" altLang="en-US" sz="1800" dirty="0" smtClean="0"/>
              <a:t>月   </a:t>
            </a:r>
            <a:r>
              <a:rPr kumimoji="1" lang="en-US" altLang="ja-JP" sz="1800" dirty="0" smtClean="0"/>
              <a:t>GARIOR</a:t>
            </a:r>
            <a:r>
              <a:rPr kumimoji="1" lang="ja-JP" altLang="en-US" sz="1800" dirty="0" smtClean="0"/>
              <a:t>基金により渡米</a:t>
            </a:r>
            <a:endParaRPr kumimoji="1" lang="en-US" altLang="ja-JP" sz="1800" dirty="0" smtClean="0"/>
          </a:p>
          <a:p>
            <a:pPr marL="0" indent="0">
              <a:buNone/>
              <a:tabLst>
                <a:tab pos="1169988" algn="l"/>
              </a:tabLst>
            </a:pPr>
            <a:endParaRPr lang="en-US" altLang="ja-JP" sz="1800" dirty="0"/>
          </a:p>
          <a:p>
            <a:pPr marL="0" indent="0">
              <a:buNone/>
              <a:tabLst>
                <a:tab pos="1169988" algn="l"/>
                <a:tab pos="1519238" algn="l"/>
              </a:tabLst>
            </a:pPr>
            <a:r>
              <a:rPr lang="en-US" altLang="ja-JP" sz="1800" dirty="0" smtClean="0"/>
              <a:t>1951-54</a:t>
            </a:r>
            <a:r>
              <a:rPr lang="ja-JP" altLang="en-US" sz="1800" dirty="0" smtClean="0"/>
              <a:t>年</a:t>
            </a:r>
            <a:r>
              <a:rPr lang="en-US" altLang="ja-JP" sz="1800" dirty="0" smtClean="0"/>
              <a:t>   </a:t>
            </a:r>
            <a:r>
              <a:rPr lang="en-US" altLang="ja-JP" sz="1800" b="1" dirty="0" smtClean="0"/>
              <a:t>Iowa</a:t>
            </a:r>
            <a:r>
              <a:rPr lang="ja-JP" altLang="en-US" sz="1800" b="1" dirty="0" smtClean="0"/>
              <a:t> 州立大</a:t>
            </a:r>
            <a:r>
              <a:rPr lang="ja-JP" altLang="en-US" sz="1800" dirty="0" smtClean="0"/>
              <a:t>、</a:t>
            </a:r>
            <a:r>
              <a:rPr lang="en-US" altLang="ja-JP" sz="1800" dirty="0" smtClean="0"/>
              <a:t>Ames, Iowa</a:t>
            </a:r>
            <a:r>
              <a:rPr lang="ja-JP" altLang="en-US" sz="1800" dirty="0" smtClean="0"/>
              <a:t>　充電期</a:t>
            </a:r>
            <a:endParaRPr lang="en-US" altLang="ja-JP" sz="1800" dirty="0" smtClean="0"/>
          </a:p>
          <a:p>
            <a:pPr marL="0" indent="0">
              <a:buNone/>
              <a:tabLst>
                <a:tab pos="1524000" algn="l"/>
              </a:tabLst>
            </a:pPr>
            <a:r>
              <a:rPr lang="en-US" altLang="ja-JP" sz="1800" dirty="0"/>
              <a:t> </a:t>
            </a:r>
            <a:r>
              <a:rPr lang="en-US" altLang="ja-JP" sz="1800" dirty="0" smtClean="0"/>
              <a:t>                           </a:t>
            </a:r>
            <a:r>
              <a:rPr lang="ja-JP" altLang="en-US" sz="1800" dirty="0"/>
              <a:t> </a:t>
            </a:r>
            <a:r>
              <a:rPr lang="ja-JP" altLang="en-US" sz="1800" dirty="0" smtClean="0"/>
              <a:t>教室主任；　</a:t>
            </a:r>
            <a:r>
              <a:rPr lang="en-US" altLang="ja-JP" sz="1800" dirty="0" smtClean="0"/>
              <a:t> Prof. Fox</a:t>
            </a:r>
            <a:r>
              <a:rPr lang="ja-JP" altLang="en-US" sz="1800" dirty="0"/>
              <a:t> </a:t>
            </a:r>
            <a:r>
              <a:rPr lang="ja-JP" altLang="en-US" sz="1800" dirty="0" smtClean="0"/>
              <a:t>（？；元</a:t>
            </a:r>
            <a:r>
              <a:rPr lang="en-US" altLang="ja-JP" sz="1800" dirty="0" smtClean="0"/>
              <a:t>GHQ</a:t>
            </a:r>
            <a:r>
              <a:rPr lang="ja-JP" altLang="en-US" sz="1800" dirty="0" smtClean="0"/>
              <a:t>高官）　嵯峨根教授の友人</a:t>
            </a:r>
            <a:endParaRPr lang="en-US" altLang="ja-JP" sz="1800" dirty="0" smtClean="0"/>
          </a:p>
          <a:p>
            <a:pPr marL="0" indent="0">
              <a:buNone/>
            </a:pPr>
            <a:r>
              <a:rPr kumimoji="1" lang="ja-JP" altLang="en-US" sz="1800" dirty="0" smtClean="0"/>
              <a:t> </a:t>
            </a:r>
            <a:endParaRPr kumimoji="1" lang="en-US" altLang="ja-JP" sz="1800" dirty="0" smtClean="0"/>
          </a:p>
          <a:p>
            <a:pPr marL="0" indent="0">
              <a:buNone/>
            </a:pPr>
            <a:r>
              <a:rPr lang="en-US" altLang="ja-JP" sz="1800" dirty="0" smtClean="0"/>
              <a:t>1954-56</a:t>
            </a:r>
            <a:r>
              <a:rPr lang="ja-JP" altLang="en-US" sz="1800" dirty="0" smtClean="0"/>
              <a:t>年　</a:t>
            </a:r>
            <a:r>
              <a:rPr lang="en-US" altLang="ja-JP" sz="1800" b="1" dirty="0" smtClean="0"/>
              <a:t>Purdue </a:t>
            </a:r>
            <a:r>
              <a:rPr lang="ja-JP" altLang="en-US" sz="1800" b="1" dirty="0" smtClean="0"/>
              <a:t>大学</a:t>
            </a:r>
            <a:r>
              <a:rPr lang="ja-JP" altLang="en-US" sz="1800" dirty="0" smtClean="0"/>
              <a:t>、</a:t>
            </a:r>
            <a:r>
              <a:rPr lang="en-US" altLang="ja-JP" sz="1800" dirty="0" smtClean="0"/>
              <a:t>West  Lafayette, Indiana</a:t>
            </a:r>
            <a:r>
              <a:rPr lang="ja-JP" altLang="en-US" sz="1800" dirty="0" smtClean="0"/>
              <a:t>　</a:t>
            </a:r>
            <a:r>
              <a:rPr lang="ja-JP" altLang="en-US" sz="1800" b="1" dirty="0">
                <a:solidFill>
                  <a:srgbClr val="00B050"/>
                </a:solidFill>
              </a:rPr>
              <a:t>爆発期</a:t>
            </a:r>
            <a:r>
              <a:rPr lang="ja-JP" altLang="en-US" sz="1800" dirty="0">
                <a:solidFill>
                  <a:srgbClr val="00B050"/>
                </a:solidFill>
              </a:rPr>
              <a:t>　（</a:t>
            </a:r>
            <a:r>
              <a:rPr lang="en-US" altLang="ja-JP" sz="1800" dirty="0">
                <a:solidFill>
                  <a:srgbClr val="00B050"/>
                </a:solidFill>
              </a:rPr>
              <a:t>10</a:t>
            </a:r>
            <a:r>
              <a:rPr lang="ja-JP" altLang="en-US" sz="1800" dirty="0">
                <a:solidFill>
                  <a:srgbClr val="00B050"/>
                </a:solidFill>
              </a:rPr>
              <a:t>篇以上の論文</a:t>
            </a:r>
            <a:r>
              <a:rPr lang="ja-JP" altLang="en-US" sz="1800" dirty="0" smtClean="0">
                <a:solidFill>
                  <a:srgbClr val="00B050"/>
                </a:solidFill>
              </a:rPr>
              <a:t>）</a:t>
            </a:r>
            <a:r>
              <a:rPr kumimoji="1" lang="en-US" altLang="ja-JP" sz="1800" dirty="0" smtClean="0"/>
              <a:t>        </a:t>
            </a:r>
          </a:p>
          <a:p>
            <a:pPr marL="0" indent="0">
              <a:buNone/>
            </a:pPr>
            <a:r>
              <a:rPr lang="ja-JP" altLang="en-US" sz="1800" dirty="0"/>
              <a:t>　</a:t>
            </a:r>
            <a:r>
              <a:rPr lang="ja-JP" altLang="en-US" sz="1800" dirty="0" smtClean="0"/>
              <a:t>　・クラスターモデル；　</a:t>
            </a:r>
            <a:r>
              <a:rPr lang="en-US" altLang="ja-JP" sz="1800" b="1" dirty="0" smtClean="0">
                <a:solidFill>
                  <a:srgbClr val="00B050"/>
                </a:solidFill>
              </a:rPr>
              <a:t>α</a:t>
            </a:r>
            <a:r>
              <a:rPr lang="ja-JP" altLang="en-US" sz="1800" b="1" dirty="0" smtClean="0">
                <a:solidFill>
                  <a:srgbClr val="00B050"/>
                </a:solidFill>
              </a:rPr>
              <a:t>クラスター串刺し状態</a:t>
            </a:r>
            <a:r>
              <a:rPr lang="ja-JP" altLang="en-US" sz="1800" dirty="0" smtClean="0"/>
              <a:t>　（</a:t>
            </a:r>
            <a:r>
              <a:rPr lang="ja-JP" altLang="en-US" sz="1800" baseline="30000" dirty="0" smtClean="0"/>
              <a:t>１２</a:t>
            </a:r>
            <a:r>
              <a:rPr lang="en-US" altLang="ja-JP" sz="1800" dirty="0" smtClean="0"/>
              <a:t>C,</a:t>
            </a:r>
            <a:r>
              <a:rPr lang="ja-JP" altLang="en-US" sz="1800" baseline="30000" dirty="0" smtClean="0"/>
              <a:t>１６</a:t>
            </a:r>
            <a:r>
              <a:rPr lang="en-US" altLang="ja-JP" sz="1800" dirty="0" smtClean="0"/>
              <a:t>O</a:t>
            </a:r>
            <a:r>
              <a:rPr lang="en-US" altLang="ja-JP" sz="1800" dirty="0"/>
              <a:t>, … </a:t>
            </a:r>
            <a:r>
              <a:rPr lang="en-US" altLang="ja-JP" sz="1800" baseline="30000" dirty="0" smtClean="0"/>
              <a:t>24</a:t>
            </a:r>
            <a:r>
              <a:rPr lang="en-US" altLang="ja-JP" sz="1800" dirty="0" smtClean="0"/>
              <a:t>Mg)</a:t>
            </a:r>
            <a:r>
              <a:rPr lang="ja-JP" altLang="en-US" sz="1800" dirty="0" smtClean="0"/>
              <a:t>　</a:t>
            </a:r>
            <a:r>
              <a:rPr lang="ja-JP" altLang="en-US" sz="1800" dirty="0" smtClean="0">
                <a:solidFill>
                  <a:srgbClr val="00B050"/>
                </a:solidFill>
              </a:rPr>
              <a:t>引用数；</a:t>
            </a:r>
            <a:r>
              <a:rPr lang="en-US" altLang="ja-JP" sz="1800" dirty="0" smtClean="0">
                <a:solidFill>
                  <a:srgbClr val="00B050"/>
                </a:solidFill>
              </a:rPr>
              <a:t>264</a:t>
            </a:r>
          </a:p>
          <a:p>
            <a:pPr marL="0" indent="0">
              <a:buNone/>
            </a:pPr>
            <a:r>
              <a:rPr kumimoji="1" lang="en-US" altLang="ja-JP" sz="1800" dirty="0" smtClean="0"/>
              <a:t>                                           </a:t>
            </a:r>
            <a:r>
              <a:rPr kumimoji="1" lang="ja-JP" altLang="en-US" sz="1800" dirty="0" smtClean="0"/>
              <a:t>　　　</a:t>
            </a:r>
            <a:r>
              <a:rPr lang="ja-JP" altLang="en-US" sz="1800" dirty="0" smtClean="0"/>
              <a:t>池田（清美）ダイアグラムの源流</a:t>
            </a:r>
            <a:endParaRPr lang="en-US" altLang="ja-JP" sz="1800" dirty="0" smtClean="0"/>
          </a:p>
          <a:p>
            <a:pPr marL="0" indent="0">
              <a:buNone/>
            </a:pPr>
            <a:r>
              <a:rPr kumimoji="1" lang="ja-JP" altLang="en-US" sz="1800" dirty="0"/>
              <a:t>　</a:t>
            </a:r>
            <a:r>
              <a:rPr kumimoji="1" lang="ja-JP" altLang="en-US" sz="1800" dirty="0" smtClean="0"/>
              <a:t>　・アイソスピン保存則；　（</a:t>
            </a:r>
            <a:r>
              <a:rPr kumimoji="1" lang="en-US" altLang="ja-JP" sz="1800" dirty="0" smtClean="0"/>
              <a:t>γ</a:t>
            </a:r>
            <a:r>
              <a:rPr lang="en-US" altLang="ja-JP" sz="1800" dirty="0" smtClean="0"/>
              <a:t>, </a:t>
            </a:r>
            <a:r>
              <a:rPr kumimoji="1" lang="en-US" altLang="ja-JP" sz="1800" dirty="0" smtClean="0"/>
              <a:t>p</a:t>
            </a:r>
            <a:r>
              <a:rPr kumimoji="1" lang="ja-JP" altLang="en-US" sz="1800" dirty="0" smtClean="0"/>
              <a:t>）反応断面積の増大</a:t>
            </a:r>
            <a:endParaRPr kumimoji="1" lang="en-US" altLang="ja-JP" sz="1800" dirty="0" smtClean="0"/>
          </a:p>
          <a:p>
            <a:pPr marL="0" indent="0">
              <a:buNone/>
            </a:pPr>
            <a:r>
              <a:rPr lang="ja-JP" altLang="en-US" sz="1800" dirty="0"/>
              <a:t>　</a:t>
            </a:r>
            <a:r>
              <a:rPr lang="ja-JP" altLang="en-US" sz="1800" dirty="0" smtClean="0"/>
              <a:t>　　　　　　　　　　　　　　　　</a:t>
            </a:r>
            <a:r>
              <a:rPr lang="en-US" altLang="ja-JP" sz="1800" baseline="30000" dirty="0" smtClean="0"/>
              <a:t>42</a:t>
            </a:r>
            <a:r>
              <a:rPr lang="en-US" altLang="ja-JP" sz="1800" dirty="0" smtClean="0"/>
              <a:t>Sc  </a:t>
            </a:r>
            <a:r>
              <a:rPr lang="ja-JP" altLang="en-US" sz="1800" dirty="0" smtClean="0"/>
              <a:t>の寿命予測</a:t>
            </a:r>
            <a:endParaRPr lang="en-US" altLang="ja-JP" sz="1800" dirty="0" smtClean="0"/>
          </a:p>
          <a:p>
            <a:pPr marL="0" indent="0">
              <a:buNone/>
            </a:pPr>
            <a:r>
              <a:rPr kumimoji="1" lang="ja-JP" altLang="en-US" sz="1800" dirty="0"/>
              <a:t>　</a:t>
            </a:r>
            <a:r>
              <a:rPr lang="ja-JP" altLang="en-US" sz="1800" dirty="0"/>
              <a:t>　</a:t>
            </a:r>
            <a:r>
              <a:rPr lang="ja-JP" altLang="en-US" sz="1800" dirty="0" smtClean="0"/>
              <a:t>・新同位元素　</a:t>
            </a:r>
            <a:r>
              <a:rPr lang="en-US" altLang="ja-JP" sz="1800" baseline="30000" dirty="0" smtClean="0"/>
              <a:t>50</a:t>
            </a:r>
            <a:r>
              <a:rPr lang="en-US" altLang="ja-JP" sz="1800" dirty="0" smtClean="0"/>
              <a:t>Sc, </a:t>
            </a:r>
            <a:r>
              <a:rPr lang="en-US" altLang="ja-JP" sz="1800" baseline="30000" dirty="0" smtClean="0"/>
              <a:t>40</a:t>
            </a:r>
            <a:r>
              <a:rPr lang="en-US" altLang="ja-JP" sz="1800" dirty="0" smtClean="0"/>
              <a:t>Cl, </a:t>
            </a:r>
            <a:r>
              <a:rPr lang="en-US" altLang="ja-JP" sz="1800" baseline="30000" dirty="0" smtClean="0"/>
              <a:t>74</a:t>
            </a:r>
            <a:r>
              <a:rPr lang="en-US" altLang="ja-JP" sz="1800" dirty="0" smtClean="0"/>
              <a:t>Ga</a:t>
            </a:r>
          </a:p>
          <a:p>
            <a:pPr marL="0" indent="0">
              <a:buNone/>
            </a:pPr>
            <a:endParaRPr lang="en-US" altLang="ja-JP" sz="1800" dirty="0" smtClean="0"/>
          </a:p>
          <a:p>
            <a:pPr marL="0" indent="0">
              <a:buNone/>
            </a:pPr>
            <a:r>
              <a:rPr lang="en-US" altLang="ja-JP" sz="1800" dirty="0" smtClean="0"/>
              <a:t>1956-57</a:t>
            </a:r>
            <a:r>
              <a:rPr lang="ja-JP" altLang="en-US" sz="1800" dirty="0" smtClean="0"/>
              <a:t>年　</a:t>
            </a:r>
            <a:r>
              <a:rPr lang="en-US" altLang="ja-JP" sz="1800" b="1" dirty="0" smtClean="0"/>
              <a:t>Lund </a:t>
            </a:r>
            <a:r>
              <a:rPr lang="ja-JP" altLang="en-US" sz="1800" b="1" dirty="0" smtClean="0"/>
              <a:t>大学</a:t>
            </a:r>
            <a:r>
              <a:rPr lang="ja-JP" altLang="en-US" sz="1800" dirty="0" smtClean="0"/>
              <a:t>、</a:t>
            </a:r>
            <a:r>
              <a:rPr lang="en-US" altLang="ja-JP" sz="1800" dirty="0" smtClean="0"/>
              <a:t>Lund , Sweden </a:t>
            </a:r>
            <a:r>
              <a:rPr lang="ja-JP" altLang="en-US" sz="1800" dirty="0" smtClean="0"/>
              <a:t>　　充電期</a:t>
            </a:r>
            <a:endParaRPr lang="en-US" altLang="ja-JP" sz="1800" dirty="0" smtClean="0"/>
          </a:p>
          <a:p>
            <a:pPr marL="0" indent="0">
              <a:buNone/>
            </a:pPr>
            <a:r>
              <a:rPr lang="ja-JP" altLang="en-US" sz="1800" dirty="0"/>
              <a:t>　</a:t>
            </a:r>
            <a:r>
              <a:rPr lang="ja-JP" altLang="en-US" sz="1800" dirty="0" smtClean="0"/>
              <a:t>　　　　　　　　　</a:t>
            </a:r>
            <a:r>
              <a:rPr lang="en-US" altLang="ja-JP" sz="1800" dirty="0" smtClean="0"/>
              <a:t>S.G. Nilsson @ Lund</a:t>
            </a:r>
            <a:r>
              <a:rPr lang="en-US" altLang="ja-JP" sz="1800" dirty="0"/>
              <a:t> </a:t>
            </a:r>
            <a:r>
              <a:rPr lang="en-US" altLang="ja-JP" sz="1800" dirty="0" smtClean="0"/>
              <a:t>U. </a:t>
            </a:r>
            <a:r>
              <a:rPr lang="ja-JP" altLang="en-US" sz="1800" dirty="0" smtClean="0"/>
              <a:t>と親交</a:t>
            </a:r>
            <a:endParaRPr lang="en-US" altLang="ja-JP" sz="1800" dirty="0" smtClean="0"/>
          </a:p>
          <a:p>
            <a:pPr marL="0" indent="0">
              <a:buNone/>
            </a:pPr>
            <a:r>
              <a:rPr lang="ja-JP" altLang="en-US" sz="1800" dirty="0"/>
              <a:t>　</a:t>
            </a:r>
            <a:r>
              <a:rPr lang="ja-JP" altLang="en-US" sz="1800" dirty="0" smtClean="0"/>
              <a:t>　　　　　　　　　　　　　　　二ルソン模型に精通する　（変形核での単粒子運動）</a:t>
            </a:r>
            <a:endParaRPr lang="en-US" altLang="ja-JP" sz="1800" dirty="0" smtClean="0"/>
          </a:p>
          <a:p>
            <a:pPr marL="0" indent="0">
              <a:buNone/>
            </a:pPr>
            <a:r>
              <a:rPr lang="ja-JP" altLang="en-US" sz="1800" dirty="0"/>
              <a:t>　</a:t>
            </a:r>
            <a:r>
              <a:rPr lang="ja-JP" altLang="en-US" sz="1800" dirty="0" smtClean="0"/>
              <a:t>　　　　　　　　　　　　　　　</a:t>
            </a:r>
            <a:r>
              <a:rPr lang="en-US" altLang="ja-JP" sz="1800" dirty="0">
                <a:solidFill>
                  <a:srgbClr val="00B050"/>
                </a:solidFill>
              </a:rPr>
              <a:t>Niels Bohr</a:t>
            </a:r>
            <a:r>
              <a:rPr lang="ja-JP" altLang="en-US" sz="1800" dirty="0"/>
              <a:t>主宰のセミナー</a:t>
            </a:r>
            <a:r>
              <a:rPr lang="ja-JP" altLang="en-US" sz="1800" dirty="0" smtClean="0"/>
              <a:t>に共に通う</a:t>
            </a:r>
            <a:endParaRPr lang="en-US" altLang="ja-JP" sz="1800" dirty="0" smtClean="0"/>
          </a:p>
          <a:p>
            <a:pPr marL="0" indent="0">
              <a:buNone/>
            </a:pPr>
            <a:r>
              <a:rPr lang="ja-JP" altLang="en-US" sz="1800" dirty="0"/>
              <a:t>　</a:t>
            </a:r>
            <a:r>
              <a:rPr lang="ja-JP" altLang="en-US" sz="1800" dirty="0" smtClean="0"/>
              <a:t>　　　　　　　　　亀淵　</a:t>
            </a:r>
            <a:r>
              <a:rPr lang="ja-JP" altLang="ja-JP" sz="1800" dirty="0" smtClean="0"/>
              <a:t>廸</a:t>
            </a:r>
            <a:r>
              <a:rPr lang="ja-JP" altLang="en-US" sz="1800" dirty="0" smtClean="0"/>
              <a:t>　</a:t>
            </a:r>
            <a:r>
              <a:rPr lang="ja-JP" altLang="en-US" sz="1800" dirty="0"/>
              <a:t>＠　</a:t>
            </a:r>
            <a:r>
              <a:rPr lang="en-US" altLang="ja-JP" sz="1800" dirty="0"/>
              <a:t>Nils Bohr </a:t>
            </a:r>
            <a:r>
              <a:rPr lang="en-US" altLang="ja-JP" sz="1800" dirty="0" smtClean="0"/>
              <a:t>Institute</a:t>
            </a:r>
            <a:r>
              <a:rPr lang="ja-JP" altLang="en-US" sz="1800" dirty="0" smtClean="0"/>
              <a:t>　　　今日に至る親交</a:t>
            </a:r>
            <a:endParaRPr lang="en-US" altLang="ja-JP" sz="1800" dirty="0" smtClean="0"/>
          </a:p>
        </p:txBody>
      </p:sp>
    </p:spTree>
    <p:extLst>
      <p:ext uri="{BB962C8B-B14F-4D97-AF65-F5344CB8AC3E}">
        <p14:creationId xmlns:p14="http://schemas.microsoft.com/office/powerpoint/2010/main" val="8180983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07704" y="116632"/>
            <a:ext cx="5194920" cy="490066"/>
          </a:xfrm>
        </p:spPr>
        <p:txBody>
          <a:bodyPr>
            <a:normAutofit fontScale="90000"/>
          </a:bodyPr>
          <a:lstStyle/>
          <a:p>
            <a:r>
              <a:rPr kumimoji="1" lang="ja-JP" altLang="en-US" sz="3100" dirty="0" smtClean="0"/>
              <a:t>東北大時代</a:t>
            </a:r>
            <a:r>
              <a:rPr kumimoji="1" lang="ja-JP" altLang="en-US" sz="2800" dirty="0" smtClean="0"/>
              <a:t>（</a:t>
            </a:r>
            <a:r>
              <a:rPr kumimoji="1" lang="en-US" altLang="ja-JP" sz="2800" dirty="0" smtClean="0"/>
              <a:t>1957-1960</a:t>
            </a:r>
            <a:r>
              <a:rPr kumimoji="1" lang="ja-JP" altLang="en-US" sz="2800" dirty="0" smtClean="0"/>
              <a:t>）</a:t>
            </a:r>
            <a:endParaRPr kumimoji="1" lang="ja-JP" altLang="en-US" sz="28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23528" y="764704"/>
            <a:ext cx="8496944" cy="576064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kumimoji="1" lang="ja-JP" altLang="en-US" sz="1800" dirty="0" smtClean="0"/>
              <a:t>　　　</a:t>
            </a:r>
            <a:r>
              <a:rPr kumimoji="1" lang="en-US" altLang="ja-JP" sz="2300" dirty="0" smtClean="0"/>
              <a:t>1957</a:t>
            </a:r>
            <a:r>
              <a:rPr kumimoji="1" lang="ja-JP" altLang="en-US" sz="2300" dirty="0" smtClean="0"/>
              <a:t>年帰国、東北大理学</a:t>
            </a:r>
            <a:r>
              <a:rPr lang="ja-JP" altLang="en-US" sz="2300" dirty="0" smtClean="0"/>
              <a:t>部</a:t>
            </a:r>
            <a:r>
              <a:rPr lang="ja-JP" altLang="en-US" sz="2300" dirty="0"/>
              <a:t>助教授</a:t>
            </a:r>
            <a:r>
              <a:rPr lang="ja-JP" altLang="en-US" sz="2300" dirty="0" smtClean="0"/>
              <a:t>に就任　　</a:t>
            </a:r>
            <a:endParaRPr lang="en-US" altLang="ja-JP" sz="2300" dirty="0" smtClean="0"/>
          </a:p>
          <a:p>
            <a:pPr marL="0" indent="0">
              <a:buNone/>
            </a:pPr>
            <a:r>
              <a:rPr lang="ja-JP" altLang="en-US" sz="2300" dirty="0"/>
              <a:t>　</a:t>
            </a:r>
            <a:r>
              <a:rPr lang="ja-JP" altLang="en-US" sz="2300" dirty="0" smtClean="0"/>
              <a:t>　　　　　　　　　　　　　　　　　　</a:t>
            </a:r>
            <a:r>
              <a:rPr kumimoji="1" lang="ja-JP" altLang="en-US" sz="2300" dirty="0" smtClean="0"/>
              <a:t>木村一治教授の招聘による</a:t>
            </a:r>
            <a:endParaRPr kumimoji="1" lang="en-US" altLang="ja-JP" sz="2300" dirty="0" smtClean="0"/>
          </a:p>
          <a:p>
            <a:pPr marL="0" indent="0">
              <a:buNone/>
            </a:pPr>
            <a:endParaRPr kumimoji="1" lang="en-US" altLang="ja-JP" sz="2300" dirty="0" smtClean="0"/>
          </a:p>
          <a:p>
            <a:pPr marL="0" indent="0">
              <a:buNone/>
            </a:pPr>
            <a:endParaRPr kumimoji="1" lang="en-US" altLang="ja-JP" sz="2300" dirty="0" smtClean="0"/>
          </a:p>
          <a:p>
            <a:pPr marL="0" indent="0">
              <a:buNone/>
            </a:pPr>
            <a:endParaRPr kumimoji="1" lang="en-US" altLang="ja-JP" sz="2300" dirty="0" smtClean="0"/>
          </a:p>
          <a:p>
            <a:pPr marL="0" indent="0">
              <a:buNone/>
            </a:pPr>
            <a:endParaRPr kumimoji="1" lang="en-US" altLang="ja-JP" sz="2300" dirty="0" smtClean="0"/>
          </a:p>
          <a:p>
            <a:pPr marL="0" indent="0">
              <a:buNone/>
            </a:pPr>
            <a:r>
              <a:rPr lang="ja-JP" altLang="en-US" sz="2300" dirty="0"/>
              <a:t>　</a:t>
            </a:r>
            <a:r>
              <a:rPr lang="ja-JP" altLang="en-US" sz="2300" dirty="0" smtClean="0"/>
              <a:t>　　</a:t>
            </a:r>
            <a:endParaRPr lang="en-US" altLang="ja-JP" sz="2300" dirty="0" smtClean="0"/>
          </a:p>
          <a:p>
            <a:pPr marL="0" indent="0">
              <a:buNone/>
            </a:pPr>
            <a:r>
              <a:rPr lang="ja-JP" altLang="en-US" sz="2300" dirty="0"/>
              <a:t>・　</a:t>
            </a:r>
            <a:r>
              <a:rPr lang="ja-JP" altLang="en-US" sz="2300" dirty="0" smtClean="0"/>
              <a:t>殻模型；　二重閉殻核　</a:t>
            </a:r>
            <a:r>
              <a:rPr lang="en-US" altLang="ja-JP" sz="2300" dirty="0" smtClean="0"/>
              <a:t>+</a:t>
            </a:r>
            <a:r>
              <a:rPr lang="ja-JP" altLang="en-US" sz="2300" dirty="0" smtClean="0"/>
              <a:t>　</a:t>
            </a:r>
            <a:r>
              <a:rPr lang="en-US" altLang="ja-JP" sz="2300" dirty="0" smtClean="0"/>
              <a:t>1</a:t>
            </a:r>
            <a:r>
              <a:rPr lang="ja-JP" altLang="en-US" sz="2300" dirty="0" smtClean="0"/>
              <a:t>核子　（</a:t>
            </a:r>
            <a:r>
              <a:rPr lang="en-US" altLang="ja-JP" sz="2300" baseline="30000" dirty="0" smtClean="0"/>
              <a:t>41</a:t>
            </a:r>
            <a:r>
              <a:rPr lang="en-US" altLang="ja-JP" sz="2300" dirty="0" smtClean="0"/>
              <a:t>Ca</a:t>
            </a:r>
            <a:r>
              <a:rPr lang="ja-JP" altLang="en-US" sz="2300" dirty="0" smtClean="0"/>
              <a:t>；</a:t>
            </a:r>
            <a:r>
              <a:rPr lang="en-US" altLang="ja-JP" sz="2300" baseline="30000" dirty="0" smtClean="0"/>
              <a:t>40</a:t>
            </a:r>
            <a:r>
              <a:rPr lang="en-US" altLang="ja-JP" sz="2300" dirty="0" smtClean="0"/>
              <a:t>Ca + n</a:t>
            </a:r>
            <a:r>
              <a:rPr lang="ja-JP" altLang="en-US" sz="2300" dirty="0" smtClean="0"/>
              <a:t>）　の準位　</a:t>
            </a:r>
            <a:endParaRPr lang="en-US" altLang="ja-JP" sz="2300" dirty="0" smtClean="0"/>
          </a:p>
          <a:p>
            <a:pPr marL="0" indent="0">
              <a:buNone/>
            </a:pPr>
            <a:r>
              <a:rPr lang="ja-JP" altLang="en-US" sz="2300" dirty="0"/>
              <a:t>　</a:t>
            </a:r>
            <a:r>
              <a:rPr lang="ja-JP" altLang="en-US" sz="2300" dirty="0" smtClean="0"/>
              <a:t>　　　　　　　　　</a:t>
            </a:r>
            <a:r>
              <a:rPr lang="en-US" altLang="ja-JP" sz="2300" dirty="0" smtClean="0"/>
              <a:t>p1/2</a:t>
            </a:r>
            <a:r>
              <a:rPr lang="en-US" altLang="ja-JP" sz="2300" dirty="0"/>
              <a:t>ν</a:t>
            </a:r>
            <a:r>
              <a:rPr lang="en-US" altLang="ja-JP" sz="2300" dirty="0" smtClean="0"/>
              <a:t>, p3/2</a:t>
            </a:r>
            <a:r>
              <a:rPr lang="en-US" altLang="ja-JP" sz="2300" dirty="0"/>
              <a:t> </a:t>
            </a:r>
            <a:r>
              <a:rPr lang="en-US" altLang="ja-JP" sz="2300" dirty="0" smtClean="0"/>
              <a:t>ν</a:t>
            </a:r>
            <a:r>
              <a:rPr lang="ja-JP" altLang="en-US" sz="2300" dirty="0" smtClean="0"/>
              <a:t>　単粒子エネルギー</a:t>
            </a:r>
            <a:endParaRPr lang="en-US" altLang="ja-JP" sz="2300" dirty="0" smtClean="0"/>
          </a:p>
          <a:p>
            <a:pPr marL="0" indent="0">
              <a:buNone/>
            </a:pPr>
            <a:r>
              <a:rPr lang="ja-JP" altLang="en-US" sz="2300" dirty="0"/>
              <a:t>　</a:t>
            </a:r>
            <a:r>
              <a:rPr lang="ja-JP" altLang="en-US" sz="2300" dirty="0" smtClean="0"/>
              <a:t>　　　　　　　　　直接過程中性子</a:t>
            </a:r>
            <a:r>
              <a:rPr lang="ja-JP" altLang="en-US" sz="2300" dirty="0"/>
              <a:t>捕獲</a:t>
            </a:r>
            <a:r>
              <a:rPr lang="ja-JP" altLang="en-US" sz="2300" dirty="0" smtClean="0"/>
              <a:t>反応の効用　→　</a:t>
            </a:r>
            <a:r>
              <a:rPr lang="ja-JP" altLang="en-US" sz="2300" dirty="0" smtClean="0">
                <a:solidFill>
                  <a:srgbClr val="0070C0"/>
                </a:solidFill>
              </a:rPr>
              <a:t>ハロー核研究</a:t>
            </a:r>
            <a:r>
              <a:rPr lang="ja-JP" altLang="en-US" sz="2300" dirty="0"/>
              <a:t>（</a:t>
            </a:r>
            <a:r>
              <a:rPr lang="ja-JP" altLang="en-US" sz="2300" dirty="0" smtClean="0"/>
              <a:t>中村隆司など）</a:t>
            </a:r>
            <a:r>
              <a:rPr lang="en-US" altLang="ja-JP" sz="2300" dirty="0"/>
              <a:t> </a:t>
            </a:r>
            <a:endParaRPr lang="en-US" altLang="ja-JP" sz="2300" dirty="0" smtClean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ja-JP" altLang="en-US" sz="2300" dirty="0"/>
              <a:t>　</a:t>
            </a:r>
            <a:r>
              <a:rPr lang="ja-JP" altLang="en-US" sz="2300" dirty="0" smtClean="0"/>
              <a:t>　　　　　　   二重閉殻核　＋ </a:t>
            </a:r>
            <a:r>
              <a:rPr lang="en-US" altLang="ja-JP" sz="2300" dirty="0" smtClean="0"/>
              <a:t>2</a:t>
            </a:r>
            <a:r>
              <a:rPr lang="ja-JP" altLang="en-US" sz="2300" dirty="0" smtClean="0"/>
              <a:t>核子 </a:t>
            </a:r>
            <a:r>
              <a:rPr lang="en-US" altLang="ja-JP" sz="2300" dirty="0" smtClean="0"/>
              <a:t>(</a:t>
            </a:r>
            <a:r>
              <a:rPr lang="en-US" altLang="ja-JP" sz="2300" baseline="30000" dirty="0" smtClean="0"/>
              <a:t>42</a:t>
            </a:r>
            <a:r>
              <a:rPr lang="en-US" altLang="ja-JP" sz="2300" dirty="0" smtClean="0"/>
              <a:t>Ca; </a:t>
            </a:r>
            <a:r>
              <a:rPr lang="en-US" altLang="ja-JP" sz="2300" baseline="30000" dirty="0"/>
              <a:t>40</a:t>
            </a:r>
            <a:r>
              <a:rPr lang="en-US" altLang="ja-JP" sz="2300" dirty="0"/>
              <a:t>Ca + </a:t>
            </a:r>
            <a:r>
              <a:rPr lang="en-US" altLang="ja-JP" sz="2300" dirty="0" smtClean="0"/>
              <a:t>2n ,  </a:t>
            </a:r>
            <a:r>
              <a:rPr lang="en-US" altLang="ja-JP" sz="2300" baseline="30000" dirty="0" smtClean="0"/>
              <a:t>50</a:t>
            </a:r>
            <a:r>
              <a:rPr lang="en-US" altLang="ja-JP" sz="2300" dirty="0" smtClean="0"/>
              <a:t>Ti; </a:t>
            </a:r>
            <a:r>
              <a:rPr lang="en-US" altLang="ja-JP" sz="2300" baseline="30000" dirty="0" smtClean="0"/>
              <a:t>48</a:t>
            </a:r>
            <a:r>
              <a:rPr lang="en-US" altLang="ja-JP" sz="2300" dirty="0" smtClean="0"/>
              <a:t>Ca </a:t>
            </a:r>
            <a:r>
              <a:rPr lang="en-US" altLang="ja-JP" sz="2300" dirty="0"/>
              <a:t>+ </a:t>
            </a:r>
            <a:r>
              <a:rPr lang="en-US" altLang="ja-JP" sz="2300" dirty="0" smtClean="0"/>
              <a:t>2p) </a:t>
            </a:r>
            <a:r>
              <a:rPr lang="ja-JP" altLang="en-US" sz="2300" dirty="0" smtClean="0"/>
              <a:t>の準位</a:t>
            </a:r>
            <a:endParaRPr lang="en-US" altLang="ja-JP" sz="2300" dirty="0" smtClean="0"/>
          </a:p>
          <a:p>
            <a:pPr marL="0" indent="0">
              <a:buNone/>
            </a:pPr>
            <a:r>
              <a:rPr lang="en-US" altLang="ja-JP" sz="2300" dirty="0" smtClean="0"/>
              <a:t>                              ( f7/2)</a:t>
            </a:r>
            <a:r>
              <a:rPr lang="en-US" altLang="ja-JP" sz="2300" baseline="30000" dirty="0" smtClean="0"/>
              <a:t>2</a:t>
            </a:r>
            <a:r>
              <a:rPr lang="en-US" altLang="ja-JP" sz="2300" dirty="0" smtClean="0"/>
              <a:t>; 0</a:t>
            </a:r>
            <a:r>
              <a:rPr lang="en-US" altLang="ja-JP" sz="2300" baseline="30000" dirty="0" smtClean="0"/>
              <a:t>+</a:t>
            </a:r>
            <a:r>
              <a:rPr lang="en-US" altLang="ja-JP" sz="2300" dirty="0" smtClean="0"/>
              <a:t> - 2</a:t>
            </a:r>
            <a:r>
              <a:rPr lang="en-US" altLang="ja-JP" sz="2300" baseline="30000" dirty="0" smtClean="0"/>
              <a:t>+</a:t>
            </a:r>
            <a:r>
              <a:rPr lang="en-US" altLang="ja-JP" sz="2300" dirty="0" smtClean="0"/>
              <a:t> - 4</a:t>
            </a:r>
            <a:r>
              <a:rPr lang="en-US" altLang="ja-JP" sz="2300" baseline="30000" dirty="0" smtClean="0"/>
              <a:t>+</a:t>
            </a:r>
            <a:r>
              <a:rPr lang="en-US" altLang="ja-JP" sz="2300" dirty="0" smtClean="0"/>
              <a:t> - 6</a:t>
            </a:r>
            <a:r>
              <a:rPr lang="en-US" altLang="ja-JP" sz="2300" baseline="30000" dirty="0" smtClean="0"/>
              <a:t>+ </a:t>
            </a:r>
            <a:r>
              <a:rPr lang="ja-JP" altLang="en-US" sz="2300" dirty="0" smtClean="0"/>
              <a:t>の準位エネルギー　</a:t>
            </a:r>
            <a:endParaRPr lang="en-US" altLang="ja-JP" sz="2300" dirty="0" smtClean="0"/>
          </a:p>
          <a:p>
            <a:pPr marL="0" indent="0">
              <a:buNone/>
            </a:pPr>
            <a:r>
              <a:rPr lang="ja-JP" altLang="en-US" sz="2300" dirty="0"/>
              <a:t>　</a:t>
            </a:r>
            <a:r>
              <a:rPr lang="ja-JP" altLang="en-US" sz="2300" dirty="0" smtClean="0"/>
              <a:t>　　　　　　　　　　有効</a:t>
            </a:r>
            <a:r>
              <a:rPr lang="en-US" altLang="ja-JP" sz="2300" dirty="0" smtClean="0"/>
              <a:t>2</a:t>
            </a:r>
            <a:r>
              <a:rPr lang="ja-JP" altLang="en-US" sz="2300" dirty="0" smtClean="0"/>
              <a:t>体核力　</a:t>
            </a:r>
            <a:r>
              <a:rPr lang="ja-JP" altLang="en-US" sz="2300" dirty="0"/>
              <a:t>→　</a:t>
            </a:r>
            <a:r>
              <a:rPr lang="ja-JP" altLang="en-US" sz="2300" dirty="0" smtClean="0"/>
              <a:t>多核子系の励起準位</a:t>
            </a:r>
            <a:endParaRPr lang="en-US" altLang="ja-JP" sz="2300" dirty="0" smtClean="0"/>
          </a:p>
          <a:p>
            <a:pPr marL="0" indent="0">
              <a:buNone/>
            </a:pPr>
            <a:endParaRPr lang="en-US" altLang="ja-JP" sz="2300" dirty="0" smtClean="0"/>
          </a:p>
          <a:p>
            <a:pPr marL="0" indent="0">
              <a:buNone/>
            </a:pPr>
            <a:r>
              <a:rPr lang="ja-JP" altLang="en-US" sz="2300" dirty="0" smtClean="0"/>
              <a:t>・　新同位元素：探査</a:t>
            </a:r>
            <a:endParaRPr lang="en-US" altLang="ja-JP" sz="2300" dirty="0" smtClean="0"/>
          </a:p>
          <a:p>
            <a:pPr marL="0" indent="0">
              <a:buNone/>
            </a:pPr>
            <a:r>
              <a:rPr lang="ja-JP" altLang="en-US" sz="2300" dirty="0"/>
              <a:t>　</a:t>
            </a:r>
            <a:r>
              <a:rPr lang="ja-JP" altLang="en-US" sz="2300" dirty="0" smtClean="0"/>
              <a:t>　　　　　　　方法；　核反応の</a:t>
            </a:r>
            <a:r>
              <a:rPr lang="ja-JP" altLang="en-US" sz="2300" dirty="0"/>
              <a:t>巧み</a:t>
            </a:r>
            <a:r>
              <a:rPr lang="ja-JP" altLang="en-US" sz="2300" dirty="0" smtClean="0"/>
              <a:t>な選択　</a:t>
            </a:r>
            <a:r>
              <a:rPr lang="en-US" altLang="ja-JP" sz="2300" dirty="0" smtClean="0"/>
              <a:t>+</a:t>
            </a:r>
            <a:r>
              <a:rPr lang="ja-JP" altLang="en-US" sz="2300" dirty="0" smtClean="0"/>
              <a:t>　化学分離</a:t>
            </a:r>
            <a:endParaRPr lang="en-US" altLang="ja-JP" sz="2300" dirty="0" smtClean="0"/>
          </a:p>
          <a:p>
            <a:pPr marL="0" indent="0">
              <a:buNone/>
            </a:pPr>
            <a:r>
              <a:rPr lang="ja-JP" altLang="en-US" sz="2300" dirty="0" smtClean="0"/>
              <a:t>　　　　　　　　反応；　</a:t>
            </a:r>
            <a:r>
              <a:rPr lang="ja-JP" altLang="en-US" sz="2300" dirty="0"/>
              <a:t>（</a:t>
            </a:r>
            <a:r>
              <a:rPr lang="en-US" altLang="ja-JP" sz="2300" dirty="0" err="1"/>
              <a:t>n,p</a:t>
            </a:r>
            <a:r>
              <a:rPr lang="ja-JP" altLang="en-US" sz="2300" dirty="0"/>
              <a:t>）反応</a:t>
            </a:r>
            <a:r>
              <a:rPr lang="ja-JP" altLang="en-US" sz="2300" dirty="0" smtClean="0"/>
              <a:t>など＠</a:t>
            </a:r>
            <a:r>
              <a:rPr lang="en-US" altLang="ja-JP" sz="2300" dirty="0" smtClean="0"/>
              <a:t>JRR-1</a:t>
            </a:r>
            <a:r>
              <a:rPr lang="ja-JP" altLang="en-US" sz="2300" dirty="0" err="1" smtClean="0"/>
              <a:t>、</a:t>
            </a:r>
            <a:r>
              <a:rPr lang="ja-JP" altLang="en-US" sz="2300" dirty="0"/>
              <a:t> （</a:t>
            </a:r>
            <a:r>
              <a:rPr lang="en-US" altLang="ja-JP" sz="2300" dirty="0"/>
              <a:t>γ</a:t>
            </a:r>
            <a:r>
              <a:rPr lang="ja-JP" altLang="en-US" sz="2300" dirty="0" err="1"/>
              <a:t>、</a:t>
            </a:r>
            <a:r>
              <a:rPr lang="en-US" altLang="ja-JP" sz="2300" dirty="0"/>
              <a:t>p) </a:t>
            </a:r>
            <a:r>
              <a:rPr lang="ja-JP" altLang="en-US" sz="2300" dirty="0" smtClean="0"/>
              <a:t>＠ベータトロン</a:t>
            </a:r>
            <a:endParaRPr lang="en-US" altLang="ja-JP" sz="2300" dirty="0" smtClean="0"/>
          </a:p>
          <a:p>
            <a:pPr marL="0" indent="0">
              <a:buNone/>
            </a:pPr>
            <a:r>
              <a:rPr lang="ja-JP" altLang="en-US" sz="2300" dirty="0"/>
              <a:t>　</a:t>
            </a:r>
            <a:r>
              <a:rPr lang="ja-JP" altLang="en-US" sz="2300" dirty="0" smtClean="0"/>
              <a:t>　　　　　　　　　　　　</a:t>
            </a:r>
            <a:r>
              <a:rPr lang="ja-JP" altLang="en-US" sz="2300" dirty="0" smtClean="0">
                <a:solidFill>
                  <a:srgbClr val="00B050"/>
                </a:solidFill>
              </a:rPr>
              <a:t>約</a:t>
            </a:r>
            <a:r>
              <a:rPr lang="en-US" altLang="ja-JP" sz="2300" dirty="0" smtClean="0">
                <a:solidFill>
                  <a:srgbClr val="00B050"/>
                </a:solidFill>
              </a:rPr>
              <a:t>30</a:t>
            </a:r>
            <a:r>
              <a:rPr lang="ja-JP" altLang="en-US" sz="2300" dirty="0" smtClean="0">
                <a:solidFill>
                  <a:srgbClr val="00B050"/>
                </a:solidFill>
              </a:rPr>
              <a:t>種の新同位元素の発見</a:t>
            </a:r>
            <a:r>
              <a:rPr lang="ja-JP" altLang="en-US" sz="2300" dirty="0" smtClean="0"/>
              <a:t>（生成・同定）</a:t>
            </a:r>
            <a:endParaRPr lang="en-US" altLang="ja-JP" sz="2300" dirty="0" smtClean="0"/>
          </a:p>
          <a:p>
            <a:pPr marL="0" indent="0">
              <a:buNone/>
            </a:pPr>
            <a:endParaRPr lang="en-US" altLang="ja-JP" sz="1300" dirty="0"/>
          </a:p>
          <a:p>
            <a:pPr marL="0" indent="0">
              <a:buNone/>
            </a:pPr>
            <a:r>
              <a:rPr lang="ja-JP" altLang="en-US" sz="2300" dirty="0" smtClean="0"/>
              <a:t>　　　　　　　　　　　　　</a:t>
            </a:r>
            <a:r>
              <a:rPr lang="en-US" altLang="ja-JP" sz="2300" dirty="0" smtClean="0"/>
              <a:t>vs. </a:t>
            </a:r>
            <a:r>
              <a:rPr lang="ja-JP" altLang="en-US" sz="2300" dirty="0" smtClean="0"/>
              <a:t>　</a:t>
            </a:r>
            <a:r>
              <a:rPr lang="ja-JP" altLang="en-US" sz="2300" dirty="0" smtClean="0">
                <a:solidFill>
                  <a:srgbClr val="0070C0"/>
                </a:solidFill>
              </a:rPr>
              <a:t>約</a:t>
            </a:r>
            <a:r>
              <a:rPr lang="en-US" altLang="ja-JP" sz="2300" dirty="0" smtClean="0">
                <a:solidFill>
                  <a:srgbClr val="0070C0"/>
                </a:solidFill>
              </a:rPr>
              <a:t>50</a:t>
            </a:r>
            <a:r>
              <a:rPr lang="ja-JP" altLang="en-US" sz="2300" dirty="0" smtClean="0">
                <a:solidFill>
                  <a:srgbClr val="0070C0"/>
                </a:solidFill>
              </a:rPr>
              <a:t>年後になって、</a:t>
            </a:r>
            <a:r>
              <a:rPr lang="en-US" altLang="ja-JP" sz="2300" dirty="0" smtClean="0">
                <a:solidFill>
                  <a:srgbClr val="0070C0"/>
                </a:solidFill>
              </a:rPr>
              <a:t>212</a:t>
            </a:r>
            <a:r>
              <a:rPr lang="ja-JP" altLang="en-US" sz="2300" dirty="0" smtClean="0">
                <a:solidFill>
                  <a:srgbClr val="0070C0"/>
                </a:solidFill>
              </a:rPr>
              <a:t>種発見 </a:t>
            </a:r>
            <a:r>
              <a:rPr lang="ja-JP" altLang="en-US" sz="2300" dirty="0"/>
              <a:t>（</a:t>
            </a:r>
            <a:r>
              <a:rPr lang="ja-JP" altLang="en-US" sz="2300" dirty="0" smtClean="0"/>
              <a:t>久保</a:t>
            </a:r>
            <a:r>
              <a:rPr lang="ja-JP" altLang="en-US" sz="2300" dirty="0"/>
              <a:t>敏</a:t>
            </a:r>
            <a:r>
              <a:rPr lang="ja-JP" altLang="en-US" sz="2300" dirty="0" smtClean="0"/>
              <a:t>幸など）</a:t>
            </a:r>
            <a:endParaRPr lang="en-US" altLang="ja-JP" sz="2300" dirty="0" smtClean="0"/>
          </a:p>
          <a:p>
            <a:pPr marL="0" indent="0">
              <a:buNone/>
            </a:pPr>
            <a:r>
              <a:rPr lang="ja-JP" altLang="en-US" sz="2300" dirty="0"/>
              <a:t>　</a:t>
            </a:r>
            <a:r>
              <a:rPr lang="ja-JP" altLang="en-US" sz="2300" dirty="0" smtClean="0"/>
              <a:t>　　　　　　　　　　　　　　　　　　　　　　　　　　　　　　　　　　　＠理研</a:t>
            </a:r>
            <a:r>
              <a:rPr lang="en-US" altLang="ja-JP" sz="2300" dirty="0" smtClean="0"/>
              <a:t>RIPS</a:t>
            </a:r>
            <a:r>
              <a:rPr lang="ja-JP" altLang="en-US" sz="2300" dirty="0" err="1" smtClean="0"/>
              <a:t>、</a:t>
            </a:r>
            <a:r>
              <a:rPr lang="en-US" altLang="ja-JP" sz="2300" dirty="0" err="1" smtClean="0"/>
              <a:t>BigRIPS</a:t>
            </a:r>
            <a:endParaRPr lang="en-US" altLang="ja-JP" sz="2300" dirty="0" smtClean="0"/>
          </a:p>
          <a:p>
            <a:pPr marL="0" indent="0">
              <a:buNone/>
            </a:pPr>
            <a:endParaRPr lang="en-US" altLang="ja-JP" sz="2100" dirty="0"/>
          </a:p>
          <a:p>
            <a:pPr marL="0" indent="0">
              <a:buNone/>
            </a:pPr>
            <a:endParaRPr lang="en-US" altLang="ja-JP" sz="1800" dirty="0" smtClean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267744" y="1292567"/>
            <a:ext cx="4752528" cy="1200329"/>
          </a:xfrm>
          <a:prstGeom prst="rect">
            <a:avLst/>
          </a:prstGeom>
          <a:solidFill>
            <a:srgbClr val="FDEADA">
              <a:alpha val="40000"/>
            </a:srgbClr>
          </a:solidFill>
        </p:spPr>
        <p:txBody>
          <a:bodyPr wrap="square" rtlCol="0">
            <a:spAutoFit/>
          </a:bodyPr>
          <a:lstStyle/>
          <a:p>
            <a:r>
              <a:rPr lang="ja-JP" altLang="en-US" dirty="0"/>
              <a:t>日本における原子核研究の解禁：</a:t>
            </a:r>
            <a:endParaRPr lang="en-US" altLang="ja-JP" dirty="0"/>
          </a:p>
          <a:p>
            <a:r>
              <a:rPr lang="ja-JP" altLang="en-US" dirty="0"/>
              <a:t>　　　　         　核研；　サイクロトロン　　　　　　　</a:t>
            </a:r>
            <a:endParaRPr lang="en-US" altLang="ja-JP" dirty="0"/>
          </a:p>
          <a:p>
            <a:r>
              <a:rPr lang="ja-JP" altLang="en-US" dirty="0"/>
              <a:t>　　　　         　原研；　</a:t>
            </a:r>
            <a:r>
              <a:rPr lang="en-US" altLang="ja-JP" dirty="0"/>
              <a:t>JRR-1</a:t>
            </a:r>
            <a:r>
              <a:rPr lang="ja-JP" altLang="en-US" dirty="0"/>
              <a:t>；　研究用原子炉　　　　　　　　　　</a:t>
            </a:r>
            <a:endParaRPr lang="en-US" altLang="ja-JP" dirty="0"/>
          </a:p>
          <a:p>
            <a:r>
              <a:rPr lang="en-US" altLang="ja-JP" dirty="0"/>
              <a:t>                       </a:t>
            </a:r>
            <a:r>
              <a:rPr lang="ja-JP" altLang="en-US" dirty="0"/>
              <a:t>東北大；　ベータトロン　　　　　　　　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820143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75656" y="44624"/>
            <a:ext cx="5472608" cy="490066"/>
          </a:xfrm>
        </p:spPr>
        <p:txBody>
          <a:bodyPr>
            <a:noAutofit/>
          </a:bodyPr>
          <a:lstStyle/>
          <a:p>
            <a:r>
              <a:rPr lang="ja-JP" altLang="en-US" sz="2800" dirty="0"/>
              <a:t>東</a:t>
            </a:r>
            <a:r>
              <a:rPr lang="ja-JP" altLang="en-US" sz="2800" dirty="0" smtClean="0"/>
              <a:t>大時代</a:t>
            </a:r>
            <a:r>
              <a:rPr lang="ja-JP" altLang="en-US" sz="2400" dirty="0" smtClean="0"/>
              <a:t>（</a:t>
            </a:r>
            <a:r>
              <a:rPr lang="en-US" altLang="ja-JP" sz="2400" dirty="0" smtClean="0"/>
              <a:t>1960-1968</a:t>
            </a:r>
            <a:r>
              <a:rPr lang="ja-JP" altLang="en-US" sz="2400" dirty="0" smtClean="0"/>
              <a:t>）</a:t>
            </a:r>
            <a:endParaRPr kumimoji="1" lang="ja-JP" altLang="en-US" sz="24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51520" y="548680"/>
            <a:ext cx="8640960" cy="504056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ja-JP" altLang="en-US" sz="2200" dirty="0" smtClean="0"/>
              <a:t>　　　　　　　</a:t>
            </a:r>
            <a:r>
              <a:rPr lang="ja-JP" altLang="en-US" sz="2200" b="1" dirty="0" smtClean="0"/>
              <a:t> </a:t>
            </a:r>
            <a:r>
              <a:rPr lang="ja-JP" altLang="en-US" sz="2000" b="1" dirty="0" smtClean="0"/>
              <a:t>ハイライト</a:t>
            </a:r>
            <a:r>
              <a:rPr lang="en-US" altLang="ja-JP" sz="2000" b="1" dirty="0" smtClean="0"/>
              <a:t>:</a:t>
            </a:r>
            <a:r>
              <a:rPr lang="ja-JP" altLang="en-US" sz="2000" b="1" dirty="0">
                <a:solidFill>
                  <a:srgbClr val="00B050"/>
                </a:solidFill>
              </a:rPr>
              <a:t>　</a:t>
            </a:r>
            <a:r>
              <a:rPr lang="ja-JP" altLang="en-US" sz="2000" b="1" dirty="0" smtClean="0">
                <a:solidFill>
                  <a:srgbClr val="00B050"/>
                </a:solidFill>
              </a:rPr>
              <a:t>インビーム </a:t>
            </a:r>
            <a:r>
              <a:rPr lang="en-US" altLang="ja-JP" sz="2000" b="1" dirty="0" smtClean="0">
                <a:solidFill>
                  <a:srgbClr val="00B050"/>
                </a:solidFill>
              </a:rPr>
              <a:t>γ </a:t>
            </a:r>
            <a:r>
              <a:rPr lang="ja-JP" altLang="en-US" sz="2000" b="1" dirty="0" smtClean="0">
                <a:solidFill>
                  <a:srgbClr val="00B050"/>
                </a:solidFill>
              </a:rPr>
              <a:t>線</a:t>
            </a:r>
            <a:r>
              <a:rPr lang="ja-JP" altLang="en-US" sz="2000" b="1" dirty="0">
                <a:solidFill>
                  <a:srgbClr val="00B050"/>
                </a:solidFill>
              </a:rPr>
              <a:t>分光法</a:t>
            </a:r>
            <a:r>
              <a:rPr lang="ja-JP" altLang="en-US" sz="2000" b="1" dirty="0" smtClean="0">
                <a:solidFill>
                  <a:srgbClr val="00B050"/>
                </a:solidFill>
              </a:rPr>
              <a:t>の発明</a:t>
            </a:r>
            <a:r>
              <a:rPr lang="ja-JP" altLang="en-US" sz="2000" b="1" dirty="0" smtClean="0"/>
              <a:t>（</a:t>
            </a:r>
            <a:r>
              <a:rPr lang="ja-JP" altLang="en-US" sz="2000" b="1" dirty="0" smtClean="0"/>
              <a:t>１９６３）</a:t>
            </a:r>
            <a:endParaRPr lang="en-US" altLang="ja-JP" sz="2000" b="1" dirty="0"/>
          </a:p>
          <a:p>
            <a:pPr marL="0" indent="0">
              <a:buNone/>
            </a:pPr>
            <a:r>
              <a:rPr lang="ja-JP" altLang="en-US" sz="1800" b="1" dirty="0"/>
              <a:t>　</a:t>
            </a:r>
            <a:endParaRPr lang="en-US" altLang="ja-JP" sz="1800" b="1" dirty="0"/>
          </a:p>
          <a:p>
            <a:pPr marL="0" indent="0">
              <a:buNone/>
            </a:pPr>
            <a:r>
              <a:rPr lang="ja-JP" altLang="en-US" sz="1800" dirty="0" smtClean="0"/>
              <a:t>　　・　インビーム </a:t>
            </a:r>
            <a:r>
              <a:rPr lang="en-US" altLang="ja-JP" sz="1800" dirty="0" smtClean="0"/>
              <a:t>γ </a:t>
            </a:r>
            <a:r>
              <a:rPr lang="ja-JP" altLang="en-US" sz="1800" dirty="0" smtClean="0"/>
              <a:t>線分光；　　核反応から直接放出される</a:t>
            </a:r>
            <a:r>
              <a:rPr lang="en-US" altLang="ja-JP" sz="1800" dirty="0" smtClean="0"/>
              <a:t>γ</a:t>
            </a:r>
            <a:r>
              <a:rPr lang="ja-JP" altLang="en-US" sz="1800" dirty="0"/>
              <a:t> </a:t>
            </a:r>
            <a:r>
              <a:rPr lang="ja-JP" altLang="en-US" sz="1800" dirty="0" smtClean="0"/>
              <a:t>線の観測</a:t>
            </a:r>
            <a:endParaRPr lang="en-US" altLang="ja-JP" sz="1800" dirty="0" smtClean="0"/>
          </a:p>
          <a:p>
            <a:pPr marL="0" indent="0">
              <a:buNone/>
            </a:pPr>
            <a:r>
              <a:rPr lang="ja-JP" altLang="en-US" sz="1800" dirty="0"/>
              <a:t>　</a:t>
            </a:r>
            <a:r>
              <a:rPr lang="ja-JP" altLang="en-US" sz="1800" dirty="0" smtClean="0"/>
              <a:t>　　　　　　　　　観測される励起状態　←　各反応過程に特有な選択律に拠る</a:t>
            </a:r>
            <a:endParaRPr lang="en-US" altLang="ja-JP" sz="1800" dirty="0" smtClean="0"/>
          </a:p>
          <a:p>
            <a:pPr marL="0" indent="0">
              <a:buNone/>
            </a:pPr>
            <a:r>
              <a:rPr lang="ja-JP" altLang="en-US" sz="1800" dirty="0" smtClean="0"/>
              <a:t>　　　　　　　　　　　　　　核構造の系統的・戦略的研究に抜群の威力！</a:t>
            </a:r>
            <a:endParaRPr lang="en-US" altLang="ja-JP" sz="1800" dirty="0" smtClean="0"/>
          </a:p>
          <a:p>
            <a:pPr marL="0" indent="0">
              <a:buNone/>
              <a:tabLst>
                <a:tab pos="1438275" algn="l"/>
              </a:tabLst>
            </a:pPr>
            <a:r>
              <a:rPr lang="ja-JP" altLang="en-US" sz="1800" dirty="0" smtClean="0"/>
              <a:t>　　　　　　</a:t>
            </a:r>
            <a:r>
              <a:rPr lang="en-US" altLang="ja-JP" sz="1800" dirty="0" smtClean="0"/>
              <a:t>vs. </a:t>
            </a:r>
            <a:r>
              <a:rPr lang="ja-JP" altLang="en-US" sz="1800" dirty="0"/>
              <a:t> </a:t>
            </a:r>
            <a:r>
              <a:rPr lang="en-US" altLang="ja-JP" sz="1800" dirty="0" smtClean="0"/>
              <a:t>β-γ </a:t>
            </a:r>
            <a:r>
              <a:rPr lang="ja-JP" altLang="en-US" sz="1800" dirty="0" smtClean="0"/>
              <a:t>分光（従来の分光法）；　ベータ崩壊に伴い</a:t>
            </a:r>
            <a:r>
              <a:rPr lang="ja-JP" altLang="en-US" sz="1800" dirty="0" smtClean="0"/>
              <a:t>放出される</a:t>
            </a:r>
            <a:r>
              <a:rPr lang="en-US" altLang="ja-JP" sz="1800" dirty="0" smtClean="0"/>
              <a:t>γ </a:t>
            </a:r>
            <a:r>
              <a:rPr lang="ja-JP" altLang="en-US" sz="1800" dirty="0" smtClean="0"/>
              <a:t>線</a:t>
            </a:r>
            <a:r>
              <a:rPr lang="ja-JP" altLang="en-US" sz="1800" dirty="0" smtClean="0"/>
              <a:t>の観測</a:t>
            </a:r>
            <a:endParaRPr lang="en-US" altLang="ja-JP" sz="1800" dirty="0" smtClean="0"/>
          </a:p>
          <a:p>
            <a:pPr marL="0" indent="0">
              <a:buNone/>
            </a:pPr>
            <a:r>
              <a:rPr lang="ja-JP" altLang="en-US" sz="1800" dirty="0"/>
              <a:t>　</a:t>
            </a:r>
            <a:r>
              <a:rPr lang="ja-JP" altLang="en-US" sz="1800" dirty="0" smtClean="0"/>
              <a:t>　　　　　　　　　観測</a:t>
            </a:r>
            <a:r>
              <a:rPr lang="ja-JP" altLang="en-US" sz="1800" dirty="0"/>
              <a:t>される励起状態　←　</a:t>
            </a:r>
            <a:r>
              <a:rPr lang="ja-JP" altLang="en-US" sz="1800" dirty="0" smtClean="0"/>
              <a:t>親核のスピン・パリティで決まる。非系統的。　</a:t>
            </a:r>
            <a:endParaRPr lang="en-US" altLang="ja-JP" sz="1800" dirty="0" smtClean="0"/>
          </a:p>
          <a:p>
            <a:pPr marL="0" indent="0">
              <a:buNone/>
            </a:pPr>
            <a:r>
              <a:rPr lang="en-US" altLang="ja-JP" sz="1800" dirty="0"/>
              <a:t> </a:t>
            </a:r>
            <a:r>
              <a:rPr lang="en-US" altLang="ja-JP" sz="1800" dirty="0" smtClean="0"/>
              <a:t>  </a:t>
            </a:r>
          </a:p>
          <a:p>
            <a:pPr marL="0" indent="0">
              <a:buNone/>
            </a:pPr>
            <a:r>
              <a:rPr lang="ja-JP" altLang="en-US" sz="1800" dirty="0"/>
              <a:t>　</a:t>
            </a:r>
            <a:r>
              <a:rPr lang="ja-JP" altLang="en-US" sz="1800" dirty="0" smtClean="0"/>
              <a:t>　・　用いた核反応；　重イオン融合反応</a:t>
            </a:r>
            <a:r>
              <a:rPr lang="ja-JP" altLang="en-US" sz="1800" dirty="0"/>
              <a:t>　→　複合核状態</a:t>
            </a:r>
            <a:r>
              <a:rPr lang="ja-JP" altLang="en-US" sz="1800" dirty="0" smtClean="0"/>
              <a:t>（</a:t>
            </a:r>
            <a:r>
              <a:rPr lang="ja-JP" altLang="en-US" sz="1800" b="1" dirty="0" smtClean="0">
                <a:solidFill>
                  <a:srgbClr val="00B050"/>
                </a:solidFill>
              </a:rPr>
              <a:t>高スピン</a:t>
            </a:r>
            <a:r>
              <a:rPr lang="ja-JP" altLang="en-US" sz="1800" b="1" dirty="0">
                <a:solidFill>
                  <a:srgbClr val="00B050"/>
                </a:solidFill>
              </a:rPr>
              <a:t>状態</a:t>
            </a:r>
            <a:r>
              <a:rPr lang="ja-JP" altLang="en-US" sz="1800" dirty="0"/>
              <a:t>の複合系）</a:t>
            </a:r>
            <a:endParaRPr lang="en-US" altLang="ja-JP" sz="1800" dirty="0" smtClean="0"/>
          </a:p>
          <a:p>
            <a:pPr marL="0" indent="0">
              <a:buNone/>
            </a:pPr>
            <a:r>
              <a:rPr lang="ja-JP" altLang="en-US" sz="1800" dirty="0"/>
              <a:t>　</a:t>
            </a:r>
            <a:r>
              <a:rPr lang="ja-JP" altLang="en-US" sz="1800" dirty="0" smtClean="0"/>
              <a:t>　　　　　崩壊ガンマ</a:t>
            </a:r>
            <a:r>
              <a:rPr lang="ja-JP" altLang="en-US" sz="1800" dirty="0"/>
              <a:t>線</a:t>
            </a:r>
            <a:r>
              <a:rPr lang="ja-JP" altLang="en-US" sz="1800" dirty="0" smtClean="0"/>
              <a:t>カスケードの経路；　エネルギーと角運動量を最も早く放出できる道筋　　　　　　　　</a:t>
            </a:r>
            <a:endParaRPr lang="en-US" altLang="ja-JP" sz="1800" dirty="0" smtClean="0"/>
          </a:p>
          <a:p>
            <a:pPr marL="0" indent="0">
              <a:buNone/>
            </a:pPr>
            <a:r>
              <a:rPr lang="ja-JP" altLang="en-US" sz="1800" dirty="0"/>
              <a:t>　</a:t>
            </a:r>
            <a:r>
              <a:rPr lang="ja-JP" altLang="en-US" sz="1800" dirty="0" smtClean="0"/>
              <a:t>　　　　　　　　　⇔　</a:t>
            </a:r>
            <a:r>
              <a:rPr lang="en-US" altLang="ja-JP" sz="1800" dirty="0" err="1" smtClean="0"/>
              <a:t>yrast</a:t>
            </a:r>
            <a:r>
              <a:rPr lang="ja-JP" altLang="en-US" sz="1800" dirty="0" smtClean="0"/>
              <a:t>状態に沿った道筋に集中する</a:t>
            </a:r>
            <a:endParaRPr lang="en-US" altLang="ja-JP" sz="1800" dirty="0"/>
          </a:p>
          <a:p>
            <a:pPr marL="0" indent="0">
              <a:buNone/>
            </a:pPr>
            <a:r>
              <a:rPr lang="ja-JP" altLang="en-US" sz="1800" dirty="0"/>
              <a:t>　</a:t>
            </a:r>
            <a:r>
              <a:rPr lang="ja-JP" altLang="en-US" sz="1800" dirty="0" smtClean="0"/>
              <a:t>　　　　　　　　　　 　</a:t>
            </a:r>
            <a:r>
              <a:rPr lang="en-US" altLang="ja-JP" sz="1800" dirty="0" err="1" smtClean="0"/>
              <a:t>yrast</a:t>
            </a:r>
            <a:r>
              <a:rPr lang="en-US" altLang="ja-JP" sz="1800" dirty="0" smtClean="0"/>
              <a:t> </a:t>
            </a:r>
            <a:r>
              <a:rPr lang="ja-JP" altLang="en-US" sz="1800" dirty="0" smtClean="0"/>
              <a:t>状態とは；　各スピンに対する最低エネルギー状態</a:t>
            </a:r>
            <a:endParaRPr lang="en-US" altLang="ja-JP" sz="1800" dirty="0" smtClean="0"/>
          </a:p>
          <a:p>
            <a:pPr marL="0" indent="0">
              <a:buNone/>
            </a:pPr>
            <a:r>
              <a:rPr lang="ja-JP" altLang="en-US" sz="1800" dirty="0"/>
              <a:t>　</a:t>
            </a:r>
            <a:r>
              <a:rPr lang="ja-JP" altLang="en-US" sz="1800" dirty="0" smtClean="0"/>
              <a:t>　　　　　　　　　　　　　　　　　　　　　　 回転バンド、振動バンドなどが対応</a:t>
            </a:r>
            <a:endParaRPr lang="en-US" altLang="ja-JP" sz="1800" dirty="0" smtClean="0"/>
          </a:p>
          <a:p>
            <a:pPr marL="0" indent="0">
              <a:buNone/>
            </a:pPr>
            <a:endParaRPr lang="en-US" altLang="ja-JP" sz="1800" dirty="0" smtClean="0"/>
          </a:p>
          <a:p>
            <a:pPr marL="0" indent="0">
              <a:buNone/>
              <a:tabLst>
                <a:tab pos="365125" algn="l"/>
              </a:tabLst>
            </a:pPr>
            <a:r>
              <a:rPr lang="ja-JP" altLang="en-US" sz="1800" dirty="0"/>
              <a:t>　 </a:t>
            </a:r>
            <a:r>
              <a:rPr lang="ja-JP" altLang="en-US" sz="1800" dirty="0" smtClean="0"/>
              <a:t>  ・　「</a:t>
            </a:r>
            <a:r>
              <a:rPr lang="ja-JP" altLang="en-US" sz="1800" dirty="0" smtClean="0">
                <a:solidFill>
                  <a:srgbClr val="00B050"/>
                </a:solidFill>
              </a:rPr>
              <a:t> 高スピン状態の核構造</a:t>
            </a:r>
            <a:r>
              <a:rPr lang="ja-JP" altLang="en-US" sz="1800" dirty="0" smtClean="0"/>
              <a:t>研究」の</a:t>
            </a:r>
            <a:r>
              <a:rPr lang="ja-JP" altLang="en-US" sz="1800" dirty="0"/>
              <a:t>世界的</a:t>
            </a:r>
            <a:r>
              <a:rPr lang="ja-JP" altLang="en-US" sz="1800" dirty="0" smtClean="0"/>
              <a:t>大躍進を招来</a:t>
            </a:r>
            <a:r>
              <a:rPr lang="ja-JP" altLang="en-US" sz="1800" dirty="0" smtClean="0"/>
              <a:t>　</a:t>
            </a:r>
            <a:endParaRPr lang="en-US" altLang="ja-JP" sz="1800" dirty="0" smtClean="0"/>
          </a:p>
          <a:p>
            <a:pPr marL="0" indent="0">
              <a:buNone/>
            </a:pPr>
            <a:r>
              <a:rPr lang="ja-JP" altLang="en-US" sz="1800" dirty="0"/>
              <a:t>　</a:t>
            </a:r>
            <a:r>
              <a:rPr lang="ja-JP" altLang="en-US" sz="1800" dirty="0" smtClean="0"/>
              <a:t>　　　　　　　　　　　　　　　　　　　　⇔　</a:t>
            </a:r>
            <a:r>
              <a:rPr lang="en-US" altLang="ja-JP" sz="1800" dirty="0" smtClean="0"/>
              <a:t>Bohr Mottelson </a:t>
            </a:r>
            <a:r>
              <a:rPr lang="ja-JP" altLang="en-US" sz="1800" b="1" dirty="0" smtClean="0">
                <a:solidFill>
                  <a:srgbClr val="00B050"/>
                </a:solidFill>
              </a:rPr>
              <a:t>集団運動模型</a:t>
            </a:r>
            <a:r>
              <a:rPr lang="ja-JP" altLang="en-US" sz="1800" dirty="0" smtClean="0"/>
              <a:t>の発展　</a:t>
            </a:r>
            <a:endParaRPr lang="en-US" altLang="ja-JP" sz="1800" dirty="0" smtClean="0"/>
          </a:p>
          <a:p>
            <a:pPr marL="0" indent="0">
              <a:buNone/>
            </a:pPr>
            <a:r>
              <a:rPr lang="ja-JP" altLang="en-US" sz="1800" dirty="0"/>
              <a:t>　</a:t>
            </a:r>
            <a:r>
              <a:rPr lang="ja-JP" altLang="en-US" sz="1800" dirty="0" smtClean="0"/>
              <a:t>　　　　　　　　　　　　　森永晴彦；　</a:t>
            </a:r>
            <a:r>
              <a:rPr lang="en-US" altLang="ja-JP" sz="1800" dirty="0" smtClean="0"/>
              <a:t>1971</a:t>
            </a:r>
            <a:r>
              <a:rPr lang="ja-JP" altLang="en-US" sz="1800" dirty="0" smtClean="0"/>
              <a:t>年仁科賞</a:t>
            </a:r>
            <a:endParaRPr lang="en-US" altLang="ja-JP" sz="1800" dirty="0" smtClean="0"/>
          </a:p>
          <a:p>
            <a:pPr marL="0" indent="0">
              <a:buNone/>
            </a:pPr>
            <a:endParaRPr lang="en-US" altLang="ja-JP" sz="1800" dirty="0" smtClean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058768" y="5582270"/>
            <a:ext cx="6753592" cy="1231106"/>
          </a:xfrm>
          <a:prstGeom prst="rect">
            <a:avLst/>
          </a:prstGeom>
          <a:solidFill>
            <a:srgbClr val="FDEADA">
              <a:alpha val="34902"/>
            </a:srgb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365125" algn="l"/>
              </a:tabLst>
            </a:pPr>
            <a:r>
              <a:rPr lang="ja-JP" altLang="en-US" dirty="0"/>
              <a:t>・</a:t>
            </a:r>
            <a:r>
              <a:rPr lang="ja-JP" altLang="en-US" sz="1400" dirty="0"/>
              <a:t>　森永流インビーム</a:t>
            </a:r>
            <a:r>
              <a:rPr lang="en-US" altLang="ja-JP" sz="1400" dirty="0"/>
              <a:t>γ </a:t>
            </a:r>
            <a:r>
              <a:rPr lang="ja-JP" altLang="en-US" sz="1400" dirty="0"/>
              <a:t>線分光（重イオン融合反応；高スピン物理）のその後</a:t>
            </a:r>
            <a:endParaRPr lang="en-US" altLang="ja-JP" sz="1400" dirty="0"/>
          </a:p>
          <a:p>
            <a:r>
              <a:rPr lang="ja-JP" altLang="en-US" sz="1400" dirty="0"/>
              <a:t>　　　　　世界；　</a:t>
            </a:r>
            <a:r>
              <a:rPr lang="en-US" altLang="ja-JP" sz="1400" dirty="0"/>
              <a:t>Ge</a:t>
            </a:r>
            <a:r>
              <a:rPr lang="ja-JP" altLang="en-US" sz="1400" dirty="0"/>
              <a:t>検出器の高度化と連動して、</a:t>
            </a:r>
            <a:r>
              <a:rPr lang="ja-JP" altLang="en-US" sz="1400" dirty="0" smtClean="0"/>
              <a:t>大発展</a:t>
            </a:r>
            <a:r>
              <a:rPr lang="ja-JP" altLang="en-US" sz="1400" dirty="0"/>
              <a:t>。</a:t>
            </a:r>
            <a:r>
              <a:rPr lang="ja-JP" altLang="en-US" sz="1400" dirty="0" smtClean="0"/>
              <a:t>今日</a:t>
            </a:r>
            <a:r>
              <a:rPr lang="ja-JP" altLang="en-US" sz="1400" dirty="0"/>
              <a:t>に続く</a:t>
            </a:r>
            <a:endParaRPr lang="en-US" altLang="ja-JP" sz="1400" dirty="0"/>
          </a:p>
          <a:p>
            <a:r>
              <a:rPr lang="ja-JP" altLang="en-US" sz="1400" dirty="0"/>
              <a:t>　　　　　日本；　</a:t>
            </a:r>
            <a:r>
              <a:rPr lang="en-US" altLang="ja-JP" sz="1400" dirty="0"/>
              <a:t>Ge </a:t>
            </a:r>
            <a:r>
              <a:rPr lang="ja-JP" altLang="en-US" sz="1400" dirty="0"/>
              <a:t>検出器の払底などにより久しく停滞</a:t>
            </a:r>
            <a:endParaRPr lang="en-US" altLang="ja-JP" sz="1400" dirty="0"/>
          </a:p>
          <a:p>
            <a:r>
              <a:rPr lang="ja-JP" altLang="en-US" sz="1400" dirty="0"/>
              <a:t>　　　　　　　　　</a:t>
            </a:r>
            <a:r>
              <a:rPr lang="ja-JP" altLang="en-US" sz="1400" dirty="0" smtClean="0"/>
              <a:t>  近年</a:t>
            </a:r>
            <a:r>
              <a:rPr lang="ja-JP" altLang="en-US" sz="1400" dirty="0"/>
              <a:t>　</a:t>
            </a:r>
            <a:r>
              <a:rPr lang="en-US" altLang="ja-JP" sz="1400" dirty="0"/>
              <a:t>RCNP </a:t>
            </a:r>
            <a:r>
              <a:rPr lang="ja-JP" altLang="en-US" sz="1400" dirty="0"/>
              <a:t>（阪大；青井考など）などで復活の兆し</a:t>
            </a:r>
            <a:endParaRPr lang="en-US" altLang="ja-JP" sz="1400" dirty="0"/>
          </a:p>
          <a:p>
            <a:r>
              <a:rPr lang="ja-JP" altLang="en-US" sz="1400" dirty="0"/>
              <a:t>　　     　　　　　    他方、</a:t>
            </a:r>
            <a:r>
              <a:rPr lang="ja-JP" altLang="en-US" sz="1400" dirty="0">
                <a:solidFill>
                  <a:srgbClr val="00B050"/>
                </a:solidFill>
              </a:rPr>
              <a:t>新機軸のインビーム</a:t>
            </a:r>
            <a:r>
              <a:rPr lang="en-US" altLang="ja-JP" sz="1400" dirty="0">
                <a:solidFill>
                  <a:srgbClr val="00B050"/>
                </a:solidFill>
              </a:rPr>
              <a:t>γ</a:t>
            </a:r>
            <a:r>
              <a:rPr lang="ja-JP" altLang="en-US" sz="1400" dirty="0">
                <a:solidFill>
                  <a:srgbClr val="00B050"/>
                </a:solidFill>
              </a:rPr>
              <a:t>線分光法</a:t>
            </a:r>
            <a:r>
              <a:rPr lang="ja-JP" altLang="en-US" sz="1400" dirty="0"/>
              <a:t>が続々と開発される　（次ページ）</a:t>
            </a:r>
            <a:endParaRPr lang="en-US" altLang="ja-JP" sz="1400" dirty="0"/>
          </a:p>
        </p:txBody>
      </p:sp>
    </p:spTree>
    <p:extLst>
      <p:ext uri="{BB962C8B-B14F-4D97-AF65-F5344CB8AC3E}">
        <p14:creationId xmlns:p14="http://schemas.microsoft.com/office/powerpoint/2010/main" val="9446551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3" descr="160Gd_Morinaga_NP46_1963_21"/>
          <p:cNvPicPr>
            <a:picLocks noChangeAspect="1" noChangeArrowheads="1"/>
          </p:cNvPicPr>
          <p:nvPr/>
        </p:nvPicPr>
        <p:blipFill>
          <a:blip r:embed="rId3" cstate="print"/>
          <a:srcRect l="7735" r="7710" b="19820"/>
          <a:stretch>
            <a:fillRect/>
          </a:stretch>
        </p:blipFill>
        <p:spPr bwMode="auto">
          <a:xfrm>
            <a:off x="250825" y="2492375"/>
            <a:ext cx="4105275" cy="2608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2" name="Rectangle 35"/>
          <p:cNvSpPr>
            <a:spLocks noChangeArrowheads="1"/>
          </p:cNvSpPr>
          <p:nvPr/>
        </p:nvSpPr>
        <p:spPr bwMode="auto">
          <a:xfrm>
            <a:off x="323850" y="860425"/>
            <a:ext cx="44640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sz="1600" i="1" baseline="30000" dirty="0">
                <a:solidFill>
                  <a:srgbClr val="0000FF"/>
                </a:solidFill>
                <a:latin typeface="Calibri" pitchFamily="34" charset="0"/>
              </a:rPr>
              <a:t> </a:t>
            </a:r>
            <a:r>
              <a:rPr lang="en-US" altLang="ja-JP" sz="1600" i="1" dirty="0">
                <a:solidFill>
                  <a:srgbClr val="0000FF"/>
                </a:solidFill>
                <a:latin typeface="Calibri" pitchFamily="34" charset="0"/>
              </a:rPr>
              <a:t>H. Morinaga et al, Nuclear Physics 46(1963)21. </a:t>
            </a:r>
          </a:p>
        </p:txBody>
      </p:sp>
      <p:pic>
        <p:nvPicPr>
          <p:cNvPr id="2053" name="Picture 37" descr="Flow_chart_Morinaga_NP46_1963_21-2"/>
          <p:cNvPicPr>
            <a:picLocks noChangeAspect="1" noChangeArrowheads="1"/>
          </p:cNvPicPr>
          <p:nvPr/>
        </p:nvPicPr>
        <p:blipFill>
          <a:blip r:embed="rId4" cstate="print"/>
          <a:srcRect l="12701" r="14378" b="14491"/>
          <a:stretch>
            <a:fillRect/>
          </a:stretch>
        </p:blipFill>
        <p:spPr bwMode="auto">
          <a:xfrm>
            <a:off x="4932040" y="2276872"/>
            <a:ext cx="3887787" cy="287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4" name="Text Box 38"/>
          <p:cNvSpPr txBox="1">
            <a:spLocks noChangeArrowheads="1"/>
          </p:cNvSpPr>
          <p:nvPr/>
        </p:nvSpPr>
        <p:spPr bwMode="auto">
          <a:xfrm>
            <a:off x="827088" y="2270125"/>
            <a:ext cx="20161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baseline="30000" dirty="0">
                <a:latin typeface="Calibri" pitchFamily="34" charset="0"/>
              </a:rPr>
              <a:t>160</a:t>
            </a:r>
            <a:r>
              <a:rPr lang="en-US" altLang="ja-JP" dirty="0">
                <a:latin typeface="Calibri" pitchFamily="34" charset="0"/>
              </a:rPr>
              <a:t>Gd(α,4n)</a:t>
            </a:r>
            <a:r>
              <a:rPr lang="en-US" altLang="ja-JP" baseline="30000" dirty="0">
                <a:latin typeface="Calibri" pitchFamily="34" charset="0"/>
              </a:rPr>
              <a:t>160</a:t>
            </a:r>
            <a:r>
              <a:rPr lang="en-US" altLang="ja-JP" dirty="0">
                <a:latin typeface="Calibri" pitchFamily="34" charset="0"/>
              </a:rPr>
              <a:t>Dy</a:t>
            </a:r>
          </a:p>
        </p:txBody>
      </p:sp>
      <p:graphicFrame>
        <p:nvGraphicFramePr>
          <p:cNvPr id="17441" name="Group 33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2393379281"/>
              </p:ext>
            </p:extLst>
          </p:nvPr>
        </p:nvGraphicFramePr>
        <p:xfrm>
          <a:off x="1258888" y="5283200"/>
          <a:ext cx="6913562" cy="1458914"/>
        </p:xfrm>
        <a:graphic>
          <a:graphicData uri="http://schemas.openxmlformats.org/drawingml/2006/table">
            <a:tbl>
              <a:tblPr/>
              <a:tblGrid>
                <a:gridCol w="2952750"/>
                <a:gridCol w="3960812"/>
              </a:tblGrid>
              <a:tr h="4333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Typical reactions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Heavy ion fusion reactions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1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Typical beam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Heavy ions at 5-10 MeV/u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Typical states populated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High-spin states up to  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1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Typical objects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Rapidly rotating nuclei 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2066" name="Picture 90" descr="Morinaga_NP46_1963_21_title"/>
          <p:cNvPicPr>
            <a:picLocks noChangeAspect="1" noChangeArrowheads="1"/>
          </p:cNvPicPr>
          <p:nvPr/>
        </p:nvPicPr>
        <p:blipFill>
          <a:blip r:embed="rId5" cstate="print"/>
          <a:srcRect t="55717"/>
          <a:stretch>
            <a:fillRect/>
          </a:stretch>
        </p:blipFill>
        <p:spPr bwMode="auto">
          <a:xfrm>
            <a:off x="395288" y="1338660"/>
            <a:ext cx="4395787" cy="9382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2067" name="テキスト ボックス 8"/>
          <p:cNvSpPr txBox="1">
            <a:spLocks noChangeArrowheads="1"/>
          </p:cNvSpPr>
          <p:nvPr/>
        </p:nvSpPr>
        <p:spPr bwMode="auto">
          <a:xfrm>
            <a:off x="144463" y="107950"/>
            <a:ext cx="8820150" cy="588963"/>
          </a:xfrm>
          <a:prstGeom prst="rect">
            <a:avLst/>
          </a:prstGeom>
          <a:solidFill>
            <a:srgbClr val="92D050">
              <a:alpha val="38824"/>
            </a:srgbClr>
          </a:solidFill>
          <a:ln w="9525">
            <a:solidFill>
              <a:srgbClr val="0066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ja-JP" sz="3200" dirty="0">
                <a:latin typeface="Calibri" pitchFamily="34" charset="0"/>
              </a:rPr>
              <a:t>Classical </a:t>
            </a:r>
            <a:r>
              <a:rPr lang="en-US" altLang="ja-JP" sz="3200" dirty="0" smtClean="0">
                <a:latin typeface="Calibri" pitchFamily="34" charset="0"/>
              </a:rPr>
              <a:t>In-beam </a:t>
            </a:r>
            <a:r>
              <a:rPr lang="en-US" altLang="ja-JP" sz="3200" i="1" dirty="0" smtClean="0">
                <a:latin typeface="Calibri" pitchFamily="34" charset="0"/>
              </a:rPr>
              <a:t>γ</a:t>
            </a:r>
            <a:r>
              <a:rPr lang="en-US" altLang="ja-JP" sz="3200" dirty="0" smtClean="0">
                <a:latin typeface="Calibri" pitchFamily="34" charset="0"/>
              </a:rPr>
              <a:t>-ray </a:t>
            </a:r>
            <a:r>
              <a:rPr lang="en-US" altLang="ja-JP" sz="3200" dirty="0">
                <a:latin typeface="Calibri" pitchFamily="34" charset="0"/>
              </a:rPr>
              <a:t>S</a:t>
            </a:r>
            <a:r>
              <a:rPr lang="en-US" altLang="ja-JP" sz="3200" dirty="0" smtClean="0">
                <a:latin typeface="Calibri" pitchFamily="34" charset="0"/>
              </a:rPr>
              <a:t>pectroscopy</a:t>
            </a:r>
            <a:endParaRPr lang="ja-JP" altLang="en-US" sz="3200" dirty="0">
              <a:latin typeface="Calibri" pitchFamily="34" charset="0"/>
            </a:endParaRPr>
          </a:p>
        </p:txBody>
      </p:sp>
      <p:sp>
        <p:nvSpPr>
          <p:cNvPr id="11" name="円形吹き出し 10"/>
          <p:cNvSpPr/>
          <p:nvPr/>
        </p:nvSpPr>
        <p:spPr>
          <a:xfrm rot="1056349">
            <a:off x="3248025" y="3162300"/>
            <a:ext cx="2087563" cy="612775"/>
          </a:xfrm>
          <a:prstGeom prst="wedgeEllipseCallout">
            <a:avLst>
              <a:gd name="adj1" fmla="val -52307"/>
              <a:gd name="adj2" fmla="val 65664"/>
            </a:avLst>
          </a:prstGeom>
          <a:noFill/>
          <a:ln w="9525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dirty="0">
                <a:solidFill>
                  <a:schemeClr val="tx1">
                    <a:lumMod val="65000"/>
                    <a:lumOff val="35000"/>
                  </a:schemeClr>
                </a:solidFill>
              </a:rPr>
              <a:t>With a single</a:t>
            </a:r>
            <a:r>
              <a:rPr lang="en-US" altLang="ja-JP" dirty="0">
                <a:solidFill>
                  <a:srgbClr val="0000FF"/>
                </a:solidFill>
              </a:rPr>
              <a:t> </a:t>
            </a:r>
            <a:r>
              <a:rPr lang="en-US" altLang="ja-JP" dirty="0">
                <a:solidFill>
                  <a:schemeClr val="tx1">
                    <a:lumMod val="65000"/>
                    <a:lumOff val="35000"/>
                  </a:schemeClr>
                </a:solidFill>
              </a:rPr>
              <a:t>NaI(Tl) crystal</a:t>
            </a:r>
            <a:endParaRPr lang="ja-JP" alt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6227763" y="6115050"/>
          <a:ext cx="2087562" cy="338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5" name="数式" r:id="rId6" imgW="1587240" imgH="266400" progId="Equation.3">
                  <p:embed/>
                </p:oleObj>
              </mc:Choice>
              <mc:Fallback>
                <p:oleObj name="数式" r:id="rId6" imgW="1587240" imgH="266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27763" y="6115050"/>
                        <a:ext cx="2087562" cy="338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69" name="AutoShape 34"/>
          <p:cNvSpPr>
            <a:spLocks noChangeArrowheads="1"/>
          </p:cNvSpPr>
          <p:nvPr/>
        </p:nvSpPr>
        <p:spPr bwMode="auto">
          <a:xfrm>
            <a:off x="5219700" y="1340818"/>
            <a:ext cx="3816350" cy="1008062"/>
          </a:xfrm>
          <a:prstGeom prst="wedgeRoundRectCallout">
            <a:avLst>
              <a:gd name="adj1" fmla="val -24708"/>
              <a:gd name="adj2" fmla="val 69843"/>
              <a:gd name="adj3" fmla="val 16667"/>
            </a:avLst>
          </a:prstGeom>
          <a:noFill/>
          <a:ln w="9525">
            <a:solidFill>
              <a:srgbClr val="92D05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altLang="ja-JP" sz="1600" dirty="0">
                <a:latin typeface="Calibri" pitchFamily="34" charset="0"/>
              </a:rPr>
              <a:t>large angular momentum deposited: </a:t>
            </a:r>
          </a:p>
          <a:p>
            <a:pPr algn="ctr"/>
            <a:r>
              <a:rPr lang="en-US" altLang="ja-JP" sz="1600" dirty="0">
                <a:latin typeface="Calibri" pitchFamily="34" charset="0"/>
              </a:rPr>
              <a:t>to be dissipated by </a:t>
            </a:r>
            <a:r>
              <a:rPr lang="el-GR" altLang="ja-JP" sz="1600">
                <a:latin typeface="Calibri" pitchFamily="34" charset="0"/>
                <a:cs typeface="Arial" charset="0"/>
              </a:rPr>
              <a:t>γ</a:t>
            </a:r>
            <a:r>
              <a:rPr lang="en-US" altLang="ja-JP" sz="1600" dirty="0">
                <a:latin typeface="Calibri" pitchFamily="34" charset="0"/>
                <a:cs typeface="Arial" charset="0"/>
              </a:rPr>
              <a:t>-</a:t>
            </a:r>
            <a:r>
              <a:rPr lang="el-GR" altLang="ja-JP" sz="1600">
                <a:latin typeface="Calibri" pitchFamily="34" charset="0"/>
                <a:cs typeface="Arial" charset="0"/>
              </a:rPr>
              <a:t>cascde</a:t>
            </a:r>
            <a:endParaRPr lang="en-US" altLang="ja-JP" sz="1600" dirty="0">
              <a:latin typeface="Calibri" pitchFamily="34" charset="0"/>
              <a:cs typeface="Arial" charset="0"/>
            </a:endParaRPr>
          </a:p>
          <a:p>
            <a:pPr algn="ctr"/>
            <a:r>
              <a:rPr lang="el-GR" altLang="ja-JP" sz="1600">
                <a:latin typeface="Calibri" pitchFamily="34" charset="0"/>
                <a:cs typeface="Arial" charset="0"/>
              </a:rPr>
              <a:t>through yrast states</a:t>
            </a:r>
          </a:p>
        </p:txBody>
      </p:sp>
      <p:sp>
        <p:nvSpPr>
          <p:cNvPr id="4" name="角丸四角形吹き出し 3"/>
          <p:cNvSpPr/>
          <p:nvPr/>
        </p:nvSpPr>
        <p:spPr>
          <a:xfrm rot="356201">
            <a:off x="4600397" y="766154"/>
            <a:ext cx="1225483" cy="612648"/>
          </a:xfrm>
          <a:prstGeom prst="wedgeRoundRectCallout">
            <a:avLst>
              <a:gd name="adj1" fmla="val -67167"/>
              <a:gd name="adj2" fmla="val 10273"/>
              <a:gd name="adj3" fmla="val 16667"/>
            </a:avLst>
          </a:prstGeom>
          <a:noFill/>
          <a:ln>
            <a:solidFill>
              <a:srgbClr val="8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rgbClr val="800000"/>
                </a:solidFill>
              </a:rPr>
              <a:t>M.I. 196</a:t>
            </a:r>
            <a:r>
              <a:rPr kumimoji="1" lang="ja-JP" altLang="en-US" dirty="0" smtClean="0">
                <a:solidFill>
                  <a:srgbClr val="800000"/>
                </a:solidFill>
              </a:rPr>
              <a:t>２ </a:t>
            </a:r>
            <a:r>
              <a:rPr kumimoji="1" lang="en-US" altLang="ja-JP" dirty="0" smtClean="0">
                <a:solidFill>
                  <a:srgbClr val="800000"/>
                </a:solidFill>
              </a:rPr>
              <a:t>entry</a:t>
            </a:r>
            <a:endParaRPr kumimoji="1" lang="ja-JP" altLang="en-US" dirty="0">
              <a:solidFill>
                <a:srgbClr val="800000"/>
              </a:solidFill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7527037" y="2492896"/>
            <a:ext cx="1005403" cy="523220"/>
          </a:xfrm>
          <a:prstGeom prst="rect">
            <a:avLst/>
          </a:prstGeom>
          <a:solidFill>
            <a:srgbClr val="FFFF99">
              <a:alpha val="54118"/>
            </a:srgbClr>
          </a:solidFill>
          <a:ln w="28575"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1400" dirty="0" smtClean="0"/>
              <a:t>変形核の</a:t>
            </a:r>
            <a:endParaRPr kumimoji="1" lang="en-US" altLang="ja-JP" sz="1400" dirty="0" smtClean="0"/>
          </a:p>
          <a:p>
            <a:r>
              <a:rPr kumimoji="1" lang="ja-JP" altLang="en-US" sz="1400" dirty="0" smtClean="0"/>
              <a:t>回転バンド</a:t>
            </a:r>
            <a:endParaRPr kumimoji="1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1417286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7787208" cy="562074"/>
          </a:xfrm>
        </p:spPr>
        <p:txBody>
          <a:bodyPr>
            <a:normAutofit/>
          </a:bodyPr>
          <a:lstStyle/>
          <a:p>
            <a:r>
              <a:rPr lang="ja-JP" altLang="en-US" sz="2800" dirty="0"/>
              <a:t>インビーム</a:t>
            </a:r>
            <a:r>
              <a:rPr lang="en-US" altLang="ja-JP" sz="2800" dirty="0"/>
              <a:t>γ</a:t>
            </a:r>
            <a:r>
              <a:rPr lang="ja-JP" altLang="en-US" sz="2800" dirty="0"/>
              <a:t>線</a:t>
            </a:r>
            <a:r>
              <a:rPr lang="ja-JP" altLang="en-US" sz="2800" dirty="0" smtClean="0"/>
              <a:t>分光法のその後の発展</a:t>
            </a:r>
            <a:endParaRPr kumimoji="1" lang="ja-JP" altLang="en-US" sz="28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3568" y="1412776"/>
            <a:ext cx="8136904" cy="5040560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ja-JP" altLang="en-US" dirty="0"/>
              <a:t>　　　　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 smtClean="0"/>
              <a:t>１</a:t>
            </a:r>
            <a:r>
              <a:rPr lang="ja-JP" altLang="en-US" dirty="0"/>
              <a:t>）　山崎など；　</a:t>
            </a:r>
            <a:r>
              <a:rPr lang="ja-JP" altLang="en-US" dirty="0" smtClean="0"/>
              <a:t>インビーム </a:t>
            </a:r>
            <a:r>
              <a:rPr lang="en-US" altLang="ja-JP" dirty="0" smtClean="0"/>
              <a:t>γ </a:t>
            </a:r>
            <a:r>
              <a:rPr lang="ja-JP" altLang="en-US" dirty="0" smtClean="0"/>
              <a:t>線 </a:t>
            </a:r>
            <a:r>
              <a:rPr lang="en-US" altLang="ja-JP" b="1" dirty="0" smtClean="0">
                <a:solidFill>
                  <a:srgbClr val="0070C0"/>
                </a:solidFill>
              </a:rPr>
              <a:t>PAD</a:t>
            </a:r>
            <a:r>
              <a:rPr lang="ja-JP" altLang="en-US" dirty="0">
                <a:solidFill>
                  <a:srgbClr val="7030A0"/>
                </a:solidFill>
              </a:rPr>
              <a:t>法</a:t>
            </a:r>
            <a:r>
              <a:rPr lang="ja-JP" altLang="en-US" dirty="0">
                <a:solidFill>
                  <a:srgbClr val="00B050"/>
                </a:solidFill>
              </a:rPr>
              <a:t>　</a:t>
            </a:r>
            <a:r>
              <a:rPr lang="en-US" altLang="ja-JP" dirty="0"/>
              <a:t>@</a:t>
            </a:r>
            <a:r>
              <a:rPr lang="ja-JP" altLang="en-US" dirty="0"/>
              <a:t>　理研</a:t>
            </a:r>
            <a:r>
              <a:rPr lang="en-US" altLang="ja-JP" dirty="0"/>
              <a:t>160cm</a:t>
            </a:r>
            <a:r>
              <a:rPr lang="ja-JP" altLang="en-US" dirty="0"/>
              <a:t>　</a:t>
            </a:r>
            <a:r>
              <a:rPr lang="ja-JP" altLang="en-US" dirty="0" smtClean="0"/>
              <a:t>サイクロトロン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　　　</a:t>
            </a:r>
            <a:r>
              <a:rPr lang="ja-JP" altLang="en-US" dirty="0" smtClean="0"/>
              <a:t>高スピン・アイソマー</a:t>
            </a:r>
            <a:r>
              <a:rPr lang="ja-JP" altLang="en-US" dirty="0"/>
              <a:t>の </a:t>
            </a:r>
            <a:r>
              <a:rPr lang="en-US" altLang="ja-JP" dirty="0" smtClean="0"/>
              <a:t>g-factor </a:t>
            </a:r>
            <a:r>
              <a:rPr lang="ja-JP" altLang="en-US" dirty="0" smtClean="0"/>
              <a:t>の決定に抜群</a:t>
            </a:r>
            <a:r>
              <a:rPr lang="ja-JP" altLang="en-US" dirty="0"/>
              <a:t>の</a:t>
            </a:r>
            <a:r>
              <a:rPr lang="ja-JP" altLang="en-US" dirty="0" smtClean="0"/>
              <a:t>威力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dirty="0" smtClean="0"/>
              <a:t>　　　　　　</a:t>
            </a:r>
            <a:r>
              <a:rPr lang="en-US" altLang="ja-JP" dirty="0" smtClean="0"/>
              <a:t>g-factor </a:t>
            </a:r>
            <a:r>
              <a:rPr lang="ja-JP" altLang="en-US" dirty="0"/>
              <a:t>（</a:t>
            </a:r>
            <a:r>
              <a:rPr lang="en-US" altLang="ja-JP" dirty="0"/>
              <a:t>11</a:t>
            </a:r>
            <a:r>
              <a:rPr lang="en-US" altLang="ja-JP" baseline="30000" dirty="0"/>
              <a:t>-</a:t>
            </a:r>
            <a:r>
              <a:rPr lang="ja-JP" altLang="en-US" dirty="0"/>
              <a:t>；</a:t>
            </a:r>
            <a:r>
              <a:rPr lang="en-US" altLang="ja-JP" baseline="30000" dirty="0"/>
              <a:t>210</a:t>
            </a:r>
            <a:r>
              <a:rPr lang="en-US" altLang="ja-JP" dirty="0"/>
              <a:t>Po</a:t>
            </a:r>
            <a:r>
              <a:rPr lang="ja-JP" altLang="en-US" dirty="0"/>
              <a:t>）→ </a:t>
            </a:r>
            <a:r>
              <a:rPr lang="ja-JP" altLang="en-US" dirty="0" smtClean="0"/>
              <a:t>　陽子</a:t>
            </a:r>
            <a:r>
              <a:rPr lang="ja-JP" altLang="en-US" dirty="0"/>
              <a:t>の</a:t>
            </a:r>
            <a:r>
              <a:rPr lang="en-US" altLang="ja-JP" dirty="0"/>
              <a:t>g(l)</a:t>
            </a:r>
            <a:r>
              <a:rPr lang="ja-JP" altLang="en-US" dirty="0"/>
              <a:t>因子の核内有効値の</a:t>
            </a:r>
            <a:r>
              <a:rPr lang="ja-JP" altLang="en-US" dirty="0" smtClean="0"/>
              <a:t>増大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dirty="0" smtClean="0"/>
              <a:t>　　　　　　　　　　</a:t>
            </a:r>
            <a:r>
              <a:rPr lang="ja-JP" altLang="en-US" dirty="0"/>
              <a:t>　</a:t>
            </a:r>
            <a:r>
              <a:rPr lang="ja-JP" altLang="en-US" dirty="0" smtClean="0"/>
              <a:t>　　　　　　　∵パイオン</a:t>
            </a:r>
            <a:r>
              <a:rPr lang="ja-JP" altLang="en-US" dirty="0"/>
              <a:t>交換電流効果による（宮沢効果）　　　　　　　　　　　　　　　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　　　　　　　　　</a:t>
            </a:r>
            <a:r>
              <a:rPr lang="ja-JP" altLang="en-US" dirty="0" smtClean="0"/>
              <a:t> </a:t>
            </a:r>
            <a:r>
              <a:rPr lang="ja-JP" altLang="en-US" dirty="0"/>
              <a:t>　山崎敏光；　</a:t>
            </a:r>
            <a:r>
              <a:rPr lang="en-US" altLang="ja-JP" dirty="0"/>
              <a:t>1975</a:t>
            </a:r>
            <a:r>
              <a:rPr lang="ja-JP" altLang="en-US" dirty="0"/>
              <a:t>年仁科賞</a:t>
            </a:r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２）　</a:t>
            </a:r>
            <a:r>
              <a:rPr lang="ja-JP" altLang="en-US" dirty="0" smtClean="0"/>
              <a:t>石原など</a:t>
            </a:r>
            <a:r>
              <a:rPr lang="ja-JP" altLang="en-US" dirty="0"/>
              <a:t>；</a:t>
            </a:r>
            <a:r>
              <a:rPr lang="ja-JP" altLang="en-US" b="1" dirty="0"/>
              <a:t>　</a:t>
            </a:r>
            <a:r>
              <a:rPr lang="en-US" altLang="ja-JP" b="1" dirty="0">
                <a:solidFill>
                  <a:srgbClr val="0070C0"/>
                </a:solidFill>
              </a:rPr>
              <a:t>RI</a:t>
            </a:r>
            <a:r>
              <a:rPr lang="ja-JP" altLang="en-US" b="1" dirty="0" smtClean="0">
                <a:solidFill>
                  <a:srgbClr val="0070C0"/>
                </a:solidFill>
              </a:rPr>
              <a:t>ビーム（</a:t>
            </a:r>
            <a:r>
              <a:rPr lang="en-US" altLang="ja-JP" b="1" dirty="0" smtClean="0">
                <a:solidFill>
                  <a:srgbClr val="0070C0"/>
                </a:solidFill>
              </a:rPr>
              <a:t>RIB</a:t>
            </a:r>
            <a:r>
              <a:rPr lang="ja-JP" altLang="en-US" b="1" dirty="0" smtClean="0">
                <a:solidFill>
                  <a:srgbClr val="0070C0"/>
                </a:solidFill>
              </a:rPr>
              <a:t>）</a:t>
            </a:r>
            <a:r>
              <a:rPr lang="ja-JP" altLang="en-US" dirty="0" smtClean="0"/>
              <a:t>逆運動学</a:t>
            </a:r>
            <a:r>
              <a:rPr lang="ja-JP" altLang="en-US" dirty="0"/>
              <a:t>分光法　</a:t>
            </a:r>
            <a:r>
              <a:rPr lang="en-US" altLang="ja-JP" dirty="0"/>
              <a:t>@</a:t>
            </a:r>
            <a:r>
              <a:rPr lang="ja-JP" altLang="en-US" dirty="0"/>
              <a:t>　理研</a:t>
            </a:r>
            <a:r>
              <a:rPr lang="ja-JP" altLang="en-US" dirty="0" smtClean="0"/>
              <a:t>リングサイクロトロン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dirty="0" smtClean="0"/>
              <a:t>　　　非対称（高アイソスピン）核</a:t>
            </a:r>
            <a:r>
              <a:rPr lang="ja-JP" altLang="en-US" dirty="0"/>
              <a:t>の特異核構造</a:t>
            </a:r>
            <a:r>
              <a:rPr lang="ja-JP" altLang="en-US" dirty="0" smtClean="0"/>
              <a:t>の探査</a:t>
            </a:r>
            <a:r>
              <a:rPr lang="ja-JP" altLang="en-US" dirty="0"/>
              <a:t>　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dirty="0" smtClean="0"/>
              <a:t>　　　</a:t>
            </a:r>
            <a:r>
              <a:rPr lang="en-US" altLang="ja-JP" dirty="0" smtClean="0"/>
              <a:t>RIB </a:t>
            </a:r>
            <a:r>
              <a:rPr lang="ja-JP" altLang="en-US" dirty="0" smtClean="0"/>
              <a:t>による不安定核</a:t>
            </a:r>
            <a:r>
              <a:rPr lang="ja-JP" altLang="en-US" dirty="0"/>
              <a:t>構造</a:t>
            </a:r>
            <a:r>
              <a:rPr lang="ja-JP" altLang="en-US" dirty="0" smtClean="0"/>
              <a:t>研究の開闢⇒　世界的な</a:t>
            </a:r>
            <a:r>
              <a:rPr lang="en-US" altLang="ja-JP" dirty="0"/>
              <a:t>RIB </a:t>
            </a:r>
            <a:r>
              <a:rPr lang="ja-JP" altLang="en-US" dirty="0" smtClean="0"/>
              <a:t>ブームを牽引</a:t>
            </a:r>
            <a:r>
              <a:rPr lang="ja-JP" altLang="en-US" dirty="0"/>
              <a:t>　　　　　　　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　　　　　</a:t>
            </a:r>
            <a:r>
              <a:rPr lang="ja-JP" altLang="en-US" dirty="0" smtClean="0"/>
              <a:t>　中性子</a:t>
            </a:r>
            <a:r>
              <a:rPr lang="ja-JP" altLang="en-US" dirty="0"/>
              <a:t>過剰核における魔法数変貌の発見　</a:t>
            </a:r>
            <a:endParaRPr lang="en-US" altLang="ja-JP" dirty="0"/>
          </a:p>
          <a:p>
            <a:pPr marL="0" indent="0">
              <a:buNone/>
              <a:tabLst>
                <a:tab pos="1789113" algn="l"/>
              </a:tabLst>
            </a:pPr>
            <a:r>
              <a:rPr lang="ja-JP" altLang="en-US" dirty="0"/>
              <a:t>　　　　　　　　　　　</a:t>
            </a:r>
            <a:r>
              <a:rPr lang="ja-JP" altLang="en-US" dirty="0" smtClean="0"/>
              <a:t> 本林</a:t>
            </a:r>
            <a:r>
              <a:rPr lang="ja-JP" altLang="en-US" dirty="0"/>
              <a:t>透、櫻井博儀；　</a:t>
            </a:r>
            <a:r>
              <a:rPr lang="en-US" altLang="ja-JP" dirty="0"/>
              <a:t>2015</a:t>
            </a:r>
            <a:r>
              <a:rPr lang="ja-JP" altLang="en-US" dirty="0"/>
              <a:t>年仁科賞</a:t>
            </a:r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３）田村など；　</a:t>
            </a:r>
            <a:r>
              <a:rPr lang="ja-JP" altLang="en-US" b="1" dirty="0" smtClean="0">
                <a:solidFill>
                  <a:srgbClr val="0070C0"/>
                </a:solidFill>
              </a:rPr>
              <a:t>ハイパー核</a:t>
            </a:r>
            <a:r>
              <a:rPr lang="ja-JP" altLang="en-US" dirty="0" smtClean="0">
                <a:solidFill>
                  <a:srgbClr val="7030A0"/>
                </a:solidFill>
              </a:rPr>
              <a:t> </a:t>
            </a:r>
            <a:r>
              <a:rPr lang="en-US" altLang="ja-JP" dirty="0" smtClean="0"/>
              <a:t>γ </a:t>
            </a:r>
            <a:r>
              <a:rPr lang="ja-JP" altLang="en-US" dirty="0" smtClean="0"/>
              <a:t>線</a:t>
            </a:r>
            <a:r>
              <a:rPr lang="ja-JP" altLang="en-US" dirty="0"/>
              <a:t>分光法　</a:t>
            </a:r>
            <a:r>
              <a:rPr lang="ja-JP" altLang="en-US" dirty="0" smtClean="0"/>
              <a:t>　</a:t>
            </a:r>
            <a:r>
              <a:rPr lang="en-US" altLang="ja-JP" dirty="0"/>
              <a:t>@</a:t>
            </a:r>
            <a:r>
              <a:rPr lang="ja-JP" altLang="en-US" dirty="0"/>
              <a:t>　</a:t>
            </a:r>
            <a:r>
              <a:rPr lang="en-US" altLang="ja-JP" dirty="0"/>
              <a:t>KEK</a:t>
            </a:r>
            <a:r>
              <a:rPr lang="ja-JP" altLang="en-US" dirty="0"/>
              <a:t>　</a:t>
            </a:r>
            <a:r>
              <a:rPr lang="en-US" altLang="ja-JP" dirty="0" smtClean="0"/>
              <a:t>PS</a:t>
            </a:r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dirty="0" smtClean="0"/>
              <a:t>　　　（</a:t>
            </a:r>
            <a:r>
              <a:rPr lang="en-US" altLang="ja-JP" dirty="0"/>
              <a:t>π</a:t>
            </a:r>
            <a:r>
              <a:rPr lang="ja-JP" altLang="en-US" dirty="0" err="1"/>
              <a:t>、</a:t>
            </a:r>
            <a:r>
              <a:rPr lang="en-US" altLang="ja-JP" dirty="0"/>
              <a:t>K)</a:t>
            </a:r>
            <a:r>
              <a:rPr lang="ja-JP" altLang="en-US" dirty="0"/>
              <a:t>　反応下の</a:t>
            </a:r>
            <a:r>
              <a:rPr lang="en-US" altLang="ja-JP" dirty="0"/>
              <a:t>γ</a:t>
            </a:r>
            <a:r>
              <a:rPr lang="ja-JP" altLang="en-US" dirty="0"/>
              <a:t>線</a:t>
            </a:r>
            <a:r>
              <a:rPr lang="ja-JP" altLang="en-US" dirty="0" smtClean="0"/>
              <a:t>分光　⇒　ハイパー核研究に画期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dirty="0" smtClean="0"/>
              <a:t>　　　　　　</a:t>
            </a:r>
            <a:r>
              <a:rPr lang="ja-JP" altLang="ja-JP" sz="2800" dirty="0" smtClean="0"/>
              <a:t>ハイペロン</a:t>
            </a:r>
            <a:r>
              <a:rPr lang="ja-JP" altLang="ja-JP" sz="2800" dirty="0"/>
              <a:t>と核子とのスピン相互作用</a:t>
            </a:r>
            <a:r>
              <a:rPr lang="ja-JP" altLang="en-US" sz="2800" dirty="0" smtClean="0"/>
              <a:t>、</a:t>
            </a:r>
            <a:endParaRPr lang="en-US" altLang="ja-JP" sz="2800" dirty="0" smtClean="0"/>
          </a:p>
          <a:p>
            <a:pPr marL="0" indent="0" defTabSz="874713">
              <a:buNone/>
              <a:tabLst>
                <a:tab pos="1076325" algn="l"/>
              </a:tabLst>
            </a:pPr>
            <a:r>
              <a:rPr lang="ja-JP" altLang="en-US" sz="2800" dirty="0"/>
              <a:t>　</a:t>
            </a:r>
            <a:r>
              <a:rPr lang="ja-JP" altLang="en-US" sz="2800" dirty="0" smtClean="0"/>
              <a:t>　　　　　 　　 </a:t>
            </a:r>
            <a:r>
              <a:rPr lang="ja-JP" altLang="ja-JP" sz="2800" dirty="0" smtClean="0"/>
              <a:t>ハイペロン</a:t>
            </a:r>
            <a:r>
              <a:rPr lang="ja-JP" altLang="ja-JP" sz="2800" dirty="0"/>
              <a:t>混入に対する原子核の応答</a:t>
            </a:r>
            <a:endParaRPr lang="en-US" altLang="ja-JP" dirty="0"/>
          </a:p>
          <a:p>
            <a:pPr marL="0" indent="0">
              <a:buNone/>
              <a:tabLst>
                <a:tab pos="1789113" algn="l"/>
              </a:tabLst>
            </a:pPr>
            <a:r>
              <a:rPr lang="ja-JP" altLang="en-US" dirty="0"/>
              <a:t>　　　　　　　　　　　</a:t>
            </a:r>
            <a:r>
              <a:rPr lang="ja-JP" altLang="en-US" dirty="0" smtClean="0"/>
              <a:t> 田村</a:t>
            </a:r>
            <a:r>
              <a:rPr lang="ja-JP" altLang="en-US" dirty="0"/>
              <a:t>裕和；　　</a:t>
            </a:r>
            <a:r>
              <a:rPr lang="en-US" altLang="ja-JP" dirty="0"/>
              <a:t>2009</a:t>
            </a:r>
            <a:r>
              <a:rPr lang="ja-JP" altLang="en-US" dirty="0"/>
              <a:t>年仁科</a:t>
            </a:r>
            <a:r>
              <a:rPr lang="ja-JP" altLang="en-US" dirty="0" smtClean="0"/>
              <a:t>賞</a:t>
            </a:r>
            <a:endParaRPr lang="en-US" altLang="ja-JP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899592" y="758359"/>
            <a:ext cx="6912768" cy="646331"/>
          </a:xfrm>
          <a:prstGeom prst="rect">
            <a:avLst/>
          </a:prstGeom>
          <a:solidFill>
            <a:srgbClr val="FDEADA">
              <a:alpha val="32157"/>
            </a:srgbClr>
          </a:solidFill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dirty="0" smtClean="0"/>
              <a:t>　日本</a:t>
            </a:r>
            <a:r>
              <a:rPr lang="ja-JP" altLang="en-US" dirty="0"/>
              <a:t>の</a:t>
            </a:r>
            <a:r>
              <a:rPr lang="ja-JP" altLang="en-US" dirty="0" smtClean="0"/>
              <a:t>後輩</a:t>
            </a:r>
            <a:r>
              <a:rPr lang="ja-JP" altLang="en-US" dirty="0"/>
              <a:t>達</a:t>
            </a:r>
            <a:r>
              <a:rPr lang="ja-JP" altLang="en-US" dirty="0" smtClean="0"/>
              <a:t>により多様化</a:t>
            </a:r>
            <a:r>
              <a:rPr lang="ja-JP" altLang="en-US" dirty="0"/>
              <a:t>・特殊化</a:t>
            </a:r>
            <a:endParaRPr lang="en-US" altLang="ja-JP" dirty="0"/>
          </a:p>
          <a:p>
            <a:r>
              <a:rPr lang="en-US" altLang="ja-JP" dirty="0"/>
              <a:t>             </a:t>
            </a:r>
            <a:r>
              <a:rPr lang="ja-JP" altLang="en-US" dirty="0" smtClean="0"/>
              <a:t>新らしいテーマの分光</a:t>
            </a:r>
            <a:r>
              <a:rPr lang="ja-JP" altLang="en-US" dirty="0"/>
              <a:t>分野の</a:t>
            </a:r>
            <a:r>
              <a:rPr lang="ja-JP" altLang="en-US" dirty="0" smtClean="0"/>
              <a:t>創設</a:t>
            </a:r>
            <a:r>
              <a:rPr lang="ja-JP" altLang="en-US" dirty="0"/>
              <a:t>　⇔　仁科賞の打ち出の小槌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356561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2349</TotalTime>
  <Words>225</Words>
  <Application>Microsoft Office PowerPoint</Application>
  <PresentationFormat>画面に合わせる (4:3)</PresentationFormat>
  <Paragraphs>354</Paragraphs>
  <Slides>20</Slides>
  <Notes>0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20</vt:i4>
      </vt:variant>
    </vt:vector>
  </HeadingPairs>
  <TitlesOfParts>
    <vt:vector size="22" baseType="lpstr">
      <vt:lpstr>Office ​​テーマ</vt:lpstr>
      <vt:lpstr>数式</vt:lpstr>
      <vt:lpstr>森永晴彦先生を偲んで</vt:lpstr>
      <vt:lpstr>森永晴彦先生略歴</vt:lpstr>
      <vt:lpstr>東大時代（1943-1951）</vt:lpstr>
      <vt:lpstr>嵯峨根亮吉博士(1905-1969)</vt:lpstr>
      <vt:lpstr>欧米留学時代（1951-1957）</vt:lpstr>
      <vt:lpstr>東北大時代（1957-1960）</vt:lpstr>
      <vt:lpstr>東大時代（1960-1968）</vt:lpstr>
      <vt:lpstr>PowerPoint プレゼンテーション</vt:lpstr>
      <vt:lpstr>インビームγ線分光法のその後の発展</vt:lpstr>
      <vt:lpstr>森永研究室の人びと　（職名は全て元職）</vt:lpstr>
      <vt:lpstr>ミュンヘン工科大時代（1968-1991）</vt:lpstr>
      <vt:lpstr>ミュンヘン工科大時代（続き）</vt:lpstr>
      <vt:lpstr>自由人として(1991-2018）</vt:lpstr>
      <vt:lpstr>自由人として(1991-2018） 社会への提言とプラント構想</vt:lpstr>
      <vt:lpstr>森永先生の著作物</vt:lpstr>
      <vt:lpstr>森永先生についての最近の書き物</vt:lpstr>
      <vt:lpstr>本日の予定</vt:lpstr>
      <vt:lpstr>PowerPoint プレゼンテーション</vt:lpstr>
      <vt:lpstr>世話人など</vt:lpstr>
      <vt:lpstr>終り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森永晴彦先生を偲んで</dc:title>
  <dc:creator>PCuser</dc:creator>
  <cp:lastModifiedBy>PCuser</cp:lastModifiedBy>
  <cp:revision>294</cp:revision>
  <cp:lastPrinted>2019-06-01T17:20:44Z</cp:lastPrinted>
  <dcterms:created xsi:type="dcterms:W3CDTF">2019-05-26T06:15:48Z</dcterms:created>
  <dcterms:modified xsi:type="dcterms:W3CDTF">2019-06-09T08:44:57Z</dcterms:modified>
</cp:coreProperties>
</file>