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83" r:id="rId2"/>
    <p:sldId id="666" r:id="rId3"/>
    <p:sldId id="667" r:id="rId4"/>
    <p:sldId id="671" r:id="rId5"/>
    <p:sldId id="672" r:id="rId6"/>
    <p:sldId id="318" r:id="rId7"/>
    <p:sldId id="385" r:id="rId8"/>
    <p:sldId id="551" r:id="rId9"/>
    <p:sldId id="548" r:id="rId10"/>
    <p:sldId id="549" r:id="rId11"/>
    <p:sldId id="550" r:id="rId12"/>
    <p:sldId id="722" r:id="rId13"/>
    <p:sldId id="721" r:id="rId14"/>
    <p:sldId id="716" r:id="rId15"/>
    <p:sldId id="757" r:id="rId16"/>
    <p:sldId id="758" r:id="rId17"/>
    <p:sldId id="759" r:id="rId18"/>
    <p:sldId id="582" r:id="rId19"/>
    <p:sldId id="761" r:id="rId20"/>
    <p:sldId id="581" r:id="rId21"/>
    <p:sldId id="764" r:id="rId22"/>
    <p:sldId id="765" r:id="rId23"/>
    <p:sldId id="766" r:id="rId24"/>
    <p:sldId id="768" r:id="rId25"/>
    <p:sldId id="767" r:id="rId26"/>
    <p:sldId id="769" r:id="rId27"/>
    <p:sldId id="770" r:id="rId28"/>
    <p:sldId id="771" r:id="rId29"/>
    <p:sldId id="772" r:id="rId30"/>
    <p:sldId id="773" r:id="rId31"/>
    <p:sldId id="335" r:id="rId32"/>
    <p:sldId id="572" r:id="rId33"/>
    <p:sldId id="477" r:id="rId34"/>
    <p:sldId id="478" r:id="rId35"/>
    <p:sldId id="479" r:id="rId36"/>
    <p:sldId id="668" r:id="rId37"/>
    <p:sldId id="760" r:id="rId38"/>
    <p:sldId id="762" r:id="rId39"/>
    <p:sldId id="763" r:id="rId40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2" autoAdjust="0"/>
    <p:restoredTop sz="94660"/>
  </p:normalViewPr>
  <p:slideViewPr>
    <p:cSldViewPr>
      <p:cViewPr varScale="1">
        <p:scale>
          <a:sx n="101" d="100"/>
          <a:sy n="101" d="100"/>
        </p:scale>
        <p:origin x="20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2864BFC-802A-4566-9B7B-1928616C598C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83EE72-851F-4F0E-BC7E-C0490D0B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5D0937C6-CF87-4424-8BBF-A41B58156117}"/>
              </a:ext>
            </a:extLst>
          </p:cNvPr>
          <p:cNvSpPr txBox="1">
            <a:spLocks/>
          </p:cNvSpPr>
          <p:nvPr userDrawn="1"/>
        </p:nvSpPr>
        <p:spPr>
          <a:xfrm>
            <a:off x="8604448" y="-27384"/>
            <a:ext cx="549424" cy="302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z="2000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20.png"/><Relationship Id="rId7" Type="http://schemas.openxmlformats.org/officeDocument/2006/relationships/image" Target="../media/image600.png"/><Relationship Id="rId12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101.png"/><Relationship Id="rId5" Type="http://schemas.openxmlformats.org/officeDocument/2006/relationships/image" Target="../media/image450.png"/><Relationship Id="rId10" Type="http://schemas.openxmlformats.org/officeDocument/2006/relationships/image" Target="../media/image90.png"/><Relationship Id="rId4" Type="http://schemas.openxmlformats.org/officeDocument/2006/relationships/image" Target="../media/image320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36670" cy="4005064"/>
          </a:xfrm>
        </p:spPr>
        <p:txBody>
          <a:bodyPr>
            <a:normAutofit/>
          </a:bodyPr>
          <a:lstStyle/>
          <a:p>
            <a:r>
              <a:rPr lang="en-US" altLang="ja-JP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Hadron Spectroscopy from Belle to EIC</a:t>
            </a:r>
            <a:endParaRPr kumimoji="1" lang="ja-JP" altLang="en-US" sz="6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jaea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16" y="5373217"/>
            <a:ext cx="2493854" cy="15015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8136904" cy="3312368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Kiyoshi Tanida</a:t>
            </a:r>
            <a:r>
              <a:rPr lang="ja-JP" altLang="en-US" sz="3600" dirty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&lt;kytanida@gmail.com&gt;</a:t>
            </a:r>
            <a:endParaRPr kumimoji="1" lang="en-US" altLang="ja-JP" sz="2800" dirty="0">
              <a:solidFill>
                <a:srgbClr val="0070C0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(Japan Atomic Energy Agency)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@</a:t>
            </a:r>
            <a:r>
              <a:rPr lang="ja-JP" altLang="en-US" sz="2800" dirty="0">
                <a:solidFill>
                  <a:schemeClr val="tx1"/>
                </a:solidFill>
              </a:rPr>
              <a:t>研究会「</a:t>
            </a:r>
            <a:r>
              <a:rPr lang="en-US" altLang="ja-JP" sz="2800" dirty="0">
                <a:solidFill>
                  <a:schemeClr val="tx1"/>
                </a:solidFill>
              </a:rPr>
              <a:t>EIC</a:t>
            </a:r>
            <a:r>
              <a:rPr lang="ja-JP" altLang="en-US" sz="2800" dirty="0">
                <a:solidFill>
                  <a:schemeClr val="tx1"/>
                </a:solidFill>
              </a:rPr>
              <a:t>で展開する新たな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ja-JP" altLang="en-US" sz="2800" dirty="0">
                <a:solidFill>
                  <a:schemeClr val="tx1"/>
                </a:solidFill>
              </a:rPr>
              <a:t>原子核・素粒子物理」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30 May</a:t>
            </a:r>
            <a:r>
              <a:rPr kumimoji="1" lang="en-US" altLang="ja-JP" sz="2800" dirty="0">
                <a:solidFill>
                  <a:schemeClr val="tx1"/>
                </a:solidFill>
              </a:rPr>
              <a:t> 2024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513CF5BC-2887-4BD7-A93A-EEAAED75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7" y="5139592"/>
            <a:ext cx="1718407" cy="1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lle.kek.jp/image/B-logo-small.gif">
            <a:extLst>
              <a:ext uri="{FF2B5EF4-FFF2-40B4-BE49-F238E27FC236}">
                <a16:creationId xmlns:a16="http://schemas.microsoft.com/office/drawing/2014/main" id="{44F21F89-7CA5-A03F-658D-A02624C5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5" y="3800184"/>
            <a:ext cx="1718406" cy="13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3D5B2-FAE3-4350-BCE2-0F6B1795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Charged states – Z(4430)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767DA-7D31-45C9-8193-6366E57E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216" y="1600200"/>
            <a:ext cx="2520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Several other candidates.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Some may not be resonances</a:t>
            </a:r>
          </a:p>
          <a:p>
            <a:pPr marL="0" indent="0">
              <a:buNone/>
            </a:pPr>
            <a:r>
              <a:rPr lang="en-US" altLang="ja-JP" sz="2800" dirty="0"/>
              <a:t>but cusp or other dynamical enhancements</a:t>
            </a:r>
          </a:p>
          <a:p>
            <a:pPr marL="0" indent="0">
              <a:buNone/>
            </a:pPr>
            <a:endParaRPr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1506BE-0F0B-4159-A9E2-8C575FBC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6336704" cy="595080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FC505C-3F4E-46D6-BD3E-CDC1E1285488}"/>
              </a:ext>
            </a:extLst>
          </p:cNvPr>
          <p:cNvSpPr/>
          <p:nvPr/>
        </p:nvSpPr>
        <p:spPr>
          <a:xfrm>
            <a:off x="1763688" y="95111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LiberationSans"/>
              </a:rPr>
              <a:t>Belle, PRD 88 (2013) 074026</a:t>
            </a:r>
            <a:endParaRPr lang="ja-JP" altLang="en-US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BBA6E0-EAD3-478E-8997-6E4545E7BB1C}"/>
              </a:ext>
            </a:extLst>
          </p:cNvPr>
          <p:cNvSpPr/>
          <p:nvPr/>
        </p:nvSpPr>
        <p:spPr>
          <a:xfrm>
            <a:off x="4716016" y="2060848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Z(4430)</a:t>
            </a:r>
            <a:endParaRPr lang="ja-JP" altLang="en-US" sz="2800" dirty="0"/>
          </a:p>
        </p:txBody>
      </p:sp>
      <p:pic>
        <p:nvPicPr>
          <p:cNvPr id="8" name="Picture 2" descr="http://belle.kek.jp/image/B-logo-small.gif">
            <a:extLst>
              <a:ext uri="{FF2B5EF4-FFF2-40B4-BE49-F238E27FC236}">
                <a16:creationId xmlns:a16="http://schemas.microsoft.com/office/drawing/2014/main" id="{BB1D427A-72B0-413E-967B-A1DA8629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8" y="1399740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2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3D5B2-FAE3-4350-BCE2-0F6B1795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Charged states -- </a:t>
            </a:r>
            <a:r>
              <a:rPr kumimoji="1" lang="en-US" altLang="ja-JP" dirty="0" err="1">
                <a:solidFill>
                  <a:srgbClr val="0070C0"/>
                </a:solidFill>
              </a:rPr>
              <a:t>Z</a:t>
            </a:r>
            <a:r>
              <a:rPr kumimoji="1" lang="en-US" altLang="ja-JP" baseline="-25000" dirty="0" err="1">
                <a:solidFill>
                  <a:srgbClr val="0070C0"/>
                </a:solidFill>
              </a:rPr>
              <a:t>b</a:t>
            </a:r>
            <a:endParaRPr kumimoji="1" lang="ja-JP" altLang="en-US" baseline="-250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D767DA-7D31-45C9-8193-6366E57E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10739"/>
            <a:ext cx="8229600" cy="60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Molecular states?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A0A6AA-F2F8-419C-BF43-A73249B7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4203"/>
            <a:ext cx="6912768" cy="522653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12235B6-9612-4AC4-B61D-C12BCCE6193D}"/>
              </a:ext>
            </a:extLst>
          </p:cNvPr>
          <p:cNvSpPr/>
          <p:nvPr/>
        </p:nvSpPr>
        <p:spPr>
          <a:xfrm>
            <a:off x="4788024" y="836712"/>
            <a:ext cx="416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MT"/>
              </a:rPr>
              <a:t>Belle, PRL108,122001(2012)</a:t>
            </a:r>
            <a:endParaRPr lang="ja-JP" altLang="en-US" sz="2400" dirty="0"/>
          </a:p>
        </p:txBody>
      </p:sp>
      <p:pic>
        <p:nvPicPr>
          <p:cNvPr id="6" name="Picture 2" descr="http://belle.kek.jp/image/B-logo-small.gif">
            <a:extLst>
              <a:ext uri="{FF2B5EF4-FFF2-40B4-BE49-F238E27FC236}">
                <a16:creationId xmlns:a16="http://schemas.microsoft.com/office/drawing/2014/main" id="{83F4E8D6-2C06-4C56-94B8-583858DA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8" y="1327659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92792-C70A-4FCD-ACFC-DCC3524D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864096"/>
          </a:xfrm>
        </p:spPr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0070C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70C0"/>
                </a:solidFill>
              </a:rPr>
              <a:t>c</a:t>
            </a:r>
            <a:r>
              <a:rPr lang="en-US" altLang="ja-JP" dirty="0">
                <a:solidFill>
                  <a:srgbClr val="0070C0"/>
                </a:solidFill>
              </a:rPr>
              <a:t>(2970) – spin-parity</a:t>
            </a:r>
            <a:r>
              <a:rPr kumimoji="1" lang="en-US" altLang="ja-JP" dirty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5FF10C-D880-4649-A7DC-C2AE97B5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575774"/>
            <a:ext cx="9036496" cy="223760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Spin ½</a:t>
            </a:r>
            <a:r>
              <a:rPr lang="en-US" altLang="ja-JP" dirty="0"/>
              <a:t>: from angular correlation of </a:t>
            </a:r>
            <a:br>
              <a:rPr lang="en-US" altLang="ja-JP" dirty="0"/>
            </a:br>
            <a:r>
              <a:rPr lang="en-US" altLang="ja-JP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B050"/>
                </a:solidFill>
              </a:rPr>
              <a:t>c</a:t>
            </a:r>
            <a:r>
              <a:rPr lang="en-US" altLang="ja-JP" dirty="0">
                <a:solidFill>
                  <a:srgbClr val="00B050"/>
                </a:solidFill>
              </a:rPr>
              <a:t>(2970) </a:t>
            </a:r>
            <a:r>
              <a:rPr lang="en-US" altLang="ja-JP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B050"/>
                </a:solidFill>
              </a:rPr>
              <a:t>c</a:t>
            </a:r>
            <a:r>
              <a:rPr lang="en-US" altLang="ja-JP" baseline="30000" dirty="0">
                <a:solidFill>
                  <a:srgbClr val="00B050"/>
                </a:solidFill>
              </a:rPr>
              <a:t>*</a:t>
            </a:r>
            <a:r>
              <a:rPr lang="en-US" altLang="ja-JP" dirty="0">
                <a:solidFill>
                  <a:srgbClr val="00B050"/>
                </a:solidFill>
              </a:rPr>
              <a:t>(2645)</a:t>
            </a:r>
            <a:r>
              <a:rPr lang="en-US" altLang="ja-JP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en-US" altLang="ja-JP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>
                <a:solidFill>
                  <a:srgbClr val="00B050"/>
                </a:solidFill>
              </a:rPr>
              <a:t>c</a:t>
            </a:r>
            <a:r>
              <a:rPr lang="en-US" altLang="ja-JP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en-US" altLang="ja-JP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ja-JP" dirty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lang="en-US" altLang="ja-JP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Parity +</a:t>
            </a:r>
            <a:r>
              <a:rPr lang="en-US" altLang="ja-JP" dirty="0"/>
              <a:t>: obtained from BR of </a:t>
            </a:r>
            <a:r>
              <a:rPr lang="en-US" altLang="ja-JP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B050"/>
                </a:solidFill>
              </a:rPr>
              <a:t>c</a:t>
            </a:r>
            <a:r>
              <a:rPr lang="en-US" altLang="ja-JP" dirty="0">
                <a:solidFill>
                  <a:srgbClr val="00B050"/>
                </a:solidFill>
              </a:rPr>
              <a:t>(2970) </a:t>
            </a:r>
            <a:r>
              <a:rPr lang="en-US" altLang="ja-JP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B050"/>
                </a:solidFill>
              </a:rPr>
              <a:t>c</a:t>
            </a:r>
            <a:r>
              <a:rPr lang="en-US" altLang="ja-JP" baseline="30000" dirty="0">
                <a:solidFill>
                  <a:srgbClr val="00B050"/>
                </a:solidFill>
              </a:rPr>
              <a:t>*</a:t>
            </a:r>
            <a:r>
              <a:rPr lang="en-US" altLang="ja-JP" dirty="0">
                <a:solidFill>
                  <a:srgbClr val="00B050"/>
                </a:solidFill>
              </a:rPr>
              <a:t>/</a:t>
            </a:r>
            <a:r>
              <a:rPr lang="en-US" altLang="ja-JP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00B050"/>
                </a:solidFill>
              </a:rPr>
              <a:t>c</a:t>
            </a:r>
            <a:r>
              <a:rPr lang="en-US" altLang="ja-JP" baseline="30000" dirty="0">
                <a:solidFill>
                  <a:srgbClr val="00B050"/>
                </a:solidFill>
              </a:rPr>
              <a:t>’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Hint for Roper (N(1440))? </a:t>
            </a:r>
            <a:r>
              <a:rPr lang="en-US" altLang="ja-JP" dirty="0"/>
              <a:t>Same J</a:t>
            </a:r>
            <a:r>
              <a:rPr lang="en-US" altLang="ja-JP" baseline="30000" dirty="0"/>
              <a:t>P</a:t>
            </a:r>
            <a:r>
              <a:rPr lang="en-US" altLang="ja-JP" dirty="0"/>
              <a:t> &amp; E</a:t>
            </a:r>
            <a:r>
              <a:rPr lang="en-US" altLang="ja-JP" baseline="-25000" dirty="0"/>
              <a:t>x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7D2AA8-C686-4514-864A-3DD3D88F3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58" y="1117479"/>
            <a:ext cx="4314046" cy="32845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A1D0E6-F37E-480E-81E8-66DE5502F8C0}"/>
              </a:ext>
            </a:extLst>
          </p:cNvPr>
          <p:cNvSpPr txBox="1"/>
          <p:nvPr/>
        </p:nvSpPr>
        <p:spPr>
          <a:xfrm>
            <a:off x="7020272" y="764704"/>
            <a:ext cx="203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[PRD103, L111101]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1596E6-BD10-7FA2-46BE-79F304A1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0"/>
          <a:stretch/>
        </p:blipFill>
        <p:spPr>
          <a:xfrm>
            <a:off x="138744" y="1453030"/>
            <a:ext cx="4326898" cy="277527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5039A0-F1BC-D770-11B8-A7163FA43EE0}"/>
              </a:ext>
            </a:extLst>
          </p:cNvPr>
          <p:cNvSpPr/>
          <p:nvPr/>
        </p:nvSpPr>
        <p:spPr>
          <a:xfrm>
            <a:off x="2123728" y="1103829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MR10"/>
              </a:rPr>
              <a:t>PRD</a:t>
            </a:r>
            <a:r>
              <a:rPr lang="en-US" altLang="ja-JP" b="1" dirty="0">
                <a:latin typeface="CMBX10"/>
              </a:rPr>
              <a:t>94</a:t>
            </a:r>
            <a:r>
              <a:rPr lang="en-US" altLang="ja-JP" dirty="0">
                <a:latin typeface="CMR10"/>
              </a:rPr>
              <a:t>, 052011 (2016)</a:t>
            </a:r>
            <a:endParaRPr lang="ja-JP" altLang="en-US" dirty="0"/>
          </a:p>
        </p:txBody>
      </p:sp>
      <p:pic>
        <p:nvPicPr>
          <p:cNvPr id="8" name="Picture 2" descr="http://belle.kek.jp/image/B-logo-small.gif">
            <a:extLst>
              <a:ext uri="{FF2B5EF4-FFF2-40B4-BE49-F238E27FC236}">
                <a16:creationId xmlns:a16="http://schemas.microsoft.com/office/drawing/2014/main" id="{E6BB504B-A807-3FCB-B673-3B6739FD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1080120" cy="8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6">
            <a:extLst>
              <a:ext uri="{FF2B5EF4-FFF2-40B4-BE49-F238E27FC236}">
                <a16:creationId xmlns:a16="http://schemas.microsoft.com/office/drawing/2014/main" id="{871D4DC0-7F5A-FA5E-E62D-821FF3F6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4" y="3450046"/>
            <a:ext cx="4752528" cy="29770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A9F4AB4-5BEA-E2BB-A420-B5909570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792088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dirty="0">
                <a:solidFill>
                  <a:srgbClr val="0070C0"/>
                </a:solidFill>
              </a:rPr>
              <a:t>(1620/1690)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18144-FEF2-C0EA-D9BE-43D3FA53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5760640"/>
          </a:xfrm>
        </p:spPr>
        <p:txBody>
          <a:bodyPr/>
          <a:lstStyle/>
          <a:p>
            <a:r>
              <a:rPr lang="en-US" altLang="ja-JP" dirty="0"/>
              <a:t>Both are strong candidates</a:t>
            </a:r>
            <a:br>
              <a:rPr lang="en-US" altLang="ja-JP" dirty="0"/>
            </a:br>
            <a:r>
              <a:rPr lang="en-US" altLang="ja-JP" dirty="0"/>
              <a:t>for exotics</a:t>
            </a:r>
          </a:p>
          <a:p>
            <a:r>
              <a:rPr lang="en-US" altLang="ja-JP" dirty="0"/>
              <a:t>Molecular states?</a:t>
            </a:r>
          </a:p>
        </p:txBody>
      </p:sp>
      <p:pic>
        <p:nvPicPr>
          <p:cNvPr id="5" name="그림 18">
            <a:extLst>
              <a:ext uri="{FF2B5EF4-FFF2-40B4-BE49-F238E27FC236}">
                <a16:creationId xmlns:a16="http://schemas.microsoft.com/office/drawing/2014/main" id="{ABB4ECF6-6B87-C4C0-6BDE-28584320B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26" y="1731586"/>
            <a:ext cx="4572178" cy="46269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7ECC67-6C23-C34F-9C89-566AC50A5463}"/>
              </a:ext>
            </a:extLst>
          </p:cNvPr>
          <p:cNvSpPr txBox="1"/>
          <p:nvPr/>
        </p:nvSpPr>
        <p:spPr>
          <a:xfrm>
            <a:off x="5510637" y="1314209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00B05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sz="2800" baseline="-25000" dirty="0" err="1">
                <a:solidFill>
                  <a:srgbClr val="00B050"/>
                </a:solidFill>
              </a:rPr>
              <a:t>c</a:t>
            </a:r>
            <a:r>
              <a:rPr kumimoji="1" lang="en-US" altLang="ja-JP" sz="2800" baseline="30000" dirty="0">
                <a:solidFill>
                  <a:srgbClr val="00B050"/>
                </a:solidFill>
              </a:rPr>
              <a:t>+</a:t>
            </a:r>
            <a:r>
              <a:rPr kumimoji="1" lang="en-US" altLang="ja-JP" sz="2800" dirty="0">
                <a:solidFill>
                  <a:srgbClr val="00B050"/>
                </a:solidFill>
              </a:rPr>
              <a:t> </a:t>
            </a:r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800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kumimoji="1" lang="en-US" altLang="ja-JP" sz="2800" baseline="30000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800" baseline="30000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kumimoji="1" lang="en-US" altLang="ja-JP" sz="2800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800" baseline="30000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endParaRPr kumimoji="1" lang="ja-JP" altLang="en-US" sz="2800" baseline="30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pic>
        <p:nvPicPr>
          <p:cNvPr id="7" name="Picture 2" descr="http://belle.kek.jp/image/B-logo-small.gif">
            <a:extLst>
              <a:ext uri="{FF2B5EF4-FFF2-40B4-BE49-F238E27FC236}">
                <a16:creationId xmlns:a16="http://schemas.microsoft.com/office/drawing/2014/main" id="{9BD50545-3399-698D-42CD-37D48DC2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5340"/>
            <a:ext cx="1216015" cy="9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1AD5903C-694D-B517-569B-FD325F3995FE}"/>
              </a:ext>
            </a:extLst>
          </p:cNvPr>
          <p:cNvSpPr txBox="1"/>
          <p:nvPr/>
        </p:nvSpPr>
        <p:spPr>
          <a:xfrm>
            <a:off x="4928273" y="624265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[Belle, PRL </a:t>
            </a:r>
            <a:r>
              <a:rPr lang="en-US" altLang="ko-KR" sz="2400" b="1" dirty="0"/>
              <a:t>122</a:t>
            </a:r>
            <a:r>
              <a:rPr lang="en-US" altLang="ko-KR" sz="2400" dirty="0"/>
              <a:t> (2019) 072501]</a:t>
            </a:r>
            <a:endParaRPr lang="ko-KR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BF6C09-E0C2-7DED-0A28-2577E3B48A61}"/>
              </a:ext>
            </a:extLst>
          </p:cNvPr>
          <p:cNvSpPr txBox="1"/>
          <p:nvPr/>
        </p:nvSpPr>
        <p:spPr>
          <a:xfrm>
            <a:off x="1442134" y="3095760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aseline="-25000" dirty="0">
                <a:solidFill>
                  <a:srgbClr val="00B050"/>
                </a:solidFill>
              </a:rPr>
              <a:t>c</a:t>
            </a:r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800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K</a:t>
            </a:r>
            <a:r>
              <a:rPr kumimoji="1" lang="en-US" altLang="ja-JP" sz="2800" baseline="30000" dirty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kumimoji="1" lang="en-US" altLang="ja-JP" sz="2800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S</a:t>
            </a:r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K</a:t>
            </a:r>
            <a:r>
              <a:rPr kumimoji="1" lang="en-US" altLang="ja-JP" sz="2800" baseline="30000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endParaRPr kumimoji="1" lang="ja-JP" altLang="en-US" sz="2800" baseline="30000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AC6D5F-75EC-9EF3-8D01-B8ADA2C9E898}"/>
              </a:ext>
            </a:extLst>
          </p:cNvPr>
          <p:cNvSpPr txBox="1"/>
          <p:nvPr/>
        </p:nvSpPr>
        <p:spPr>
          <a:xfrm>
            <a:off x="494352" y="6388226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[Belle, PLB </a:t>
            </a:r>
            <a:r>
              <a:rPr kumimoji="1" lang="en-US" altLang="ja-JP" sz="2400" b="1" dirty="0"/>
              <a:t>524</a:t>
            </a:r>
            <a:r>
              <a:rPr kumimoji="1" lang="en-US" altLang="ja-JP" sz="2400" dirty="0"/>
              <a:t> (2002) 33-43]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7B1D7B-2B29-1459-E739-E5D548F40FBA}"/>
              </a:ext>
            </a:extLst>
          </p:cNvPr>
          <p:cNvSpPr txBox="1"/>
          <p:nvPr/>
        </p:nvSpPr>
        <p:spPr>
          <a:xfrm>
            <a:off x="899592" y="3861048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sz="2400" dirty="0">
                <a:solidFill>
                  <a:srgbClr val="FF0000"/>
                </a:solidFill>
              </a:rPr>
              <a:t>(1690)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BD406B-A922-8F12-CB29-13017FB9E1AB}"/>
              </a:ext>
            </a:extLst>
          </p:cNvPr>
          <p:cNvSpPr txBox="1"/>
          <p:nvPr/>
        </p:nvSpPr>
        <p:spPr>
          <a:xfrm>
            <a:off x="6501076" y="2190958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sz="2400" dirty="0">
                <a:solidFill>
                  <a:srgbClr val="FF0000"/>
                </a:solidFill>
              </a:rPr>
              <a:t>(1620)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9D0167-3B9E-09B6-CA7F-6795CD058A99}"/>
              </a:ext>
            </a:extLst>
          </p:cNvPr>
          <p:cNvSpPr txBox="1"/>
          <p:nvPr/>
        </p:nvSpPr>
        <p:spPr>
          <a:xfrm>
            <a:off x="7452319" y="2765295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sz="2400" dirty="0">
                <a:solidFill>
                  <a:srgbClr val="FF0000"/>
                </a:solidFill>
              </a:rPr>
              <a:t>(1690)</a:t>
            </a:r>
          </a:p>
        </p:txBody>
      </p:sp>
    </p:spTree>
    <p:extLst>
      <p:ext uri="{BB962C8B-B14F-4D97-AF65-F5344CB8AC3E}">
        <p14:creationId xmlns:p14="http://schemas.microsoft.com/office/powerpoint/2010/main" val="370448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E2E55-19EB-CE13-5331-ADB8A8B8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619"/>
            <a:ext cx="8229600" cy="778098"/>
          </a:xfrm>
        </p:spPr>
        <p:txBody>
          <a:bodyPr/>
          <a:lstStyle/>
          <a:p>
            <a:r>
              <a:rPr lang="en-US" altLang="ja-JP" sz="4400" dirty="0">
                <a:solidFill>
                  <a:srgbClr val="0070C0"/>
                </a:solidFill>
                <a:latin typeface="Symbol" panose="05050102010706020507" pitchFamily="18" charset="2"/>
              </a:rPr>
              <a:t>W(2012)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08AEE03-9C0E-AF4E-9ED6-53D4C2B15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96" y="1572728"/>
                <a:ext cx="9217024" cy="531265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Discovered in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altLang="ja-JP" dirty="0"/>
                  <a:t>(1-3S) decay </a:t>
                </a:r>
                <a:br>
                  <a:rPr lang="en-US" altLang="ja-JP" dirty="0"/>
                </a:br>
                <a:r>
                  <a:rPr lang="en-US" altLang="ja-JP" dirty="0"/>
                  <a:t>&amp; 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W</a:t>
                </a:r>
                <a:r>
                  <a:rPr lang="en-US" altLang="ja-JP" baseline="-25000" dirty="0" err="1"/>
                  <a:t>c</a:t>
                </a:r>
                <a:r>
                  <a:rPr lang="en-US" altLang="ja-JP" dirty="0"/>
                  <a:t> decay</a:t>
                </a:r>
              </a:p>
              <a:p>
                <a:r>
                  <a:rPr lang="en-US" altLang="ja-JP" dirty="0"/>
                  <a:t>Conventional</a:t>
                </a:r>
                <a:br>
                  <a:rPr lang="en-US" altLang="ja-JP" dirty="0"/>
                </a:br>
                <a:r>
                  <a:rPr lang="en-US" altLang="ja-JP" dirty="0"/>
                  <a:t>1P</a:t>
                </a:r>
                <a:r>
                  <a:rPr lang="en-US" altLang="ja-JP" baseline="-25000" dirty="0"/>
                  <a:t>3/2</a:t>
                </a:r>
                <a:r>
                  <a:rPr lang="en-US" altLang="ja-JP" dirty="0"/>
                  <a:t> state?</a:t>
                </a:r>
              </a:p>
              <a:p>
                <a:r>
                  <a:rPr lang="en-US" altLang="ja-JP" dirty="0">
                    <a:latin typeface="Symbol" panose="05050102010706020507" pitchFamily="18" charset="2"/>
                  </a:rPr>
                  <a:t>X</a:t>
                </a:r>
                <a:r>
                  <a:rPr lang="en-US" altLang="ja-JP" dirty="0"/>
                  <a:t>*(1530)K</a:t>
                </a:r>
                <a:br>
                  <a:rPr lang="en-US" altLang="ja-JP" dirty="0"/>
                </a:br>
                <a:r>
                  <a:rPr lang="en-US" altLang="ja-JP" dirty="0"/>
                  <a:t>molecule?</a:t>
                </a:r>
                <a:endParaRPr lang="en-US" altLang="ja-JP" sz="2400" dirty="0"/>
              </a:p>
              <a:p>
                <a:endParaRPr kumimoji="1" lang="ja-JP" altLang="en-US" sz="33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08AEE03-9C0E-AF4E-9ED6-53D4C2B15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572728"/>
                <a:ext cx="9217024" cy="5312656"/>
              </a:xfrm>
              <a:blipFill>
                <a:blip r:embed="rId2"/>
                <a:stretch>
                  <a:fillRect l="-1521" t="-1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BC71A5A7-989C-2AFC-1DD0-00D7E69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78" y="1412775"/>
            <a:ext cx="6335926" cy="5455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7">
                <a:extLst>
                  <a:ext uri="{FF2B5EF4-FFF2-40B4-BE49-F238E27FC236}">
                    <a16:creationId xmlns:a16="http://schemas.microsoft.com/office/drawing/2014/main" id="{B197E013-19F6-92EA-75A6-AFE1E30785F2}"/>
                  </a:ext>
                </a:extLst>
              </p:cNvPr>
              <p:cNvSpPr/>
              <p:nvPr/>
            </p:nvSpPr>
            <p:spPr>
              <a:xfrm>
                <a:off x="6516216" y="1916832"/>
                <a:ext cx="989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직사각형 7">
                <a:extLst>
                  <a:ext uri="{FF2B5EF4-FFF2-40B4-BE49-F238E27FC236}">
                    <a16:creationId xmlns:a16="http://schemas.microsoft.com/office/drawing/2014/main" id="{B197E013-19F6-92EA-75A6-AFE1E3078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16832"/>
                <a:ext cx="9893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10">
                <a:extLst>
                  <a:ext uri="{FF2B5EF4-FFF2-40B4-BE49-F238E27FC236}">
                    <a16:creationId xmlns:a16="http://schemas.microsoft.com/office/drawing/2014/main" id="{A00A532F-22FD-A449-B838-2297F1261761}"/>
                  </a:ext>
                </a:extLst>
              </p:cNvPr>
              <p:cNvSpPr/>
              <p:nvPr/>
            </p:nvSpPr>
            <p:spPr>
              <a:xfrm>
                <a:off x="6047187" y="5157191"/>
                <a:ext cx="989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Sup>
                        <m:sSubSup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직사각형 10">
                <a:extLst>
                  <a:ext uri="{FF2B5EF4-FFF2-40B4-BE49-F238E27FC236}">
                    <a16:creationId xmlns:a16="http://schemas.microsoft.com/office/drawing/2014/main" id="{A00A532F-22FD-A449-B838-2297F1261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187" y="5157191"/>
                <a:ext cx="98937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87850D-A4BC-33D8-2D44-F54E9E590A45}"/>
              </a:ext>
            </a:extLst>
          </p:cNvPr>
          <p:cNvSpPr txBox="1"/>
          <p:nvPr/>
        </p:nvSpPr>
        <p:spPr>
          <a:xfrm>
            <a:off x="4932040" y="1008311"/>
            <a:ext cx="4677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[Belle, PRL121 (2018) 052003]</a:t>
            </a:r>
          </a:p>
        </p:txBody>
      </p:sp>
      <p:pic>
        <p:nvPicPr>
          <p:cNvPr id="10" name="Picture 2" descr="http://belle.kek.jp/image/B-logo-small.gif">
            <a:extLst>
              <a:ext uri="{FF2B5EF4-FFF2-40B4-BE49-F238E27FC236}">
                <a16:creationId xmlns:a16="http://schemas.microsoft.com/office/drawing/2014/main" id="{E473D7C0-17BE-C6B5-3A4B-4685B629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88023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009-0F19-4166-8EB7-BD0E3E81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496944" cy="502657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solidFill>
                  <a:schemeClr val="tx1"/>
                </a:solidFill>
              </a:rPr>
              <a:t>Belle to Belle II</a:t>
            </a:r>
            <a:endParaRPr kumimoji="1" lang="ja-JP" altLang="en-US" sz="7200" dirty="0"/>
          </a:p>
        </p:txBody>
      </p:sp>
      <p:pic>
        <p:nvPicPr>
          <p:cNvPr id="3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1C126159-324E-C8D1-B4FD-5D0D6F7A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elle.kek.jp/image/B-logo-small.gif">
            <a:extLst>
              <a:ext uri="{FF2B5EF4-FFF2-40B4-BE49-F238E27FC236}">
                <a16:creationId xmlns:a16="http://schemas.microsoft.com/office/drawing/2014/main" id="{355F85DE-086D-0881-C146-ABE8ECCA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0" y="4221088"/>
            <a:ext cx="2238658" cy="17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289136E5-2CA2-41CA-F1C2-C2735207307D}"/>
              </a:ext>
            </a:extLst>
          </p:cNvPr>
          <p:cNvSpPr/>
          <p:nvPr/>
        </p:nvSpPr>
        <p:spPr>
          <a:xfrm>
            <a:off x="3842309" y="4725144"/>
            <a:ext cx="1289171" cy="664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89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9339D-71C1-48B1-9F8A-4F529396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371"/>
          </a:xfrm>
        </p:spPr>
        <p:txBody>
          <a:bodyPr/>
          <a:lstStyle/>
          <a:p>
            <a:r>
              <a:rPr lang="en-US" altLang="ja-JP" dirty="0" err="1">
                <a:solidFill>
                  <a:srgbClr val="0070C0"/>
                </a:solidFill>
              </a:rPr>
              <a:t>SuperKEKB</a:t>
            </a:r>
            <a:r>
              <a:rPr lang="en-US" altLang="ja-JP" dirty="0">
                <a:solidFill>
                  <a:srgbClr val="0070C0"/>
                </a:solidFill>
              </a:rPr>
              <a:t> and Belle II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92A12F-5F31-4361-AD1A-AF4D7B12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41875E-A4C1-4F89-878D-4066111E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" y="908720"/>
            <a:ext cx="9080399" cy="51454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C89867-20A2-440F-ABD3-AF1700E38AF2}"/>
              </a:ext>
            </a:extLst>
          </p:cNvPr>
          <p:cNvSpPr txBox="1"/>
          <p:nvPr/>
        </p:nvSpPr>
        <p:spPr>
          <a:xfrm>
            <a:off x="1189846" y="6095037"/>
            <a:ext cx="6910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</a:rPr>
              <a:t>Goal: x50 more statistics than Belle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817578-6617-4BF5-8224-E4382CD761B1}"/>
              </a:ext>
            </a:extLst>
          </p:cNvPr>
          <p:cNvSpPr txBox="1"/>
          <p:nvPr/>
        </p:nvSpPr>
        <p:spPr>
          <a:xfrm>
            <a:off x="35496" y="980728"/>
            <a:ext cx="91450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Upgrade for </a:t>
            </a:r>
            <a:r>
              <a:rPr kumimoji="1" lang="en-US" altLang="ja-JP" sz="2800" dirty="0" err="1"/>
              <a:t>SuperKEKB</a:t>
            </a:r>
            <a:r>
              <a:rPr kumimoji="1" lang="en-US" altLang="ja-JP" sz="2800" dirty="0"/>
              <a:t> and Belle II to achieve </a:t>
            </a:r>
            <a:r>
              <a:rPr kumimoji="1" lang="en-US" altLang="ja-JP" sz="2800" dirty="0">
                <a:solidFill>
                  <a:srgbClr val="FF0000"/>
                </a:solidFill>
              </a:rPr>
              <a:t>30x peak </a:t>
            </a:r>
            <a:r>
              <a:rPr kumimoji="1" lang="en-US" altLang="ja-JP" sz="2800" dirty="0">
                <a:solidFill>
                  <a:srgbClr val="FF0000"/>
                </a:solidFill>
                <a:latin typeface="Pristina" panose="03060402040406080204" pitchFamily="66" charset="0"/>
              </a:rPr>
              <a:t>L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B9D2CBC-C6DE-4D8B-A7DB-52519E1D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" y="0"/>
            <a:ext cx="9101937" cy="68133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35E1D9D-487F-4522-A79D-5FB628E5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19473"/>
            <a:ext cx="4248472" cy="457199"/>
          </a:xfrm>
        </p:spPr>
        <p:txBody>
          <a:bodyPr>
            <a:no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Upgraded from Belle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D5CF72-BC75-4201-9CD7-B2690B23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E94462-ACE5-4254-8F08-2E0736C851E8}"/>
              </a:ext>
            </a:extLst>
          </p:cNvPr>
          <p:cNvSpPr/>
          <p:nvPr/>
        </p:nvSpPr>
        <p:spPr>
          <a:xfrm>
            <a:off x="8532440" y="44624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58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1CAA2-897C-AFC7-04C3-04240D21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6" y="1628800"/>
            <a:ext cx="4086042" cy="32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85F26FE-5A2B-441A-8E54-4F3C025E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Belle II integrated luminosity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94F599-AB9B-497F-B6C8-2542EF84EC51}"/>
              </a:ext>
            </a:extLst>
          </p:cNvPr>
          <p:cNvSpPr txBox="1"/>
          <p:nvPr/>
        </p:nvSpPr>
        <p:spPr>
          <a:xfrm>
            <a:off x="1546600" y="995696"/>
            <a:ext cx="132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Achieved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C6C976-C2C8-4CD8-8621-973BD0E3CEE9}"/>
              </a:ext>
            </a:extLst>
          </p:cNvPr>
          <p:cNvSpPr txBox="1"/>
          <p:nvPr/>
        </p:nvSpPr>
        <p:spPr>
          <a:xfrm>
            <a:off x="6130152" y="980728"/>
            <a:ext cx="127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Prospect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26513B-5904-4AED-97D5-A8693F068367}"/>
              </a:ext>
            </a:extLst>
          </p:cNvPr>
          <p:cNvSpPr txBox="1"/>
          <p:nvPr/>
        </p:nvSpPr>
        <p:spPr>
          <a:xfrm>
            <a:off x="74428" y="4941168"/>
            <a:ext cx="89543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70C0"/>
                </a:solidFill>
              </a:rPr>
              <a:t>Instantaneous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luminosity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already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exceeded Belle</a:t>
            </a:r>
            <a:br>
              <a:rPr lang="en-US" altLang="ja-JP" sz="2800" dirty="0">
                <a:solidFill>
                  <a:srgbClr val="0070C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</a:rPr>
              <a:t>New record: 4.7x10</a:t>
            </a:r>
            <a:r>
              <a:rPr lang="en-US" altLang="ja-JP" sz="2800" baseline="30000" dirty="0">
                <a:solidFill>
                  <a:srgbClr val="FF0000"/>
                </a:solidFill>
              </a:rPr>
              <a:t>34</a:t>
            </a:r>
            <a:r>
              <a:rPr lang="en-US" altLang="ja-JP" sz="2800" dirty="0">
                <a:solidFill>
                  <a:srgbClr val="FF0000"/>
                </a:solidFill>
              </a:rPr>
              <a:t> cm</a:t>
            </a:r>
            <a:r>
              <a:rPr lang="en-US" altLang="ja-JP" sz="2800" baseline="30000" dirty="0">
                <a:solidFill>
                  <a:srgbClr val="FF0000"/>
                </a:solidFill>
              </a:rPr>
              <a:t>-2</a:t>
            </a:r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en-US" altLang="ja-JP" sz="2800" baseline="30000" dirty="0">
                <a:solidFill>
                  <a:srgbClr val="FF0000"/>
                </a:solidFill>
              </a:rPr>
              <a:t>-1 </a:t>
            </a:r>
            <a:r>
              <a:rPr lang="en-US" altLang="ja-JP" sz="2800" dirty="0">
                <a:solidFill>
                  <a:srgbClr val="FF0000"/>
                </a:solidFill>
              </a:rPr>
              <a:t>in </a:t>
            </a:r>
            <a:r>
              <a:rPr lang="en-US" altLang="ja-JP" sz="2800">
                <a:solidFill>
                  <a:srgbClr val="FF0000"/>
                </a:solidFill>
              </a:rPr>
              <a:t>June 2022</a:t>
            </a:r>
            <a:r>
              <a:rPr lang="en-US" altLang="ja-JP" sz="2800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Integrated luminosity will exceed Belle within a few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Goal: 50 ab</a:t>
            </a:r>
            <a:r>
              <a:rPr lang="en-US" altLang="ja-JP" sz="2800" baseline="30000" dirty="0"/>
              <a:t>-1</a:t>
            </a:r>
            <a:r>
              <a:rPr lang="en-US" altLang="ja-JP" sz="2800" dirty="0"/>
              <a:t> around 2035.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B08A35-8C49-4035-8A7B-6716BEEE4D2D}"/>
              </a:ext>
            </a:extLst>
          </p:cNvPr>
          <p:cNvSpPr txBox="1"/>
          <p:nvPr/>
        </p:nvSpPr>
        <p:spPr>
          <a:xfrm>
            <a:off x="827584" y="2348880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Total: </a:t>
            </a:r>
            <a:br>
              <a:rPr kumimoji="1" lang="en-US" altLang="ja-JP" sz="2400" dirty="0">
                <a:solidFill>
                  <a:srgbClr val="FF0000"/>
                </a:solidFill>
              </a:rPr>
            </a:br>
            <a:r>
              <a:rPr kumimoji="1" lang="en-US" altLang="ja-JP" sz="2400" dirty="0">
                <a:solidFill>
                  <a:srgbClr val="FF0000"/>
                </a:solidFill>
              </a:rPr>
              <a:t>443 fb</a:t>
            </a:r>
            <a:r>
              <a:rPr kumimoji="1" lang="en-US" altLang="ja-JP" sz="2400" baseline="30000" dirty="0">
                <a:solidFill>
                  <a:srgbClr val="FF0000"/>
                </a:solidFill>
              </a:rPr>
              <a:t>-1</a:t>
            </a:r>
            <a:endParaRPr kumimoji="1" lang="ja-JP" altLang="en-US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F203FD-AC2F-8BF4-DEF6-54A006FF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52" y="1916832"/>
            <a:ext cx="4947148" cy="23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03250982-F888-6B80-ED4D-A84D4D4A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73865"/>
            <a:ext cx="1214351" cy="12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657181-BDFC-BD22-C241-9FF7D64647EE}"/>
              </a:ext>
            </a:extLst>
          </p:cNvPr>
          <p:cNvSpPr txBox="1"/>
          <p:nvPr/>
        </p:nvSpPr>
        <p:spPr>
          <a:xfrm>
            <a:off x="5220072" y="256887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Now </a:t>
            </a:r>
            <a:r>
              <a:rPr lang="en-US" altLang="ja-JP" sz="2400" dirty="0">
                <a:solidFill>
                  <a:srgbClr val="FF0000"/>
                </a:solidFill>
              </a:rPr>
              <a:t>Run2 </a:t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en-US" altLang="ja-JP" sz="2400" dirty="0">
                <a:solidFill>
                  <a:srgbClr val="FF0000"/>
                </a:solidFill>
              </a:rPr>
              <a:t>has begun!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F27A04E-0498-863F-B989-C22596C4E8C9}"/>
              </a:ext>
            </a:extLst>
          </p:cNvPr>
          <p:cNvCxnSpPr>
            <a:cxnSpLocks/>
          </p:cNvCxnSpPr>
          <p:nvPr/>
        </p:nvCxnSpPr>
        <p:spPr>
          <a:xfrm>
            <a:off x="6142470" y="3356992"/>
            <a:ext cx="0" cy="517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3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7B388D8-67FF-1402-80C3-09775790F1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1535" y="0"/>
                <a:ext cx="8229600" cy="90872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(10753)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7B388D8-67FF-1402-80C3-09775790F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1535" y="0"/>
                <a:ext cx="8229600" cy="9087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C1F3412B-D05D-C9F3-D610-848CAC0D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5512606" cy="5832648"/>
          </a:xfrm>
          <a:prstGeom prst="rect">
            <a:avLst/>
          </a:prstGeom>
        </p:spPr>
      </p:pic>
      <p:pic>
        <p:nvPicPr>
          <p:cNvPr id="6" name="Picture 2" descr="ãBelle II logoãã®ç»åæ¤ç´¢çµæ">
            <a:extLst>
              <a:ext uri="{FF2B5EF4-FFF2-40B4-BE49-F238E27FC236}">
                <a16:creationId xmlns:a16="http://schemas.microsoft.com/office/drawing/2014/main" id="{0C45FEDE-9288-4071-66B9-A79201C2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097"/>
            <a:ext cx="1214351" cy="12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5A31B2-A9A1-49E9-0E21-EEA11A4DB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639" y="1585261"/>
            <a:ext cx="4176464" cy="43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E4A95-66B7-4255-BF26-AE552B7C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922114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Introduction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D8CB15-AF32-4F11-B3EF-6A0F0C71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688632"/>
          </a:xfrm>
        </p:spPr>
        <p:txBody>
          <a:bodyPr>
            <a:normAutofit/>
          </a:bodyPr>
          <a:lstStyle/>
          <a:p>
            <a:r>
              <a:rPr lang="en-US" altLang="ja-JP" dirty="0"/>
              <a:t>Hadron spectroscopy</a:t>
            </a:r>
          </a:p>
          <a:p>
            <a:pPr lvl="1"/>
            <a:r>
              <a:rPr lang="en-US" altLang="ja-JP" dirty="0"/>
              <a:t>Study hadron resonances and reveal the nature</a:t>
            </a:r>
          </a:p>
          <a:p>
            <a:r>
              <a:rPr lang="en-US" altLang="ja-JP" dirty="0"/>
              <a:t>Ground states and low-lying states can be understood by quark-model rather well</a:t>
            </a:r>
          </a:p>
          <a:p>
            <a:pPr lvl="1"/>
            <a:r>
              <a:rPr lang="en-US" altLang="ja-JP" dirty="0"/>
              <a:t>Classification, mass, magnetic moments, …</a:t>
            </a:r>
          </a:p>
          <a:p>
            <a:pPr lvl="1"/>
            <a:r>
              <a:rPr lang="en-US" altLang="ja-JP" dirty="0"/>
              <a:t>Exception: high-energy reactions (e.g., DIS)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Exotic hadrons</a:t>
            </a:r>
          </a:p>
          <a:p>
            <a:pPr lvl="1"/>
            <a:r>
              <a:rPr lang="en-US" altLang="ja-JP" dirty="0"/>
              <a:t>Hadrons NOT well described (classified) </a:t>
            </a:r>
            <a:br>
              <a:rPr lang="en-US" altLang="ja-JP" dirty="0"/>
            </a:br>
            <a:r>
              <a:rPr lang="en-US" altLang="ja-JP" dirty="0"/>
              <a:t>by conventional quark model</a:t>
            </a:r>
          </a:p>
          <a:p>
            <a:pPr lvl="1"/>
            <a:r>
              <a:rPr lang="en-US" altLang="ja-JP" dirty="0"/>
              <a:t>Many candidates found; very hot field in hadron spectroscopy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773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41409-266D-4A6B-83AE-CE73A6F0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kumimoji="1" lang="en-US" altLang="ja-JP" sz="7200" dirty="0"/>
              <a:t>Hadron Spectroscopy at EIC?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3141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3A721-9FE6-F396-C2BA-1E4D9B3E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eA</a:t>
            </a:r>
            <a:r>
              <a:rPr kumimoji="1" lang="en-US" altLang="ja-JP" dirty="0">
                <a:solidFill>
                  <a:srgbClr val="0070C0"/>
                </a:solidFill>
              </a:rPr>
              <a:t> collision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41440-4067-6C9B-4E4D-9E5257E6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196752"/>
            <a:ext cx="9001000" cy="5602634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Hadron production by fragmentation:</a:t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/>
              <a:t>in between electron and hadron machines</a:t>
            </a:r>
          </a:p>
          <a:p>
            <a:pPr lvl="1"/>
            <a:r>
              <a:rPr lang="en-US" altLang="ja-JP" dirty="0"/>
              <a:t>Production cross section</a:t>
            </a:r>
          </a:p>
          <a:p>
            <a:pPr lvl="1"/>
            <a:r>
              <a:rPr lang="en-US" altLang="ja-JP" dirty="0"/>
              <a:t>Background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Di</a:t>
            </a:r>
            <a:r>
              <a:rPr lang="en-US" altLang="ja-JP" dirty="0">
                <a:solidFill>
                  <a:srgbClr val="00B050"/>
                </a:solidFill>
              </a:rPr>
              <a:t>rect production?</a:t>
            </a:r>
          </a:p>
          <a:p>
            <a:pPr lvl="1"/>
            <a:r>
              <a:rPr kumimoji="1" lang="en-US" altLang="ja-JP" dirty="0"/>
              <a:t>Only case may be peripheral production of vector mesons</a:t>
            </a:r>
            <a:endParaRPr lang="en-US" altLang="ja-JP" dirty="0"/>
          </a:p>
          <a:p>
            <a:pPr lvl="1"/>
            <a:r>
              <a:rPr kumimoji="1" lang="en-US" altLang="ja-JP" dirty="0" err="1">
                <a:sym typeface="Wingdings" panose="05000000000000000000" pitchFamily="2" charset="2"/>
              </a:rPr>
              <a:t>Vp</a:t>
            </a:r>
            <a:r>
              <a:rPr kumimoji="1" lang="en-US" altLang="ja-JP" dirty="0">
                <a:sym typeface="Wingdings" panose="05000000000000000000" pitchFamily="2" charset="2"/>
              </a:rPr>
              <a:t> virtual scattering </a:t>
            </a:r>
            <a:br>
              <a:rPr kumimoji="1" lang="en-US" altLang="ja-JP" dirty="0">
                <a:sym typeface="Wingdings" panose="05000000000000000000" pitchFamily="2" charset="2"/>
              </a:rPr>
            </a:br>
            <a:r>
              <a:rPr kumimoji="1" lang="en-US" altLang="ja-JP" dirty="0">
                <a:sym typeface="Wingdings" panose="05000000000000000000" pitchFamily="2" charset="2"/>
              </a:rPr>
              <a:t> pentaquark study: </a:t>
            </a:r>
            <a:r>
              <a:rPr kumimoji="1" lang="en-US" altLang="ja-JP" dirty="0">
                <a:solidFill>
                  <a:srgbClr val="00B05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c</a:t>
            </a:r>
            <a:r>
              <a:rPr kumimoji="1" lang="en-US" altLang="ja-JP" dirty="0">
                <a:solidFill>
                  <a:srgbClr val="00B050"/>
                </a:solidFill>
                <a:sym typeface="Wingdings" panose="05000000000000000000" pitchFamily="2" charset="2"/>
              </a:rPr>
              <a:t>, P</a:t>
            </a:r>
            <a:r>
              <a:rPr kumimoji="1" lang="en-US" altLang="ja-JP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s</a:t>
            </a:r>
            <a:endParaRPr kumimoji="1" lang="ja-JP" altLang="en-US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0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62A61-7AE0-6BC0-2E5B-C65BA442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Charm hadrons?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BF4AA-669C-EEE8-A530-D8BA526F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08504" cy="5904656"/>
          </a:xfrm>
        </p:spPr>
        <p:txBody>
          <a:bodyPr/>
          <a:lstStyle/>
          <a:p>
            <a:r>
              <a:rPr kumimoji="1" lang="en-US" altLang="ja-JP" dirty="0"/>
              <a:t>Charm production dominated by photon-gluon fusion process</a:t>
            </a:r>
          </a:p>
          <a:p>
            <a:r>
              <a:rPr lang="en-US" altLang="ja-JP" dirty="0"/>
              <a:t>Cross section calculation by C. Weiss et al.,</a:t>
            </a:r>
          </a:p>
          <a:p>
            <a:pPr lvl="1"/>
            <a:r>
              <a:rPr lang="en-US" altLang="ja-JP" dirty="0"/>
              <a:t> 30-100 </a:t>
            </a:r>
            <a:r>
              <a:rPr lang="en-US" altLang="ja-JP" dirty="0" err="1"/>
              <a:t>nb</a:t>
            </a:r>
            <a:r>
              <a:rPr lang="en-US" altLang="ja-JP" dirty="0"/>
              <a:t> 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/>
              <a:t>C.f., 1.1 </a:t>
            </a:r>
            <a:r>
              <a:rPr kumimoji="1" lang="en-US" altLang="ja-JP" dirty="0" err="1"/>
              <a:t>nb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e</a:t>
            </a:r>
            <a:r>
              <a:rPr kumimoji="1" lang="en-US" altLang="ja-JP" baseline="30000" dirty="0" err="1"/>
              <a:t>+</a:t>
            </a:r>
            <a:r>
              <a:rPr kumimoji="1" lang="en-US" altLang="ja-JP" dirty="0" err="1"/>
              <a:t>e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 collision</a:t>
            </a:r>
            <a:r>
              <a:rPr lang="en-US" altLang="ja-JP" dirty="0"/>
              <a:t>s @10.6 GeV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Comparable yield with Belle II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AA8BD4-F92B-6CD3-DE22-6BA791E8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3212976"/>
            <a:ext cx="9322750" cy="17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2FEE6-5728-768D-EC03-E813F73D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Bottom hadrons?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A6292F-0908-26C2-9FE2-81BC908B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688632"/>
          </a:xfrm>
        </p:spPr>
        <p:txBody>
          <a:bodyPr/>
          <a:lstStyle/>
          <a:p>
            <a:r>
              <a:rPr kumimoji="1" lang="en-US" altLang="ja-JP" dirty="0"/>
              <a:t>In Belle (II), only limited number of bottom hadrons are kinematically allowed</a:t>
            </a:r>
          </a:p>
          <a:p>
            <a:pPr lvl="1"/>
            <a:r>
              <a:rPr lang="en-US" altLang="ja-JP" dirty="0"/>
              <a:t>Especially, no bottom baryons can be produced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Chance for EIC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Production cross section </a:t>
            </a:r>
            <a:r>
              <a:rPr lang="en-US" altLang="ja-JP" dirty="0" err="1">
                <a:sym typeface="Wingdings" panose="05000000000000000000" pitchFamily="2" charset="2"/>
              </a:rPr>
              <a:t>wrt</a:t>
            </a:r>
            <a:r>
              <a:rPr lang="en-US" altLang="ja-JP" dirty="0">
                <a:sym typeface="Wingdings" panose="05000000000000000000" pitchFamily="2" charset="2"/>
              </a:rPr>
              <a:t> to charm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(by Matthew Kelsey (LBNL))</a:t>
            </a:r>
          </a:p>
        </p:txBody>
      </p:sp>
    </p:spTree>
    <p:extLst>
      <p:ext uri="{BB962C8B-B14F-4D97-AF65-F5344CB8AC3E}">
        <p14:creationId xmlns:p14="http://schemas.microsoft.com/office/powerpoint/2010/main" val="401602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87016-FBC9-7432-6B7D-8DA1A39F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7BA78C-4681-67FF-AD69-E8567F786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BF1242-7A7A-DFA8-2051-795121CF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728"/>
            <a:ext cx="9195519" cy="51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2FEE6-5728-768D-EC03-E813F73D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Bottom hadrons?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A6292F-0908-26C2-9FE2-81BC908B0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9001000" cy="5688632"/>
              </a:xfrm>
            </p:spPr>
            <p:txBody>
              <a:bodyPr/>
              <a:lstStyle/>
              <a:p>
                <a:r>
                  <a:rPr kumimoji="1" lang="en-US" altLang="ja-JP" dirty="0"/>
                  <a:t>In Belle (II), only limited number of bottom hadrons are kinematically allowed</a:t>
                </a:r>
              </a:p>
              <a:p>
                <a:pPr lvl="1"/>
                <a:r>
                  <a:rPr lang="en-US" altLang="ja-JP" dirty="0"/>
                  <a:t>Especially, no bottom baryons can be produced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  </a:t>
                </a:r>
                <a:r>
                  <a:rPr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Chance for EIC?</a:t>
                </a: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Production cross section 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wrt</a:t>
                </a:r>
                <a:r>
                  <a:rPr lang="en-US" altLang="ja-JP" dirty="0">
                    <a:sym typeface="Wingdings" panose="05000000000000000000" pitchFamily="2" charset="2"/>
                  </a:rPr>
                  <a:t> to charm</a:t>
                </a:r>
                <a:br>
                  <a:rPr lang="en-US" altLang="ja-JP" dirty="0">
                    <a:sym typeface="Wingdings" panose="05000000000000000000" pitchFamily="2" charset="2"/>
                  </a:rPr>
                </a:br>
                <a:r>
                  <a:rPr lang="en-US" altLang="ja-JP" dirty="0">
                    <a:sym typeface="Wingdings" panose="05000000000000000000" pitchFamily="2" charset="2"/>
                  </a:rPr>
                  <a:t>(by Matthew Kelsey (LBNL))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~10% for Q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</a:t>
                </a:r>
                <a:r>
                  <a:rPr lang="en-US" altLang="ja-JP" dirty="0">
                    <a:sym typeface="Wingdings" panose="05000000000000000000" pitchFamily="2" charset="2"/>
                  </a:rPr>
                  <a:t> &gt; 5 (GeV/c)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O(1%) for the entire region(?)</a:t>
                </a: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Expected yield @100 fb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-1</a:t>
                </a:r>
                <a:r>
                  <a:rPr lang="en-US" altLang="ja-JP" dirty="0">
                    <a:sym typeface="Wingdings" panose="05000000000000000000" pitchFamily="2" charset="2"/>
                  </a:rPr>
                  <a:t>: 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O(10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5</a:t>
                </a:r>
                <a:r>
                  <a:rPr lang="en-US" altLang="ja-JP" dirty="0"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ja-JP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pairs  O(100) </a:t>
                </a:r>
                <a:r>
                  <a:rPr lang="en-US" altLang="ja-JP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baseline="-25000" dirty="0" err="1">
                    <a:sym typeface="Wingdings" panose="05000000000000000000" pitchFamily="2" charset="2"/>
                  </a:rPr>
                  <a:t>b</a:t>
                </a:r>
                <a:r>
                  <a:rPr lang="en-US" altLang="ja-JP" dirty="0">
                    <a:sym typeface="Wingdings" panose="05000000000000000000" pitchFamily="2" charset="2"/>
                  </a:rPr>
                  <a:t> detectable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A6292F-0908-26C2-9FE2-81BC908B0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9001000" cy="5688632"/>
              </a:xfrm>
              <a:blipFill>
                <a:blip r:embed="rId2"/>
                <a:stretch>
                  <a:fillRect l="-1762" t="-1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46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F4EE3-D488-9257-2BBA-259D10C4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P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c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A3DB6A-63AE-28A1-6539-A234B830D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9"/>
          <a:stretch/>
        </p:blipFill>
        <p:spPr>
          <a:xfrm>
            <a:off x="10561" y="1124744"/>
            <a:ext cx="9162035" cy="60424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64419C-5FFE-7A3D-2B66-55B47667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88840"/>
            <a:ext cx="4600596" cy="26409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D19440-C133-1303-1C1B-4DB48DC1C623}"/>
              </a:ext>
            </a:extLst>
          </p:cNvPr>
          <p:cNvSpPr txBox="1"/>
          <p:nvPr/>
        </p:nvSpPr>
        <p:spPr>
          <a:xfrm>
            <a:off x="6357656" y="633462"/>
            <a:ext cx="2256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lides </a:t>
            </a:r>
            <a:r>
              <a:rPr lang="en-US" altLang="ja-JP" dirty="0"/>
              <a:t>b</a:t>
            </a:r>
            <a:r>
              <a:rPr kumimoji="1" lang="en-US" altLang="ja-JP" dirty="0"/>
              <a:t>orrowed from </a:t>
            </a:r>
            <a:br>
              <a:rPr kumimoji="1" lang="en-US" altLang="ja-JP" dirty="0"/>
            </a:br>
            <a:r>
              <a:rPr kumimoji="1" lang="en-US" altLang="ja-JP" dirty="0"/>
              <a:t>Kim </a:t>
            </a:r>
            <a:r>
              <a:rPr kumimoji="1" lang="en-US" altLang="ja-JP" dirty="0" err="1"/>
              <a:t>Youngsun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753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FEEDD-EA96-68A8-159D-18D580CA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CE03F1-C254-B876-41D5-4C4C09706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5836FD2-8587-135C-2B33-A7F3A626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" y="0"/>
            <a:ext cx="913360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4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1B7BF-061D-D766-8E21-42818683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60335B-E326-91D3-014D-A259B820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34DFD71-60CD-2B67-7964-B266B32B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" y="0"/>
            <a:ext cx="9133607" cy="68133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755BF7-F114-E8E2-870C-D19CA5163A1F}"/>
              </a:ext>
            </a:extLst>
          </p:cNvPr>
          <p:cNvSpPr txBox="1"/>
          <p:nvPr/>
        </p:nvSpPr>
        <p:spPr>
          <a:xfrm>
            <a:off x="5004048" y="6216781"/>
            <a:ext cx="46066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800" b="1" u="none" strike="noStrike" baseline="0" dirty="0">
                <a:solidFill>
                  <a:srgbClr val="000000"/>
                </a:solidFill>
                <a:latin typeface="AAAAAQ+Helvetica-BoldOblique"/>
              </a:rPr>
              <a:t>[PRD 105, 114023 (2022)], </a:t>
            </a:r>
            <a:br>
              <a:rPr lang="en-US" altLang="ja-JP" sz="1800" b="1" u="none" strike="noStrike" baseline="0" dirty="0">
                <a:solidFill>
                  <a:srgbClr val="000000"/>
                </a:solidFill>
                <a:latin typeface="AAAAAQ+Helvetica-BoldOblique"/>
              </a:rPr>
            </a:br>
            <a:r>
              <a:rPr lang="en-US" altLang="ja-JP" sz="1800" b="1" u="none" strike="noStrike" baseline="0" dirty="0">
                <a:solidFill>
                  <a:srgbClr val="000000"/>
                </a:solidFill>
                <a:latin typeface="AAAAAQ+Helvetica-BoldOblique"/>
              </a:rPr>
              <a:t>slides borrowed from Kim </a:t>
            </a:r>
            <a:r>
              <a:rPr lang="en-US" altLang="ja-JP" sz="1800" b="1" u="none" strike="noStrike" baseline="0" dirty="0" err="1">
                <a:solidFill>
                  <a:srgbClr val="000000"/>
                </a:solidFill>
                <a:latin typeface="AAAAAQ+Helvetica-BoldOblique"/>
              </a:rPr>
              <a:t>Youngsun</a:t>
            </a:r>
            <a:r>
              <a:rPr lang="en-US" altLang="ja-JP" sz="1800" b="1" u="none" strike="noStrike" baseline="0" dirty="0">
                <a:solidFill>
                  <a:srgbClr val="000000"/>
                </a:solidFill>
                <a:latin typeface="AAAAAQ+Helvetica-BoldOblique"/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118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DF1E2-6342-B807-2D55-10C7D54C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CD04F-9B7C-6EF4-B228-FA1B0055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17E3F8-B50D-D821-AE84-48EBC397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" y="10304"/>
            <a:ext cx="9119794" cy="68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57480-5F93-4508-210B-CED4D378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94122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Types of e</a:t>
            </a:r>
            <a:r>
              <a:rPr kumimoji="1" lang="en-US" altLang="ja-JP" dirty="0">
                <a:solidFill>
                  <a:srgbClr val="00B050"/>
                </a:solidFill>
              </a:rPr>
              <a:t>xotic hadrons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B9BCF7-4990-A24A-DF88-98309D6B2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9036496" cy="597666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Multi-quark states</a:t>
                </a:r>
              </a:p>
              <a:p>
                <a:pPr lvl="1"/>
                <a:r>
                  <a:rPr lang="en-US" altLang="ja-JP" dirty="0"/>
                  <a:t>Tetraquark: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Pentaquark: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ja-JP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Hexaquark (dibaryon):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ja-JP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Molecular states</a:t>
                </a:r>
              </a:p>
              <a:p>
                <a:pPr lvl="1"/>
                <a:r>
                  <a:rPr lang="en-US" altLang="ja-JP" dirty="0"/>
                  <a:t>Loosely bound (virtual) states of </a:t>
                </a:r>
                <a:br>
                  <a:rPr lang="en-US" altLang="ja-JP" dirty="0"/>
                </a:br>
                <a:r>
                  <a:rPr lang="en-US" altLang="ja-JP" dirty="0"/>
                  <a:t>2 (or more) hadrons</a:t>
                </a:r>
              </a:p>
              <a:p>
                <a:r>
                  <a:rPr lang="en-US" altLang="ja-JP" dirty="0"/>
                  <a:t>Gluonic excitations</a:t>
                </a:r>
              </a:p>
              <a:p>
                <a:pPr lvl="1"/>
                <a:r>
                  <a:rPr lang="en-US" altLang="ja-JP" dirty="0"/>
                  <a:t>Glueball, hybrid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altLang="ja-JP" dirty="0"/>
                  <a:t>)</a:t>
                </a:r>
              </a:p>
              <a:p>
                <a:r>
                  <a:rPr lang="en-US" altLang="ja-JP" dirty="0"/>
                  <a:t>Those can mix</a:t>
                </a:r>
              </a:p>
              <a:p>
                <a:pPr lvl="1"/>
                <a:r>
                  <a:rPr lang="en-US" altLang="ja-JP" dirty="0"/>
                  <a:t>Even with conventional 2/3 quark configurations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3B9BCF7-4990-A24A-DF88-98309D6B2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9036496" cy="5976664"/>
              </a:xfrm>
              <a:blipFill>
                <a:blip r:embed="rId2"/>
                <a:stretch>
                  <a:fillRect l="-1552" t="-1327" b="-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ormal and exotic hadrons permitted by QCD. A normal baryon is shown with three quarks (q), whereas a normal meson has a quark and antiquark. (Courtesy: Zoe Matthews)">
            <a:extLst>
              <a:ext uri="{FF2B5EF4-FFF2-40B4-BE49-F238E27FC236}">
                <a16:creationId xmlns:a16="http://schemas.microsoft.com/office/drawing/2014/main" id="{C61DB4D5-7CAF-871C-6C42-168DB0E6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/>
          <a:stretch/>
        </p:blipFill>
        <p:spPr bwMode="auto">
          <a:xfrm>
            <a:off x="5714895" y="1556792"/>
            <a:ext cx="3429105" cy="35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90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2D68C-95C0-4E40-9BD9-212BAC68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Z</a:t>
            </a:r>
            <a:r>
              <a:rPr kumimoji="1" lang="en-US" altLang="ja-JP" baseline="-25000" dirty="0" err="1">
                <a:solidFill>
                  <a:srgbClr val="0070C0"/>
                </a:solidFill>
              </a:rPr>
              <a:t>b</a:t>
            </a:r>
            <a:r>
              <a:rPr kumimoji="1" lang="en-US" altLang="ja-JP" dirty="0">
                <a:solidFill>
                  <a:srgbClr val="0070C0"/>
                </a:solidFill>
              </a:rPr>
              <a:t>(10610/10650)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AD08504-41A9-45C9-809B-3257BCEFD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66738"/>
                <a:ext cx="9144000" cy="5846638"/>
              </a:xfrm>
            </p:spPr>
            <p:txBody>
              <a:bodyPr/>
              <a:lstStyle/>
              <a:p>
                <a:r>
                  <a:rPr kumimoji="1" lang="en-US" altLang="ja-JP" dirty="0"/>
                  <a:t>Calculation </a:t>
                </a:r>
                <a:r>
                  <a:rPr lang="en-US" altLang="ja-JP" dirty="0"/>
                  <a:t>by </a:t>
                </a:r>
                <a:r>
                  <a:rPr kumimoji="1" lang="en-US" altLang="ja-JP" dirty="0"/>
                  <a:t>Xiao-Yun Wang et al.,</a:t>
                </a:r>
                <a:r>
                  <a:rPr kumimoji="1" lang="en-US" altLang="ja-JP" sz="2400" dirty="0"/>
                  <a:t> 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[</a:t>
                </a:r>
                <a:r>
                  <a:rPr kumimoji="1" lang="en-US" altLang="ja-JP" sz="2400" dirty="0" err="1"/>
                  <a:t>Chin.Phys.C</a:t>
                </a:r>
                <a:r>
                  <a:rPr kumimoji="1" lang="en-US" altLang="ja-JP" sz="2400" dirty="0"/>
                  <a:t> 45 (2021) 5, 054102, arXiv:2009.05789]</a:t>
                </a:r>
              </a:p>
              <a:p>
                <a:pPr lvl="1"/>
                <a:r>
                  <a:rPr lang="en-US" altLang="ja-JP" dirty="0"/>
                  <a:t>ep </a:t>
                </a:r>
                <a:r>
                  <a:rPr lang="en-US" altLang="ja-JP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Z</a:t>
                </a:r>
                <a:r>
                  <a:rPr lang="en-US" altLang="ja-JP" baseline="-25000" dirty="0" err="1">
                    <a:sym typeface="Wingdings" panose="05000000000000000000" pitchFamily="2" charset="2"/>
                  </a:rPr>
                  <a:t>b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n</a:t>
                </a:r>
                <a:r>
                  <a:rPr lang="en-US" altLang="ja-JP" dirty="0">
                    <a:sym typeface="Wingdings" panose="05000000000000000000" pitchFamily="2" charset="2"/>
                  </a:rPr>
                  <a:t> via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m:rPr>
                        <m:nor/>
                      </m:rPr>
                      <a:rPr lang="en-US" altLang="ja-JP" dirty="0">
                        <a:sym typeface="Wingdings" panose="05000000000000000000" pitchFamily="2" charset="2"/>
                      </a:rPr>
                      <m:t>Z</m:t>
                    </m:r>
                    <m:r>
                      <m:rPr>
                        <m:nor/>
                      </m:rPr>
                      <a:rPr lang="en-US" altLang="ja-JP" baseline="-25000" dirty="0">
                        <a:sym typeface="Wingdings" panose="05000000000000000000" pitchFamily="2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ja-JP" dirty="0"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endParaRPr lang="en-US" altLang="ja-JP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O(10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6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) events </a:t>
                </a:r>
                <a:br>
                  <a:rPr kumimoji="1" lang="en-US" altLang="ja-JP" dirty="0">
                    <a:sym typeface="Wingdings" panose="05000000000000000000" pitchFamily="2" charset="2"/>
                  </a:rPr>
                </a:br>
                <a:r>
                  <a:rPr kumimoji="1" lang="en-US" altLang="ja-JP" dirty="0">
                    <a:sym typeface="Wingdings" panose="05000000000000000000" pitchFamily="2" charset="2"/>
                  </a:rPr>
                  <a:t>expected </a:t>
                </a:r>
                <a:br>
                  <a:rPr kumimoji="1" lang="en-US" altLang="ja-JP" dirty="0">
                    <a:sym typeface="Wingdings" panose="05000000000000000000" pitchFamily="2" charset="2"/>
                  </a:rPr>
                </a:br>
                <a:r>
                  <a:rPr kumimoji="1" lang="en-US" altLang="ja-JP" dirty="0">
                    <a:sym typeface="Wingdings" panose="05000000000000000000" pitchFamily="2" charset="2"/>
                  </a:rPr>
                  <a:t>for</a:t>
                </a:r>
                <a:r>
                  <a:rPr lang="en-US" altLang="ja-JP" dirty="0">
                    <a:sym typeface="Wingdings" panose="05000000000000000000" pitchFamily="2" charset="2"/>
                  </a:rPr>
                  <a:t> 2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00 fb</a:t>
                </a:r>
                <a:r>
                  <a:rPr kumimoji="1" lang="en-US" altLang="ja-JP" baseline="30000" dirty="0">
                    <a:sym typeface="Wingdings" panose="05000000000000000000" pitchFamily="2" charset="2"/>
                  </a:rPr>
                  <a:t>-1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kumimoji="1" lang="en-US" altLang="ja-JP" dirty="0"/>
                  <a:t>O(10</a:t>
                </a:r>
                <a:r>
                  <a:rPr kumimoji="1" lang="en-US" altLang="ja-JP" baseline="30000" dirty="0"/>
                  <a:t>4</a:t>
                </a:r>
                <a:r>
                  <a:rPr kumimoji="1" lang="en-US" altLang="ja-JP" dirty="0"/>
                  <a:t>)events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kumimoji="1" lang="en-US" altLang="ja-JP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𝑛𝑆</m:t>
                        </m:r>
                      </m:e>
                    </m:d>
                    <m:r>
                      <a:rPr kumimoji="1"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ja-JP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𝑙𝑙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AD08504-41A9-45C9-809B-3257BCEFD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6738"/>
                <a:ext cx="9144000" cy="5846638"/>
              </a:xfrm>
              <a:blipFill>
                <a:blip r:embed="rId2"/>
                <a:stretch>
                  <a:fillRect l="-1533" t="-13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9ED19E1-8945-E604-F07D-FA009F9BC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640" y="1902232"/>
            <a:ext cx="6172727" cy="41910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2B8BBB-11F7-A89D-B16A-90B7B272F783}"/>
              </a:ext>
            </a:extLst>
          </p:cNvPr>
          <p:cNvSpPr txBox="1"/>
          <p:nvPr/>
        </p:nvSpPr>
        <p:spPr>
          <a:xfrm>
            <a:off x="47633" y="5800908"/>
            <a:ext cx="3446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Good chance at EIC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1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/>
          </a:bodyPr>
          <a:lstStyle/>
          <a:p>
            <a:r>
              <a:rPr lang="en-US" altLang="ja-JP" dirty="0"/>
              <a:t>Hadron spectroscopy: one of the important subject in Belle</a:t>
            </a:r>
          </a:p>
          <a:p>
            <a:pPr lvl="1"/>
            <a:r>
              <a:rPr lang="en-US" altLang="ja-JP" dirty="0"/>
              <a:t>Especially those with heavy quarks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Pioneered the new discoveries of exotic hadrons</a:t>
            </a:r>
          </a:p>
          <a:p>
            <a:pPr lvl="1"/>
            <a:r>
              <a:rPr lang="en-US" altLang="ja-JP" dirty="0"/>
              <a:t>Studies continue in Belle II</a:t>
            </a:r>
          </a:p>
          <a:p>
            <a:r>
              <a:rPr lang="en-US" altLang="ja-JP" dirty="0"/>
              <a:t>How about EIC?</a:t>
            </a:r>
          </a:p>
          <a:p>
            <a:pPr lvl="1"/>
            <a:r>
              <a:rPr lang="en-US" altLang="ja-JP" dirty="0"/>
              <a:t>Inclusive charm yield comparable with Belle II</a:t>
            </a:r>
          </a:p>
          <a:p>
            <a:pPr lvl="1"/>
            <a:r>
              <a:rPr lang="en-US" altLang="ja-JP" dirty="0"/>
              <a:t>Bottom hadron may be possible (but not competitive with LHC)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Good chance for tetra/pentaquark studies with virtual vector meson-proton scatterings</a:t>
            </a:r>
          </a:p>
        </p:txBody>
      </p:sp>
    </p:spTree>
    <p:extLst>
      <p:ext uri="{BB962C8B-B14F-4D97-AF65-F5344CB8AC3E}">
        <p14:creationId xmlns:p14="http://schemas.microsoft.com/office/powerpoint/2010/main" val="2791157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681D6-010D-422A-A7F8-BABBDBE4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kumimoji="1" lang="en-US" altLang="ja-JP" sz="8000" dirty="0"/>
              <a:t>Backup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632216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Hyperon polarization study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76064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To measure hyperon polarization in </a:t>
            </a:r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decay</a:t>
            </a:r>
          </a:p>
          <a:p>
            <a:pPr lvl="1"/>
            <a:r>
              <a:rPr lang="en-US" altLang="ja-JP" sz="2400" dirty="0" err="1"/>
              <a:t>Semileptonic</a:t>
            </a:r>
            <a:r>
              <a:rPr lang="en-US" altLang="ja-JP" sz="2400" dirty="0"/>
              <a:t>: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Y + e(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>
                <a:sym typeface="Wingdings" panose="05000000000000000000" pitchFamily="2" charset="2"/>
              </a:rPr>
              <a:t>) +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Non-leptonic: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Y +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Main target is Y=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(1405) </a:t>
            </a:r>
            <a:endParaRPr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r>
              <a:rPr lang="en-US" altLang="ja-JP" sz="2800" dirty="0">
                <a:sym typeface="Wingdings" panose="05000000000000000000" pitchFamily="2" charset="2"/>
              </a:rPr>
              <a:t>Why it is interesting?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s quark from charm decay is polarized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Naively, polarization transfer from quark to hyperon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=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How much fraction of spin of hyperon is carried out by the quark. </a:t>
            </a:r>
            <a:r>
              <a:rPr lang="en-US" altLang="ja-JP" sz="2400" dirty="0"/>
              <a:t>E.g., quark model predicts P(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)=P(s)~-0.9</a:t>
            </a:r>
            <a:endParaRPr lang="en-US" altLang="ja-JP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ja-JP" sz="2400" dirty="0"/>
              <a:t>We can discuss hyperon spin structure.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For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FF0000"/>
                </a:solidFill>
              </a:rPr>
              <a:t>(1405), 3 quark state should have P~+0.3, while 5 quark state (or KN bound state) should have P~0. 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5519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9ED45-B1A5-4A2B-A352-922F4C0C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Existing data (from PDG)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F3B238-35D3-4050-8DE6-74BA2A5A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e(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800" dirty="0">
                <a:sym typeface="Wingdings" panose="05000000000000000000" pitchFamily="2" charset="2"/>
              </a:rPr>
              <a:t>)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ja-JP" altLang="en-US" sz="2800" dirty="0">
                <a:latin typeface="Symbol" panose="05050102010706020507" pitchFamily="18" charset="2"/>
                <a:sym typeface="Wingdings" panose="05000000000000000000" pitchFamily="2" charset="2"/>
              </a:rPr>
              <a:t>＝</a:t>
            </a:r>
            <a:r>
              <a:rPr lang="ja-JP" altLang="en-US" sz="2800" dirty="0">
                <a:sym typeface="Wingdings" panose="05000000000000000000" pitchFamily="2" charset="2"/>
              </a:rPr>
              <a:t>－</a:t>
            </a:r>
            <a:r>
              <a:rPr lang="en-US" altLang="ja-JP" sz="2800" dirty="0">
                <a:sym typeface="Wingdings" panose="05000000000000000000" pitchFamily="2" charset="2"/>
              </a:rPr>
              <a:t>0.86±0.04   OK</a:t>
            </a:r>
          </a:p>
          <a:p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＝－</a:t>
            </a:r>
            <a:r>
              <a:rPr lang="en-US" altLang="ja-JP" sz="2800" dirty="0">
                <a:sym typeface="Wingdings" panose="05000000000000000000" pitchFamily="2" charset="2"/>
              </a:rPr>
              <a:t>0.91±0.15                    OK</a:t>
            </a:r>
          </a:p>
          <a:p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800" dirty="0">
                <a:sym typeface="Wingdings" panose="05000000000000000000" pitchFamily="2" charset="2"/>
              </a:rPr>
              <a:t>: P</a:t>
            </a:r>
            <a:r>
              <a:rPr lang="ja-JP" altLang="en-US" sz="2800" dirty="0">
                <a:sym typeface="Wingdings" panose="05000000000000000000" pitchFamily="2" charset="2"/>
              </a:rPr>
              <a:t>＝－</a:t>
            </a:r>
            <a:r>
              <a:rPr lang="en-US" altLang="ja-JP" sz="2800" dirty="0">
                <a:sym typeface="Wingdings" panose="05000000000000000000" pitchFamily="2" charset="2"/>
              </a:rPr>
              <a:t>0.45±0.32                   OK?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Contribution of strange quark should give P~+0.3, but there is a contribution of up quark P~-0.6, giving P~-0.3 in total </a:t>
            </a:r>
            <a:endParaRPr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altLang="ja-JP" sz="28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813CBD-3F2C-4FA3-B313-B25F593C3779}"/>
              </a:ext>
            </a:extLst>
          </p:cNvPr>
          <p:cNvSpPr txBox="1"/>
          <p:nvPr/>
        </p:nvSpPr>
        <p:spPr>
          <a:xfrm>
            <a:off x="246577" y="6247871"/>
            <a:ext cx="837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Seemingly, the naïve model can explain the existing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E93BD25-CDEF-43AF-AB81-9E95322C310A}"/>
              </a:ext>
            </a:extLst>
          </p:cNvPr>
          <p:cNvGrpSpPr/>
          <p:nvPr/>
        </p:nvGrpSpPr>
        <p:grpSpPr>
          <a:xfrm>
            <a:off x="1979712" y="3573016"/>
            <a:ext cx="4128842" cy="2314894"/>
            <a:chOff x="1619672" y="3432299"/>
            <a:chExt cx="4128842" cy="2314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0DA6FAA-2BD0-4768-A95E-244A11A24B43}"/>
                    </a:ext>
                  </a:extLst>
                </p:cNvPr>
                <p:cNvSpPr txBox="1"/>
                <p:nvPr/>
              </p:nvSpPr>
              <p:spPr>
                <a:xfrm>
                  <a:off x="1645851" y="5285528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0DA6FAA-2BD0-4768-A95E-244A11A24B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851" y="5285528"/>
                  <a:ext cx="44127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46F111A3-F372-425A-AA18-D834C907DAFB}"/>
                    </a:ext>
                  </a:extLst>
                </p:cNvPr>
                <p:cNvSpPr/>
                <p:nvPr/>
              </p:nvSpPr>
              <p:spPr>
                <a:xfrm>
                  <a:off x="1619672" y="3510927"/>
                  <a:ext cx="4377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46F111A3-F372-425A-AA18-D834C907DA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510927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EA5A213B-99C6-47C2-A4FF-1CB3E85C0248}"/>
                    </a:ext>
                  </a:extLst>
                </p:cNvPr>
                <p:cNvSpPr/>
                <p:nvPr/>
              </p:nvSpPr>
              <p:spPr>
                <a:xfrm>
                  <a:off x="1636343" y="3972592"/>
                  <a:ext cx="4044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EA5A213B-99C6-47C2-A4FF-1CB3E85C0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343" y="3972592"/>
                  <a:ext cx="40440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92B3B064-9E81-4148-A56B-14A43E29E581}"/>
                </a:ext>
              </a:extLst>
            </p:cNvPr>
            <p:cNvCxnSpPr>
              <a:stCxn id="48" idx="3"/>
            </p:cNvCxnSpPr>
            <p:nvPr/>
          </p:nvCxnSpPr>
          <p:spPr>
            <a:xfrm flipV="1">
              <a:off x="2040749" y="4203424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51D024B-7FFB-4D34-86E0-6B25F84019C9}"/>
                </a:ext>
              </a:extLst>
            </p:cNvPr>
            <p:cNvCxnSpPr>
              <a:cxnSpLocks/>
            </p:cNvCxnSpPr>
            <p:nvPr/>
          </p:nvCxnSpPr>
          <p:spPr>
            <a:xfrm>
              <a:off x="2915816" y="4203424"/>
              <a:ext cx="576064" cy="5012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D36721E-AD30-46AE-A863-C5BB1DE0D253}"/>
                    </a:ext>
                  </a:extLst>
                </p:cNvPr>
                <p:cNvSpPr/>
                <p:nvPr/>
              </p:nvSpPr>
              <p:spPr>
                <a:xfrm>
                  <a:off x="2673311" y="4480241"/>
                  <a:ext cx="5573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2D36721E-AD30-46AE-A863-C5BB1DE0D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311" y="4480241"/>
                  <a:ext cx="55739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A37EA884-900C-4E4C-8477-4B4E84B23EB1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3524210" y="4725807"/>
              <a:ext cx="792484" cy="4028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C33EB700-E372-4912-889C-28D1AE033B71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 flipV="1">
              <a:off x="3524210" y="4566320"/>
              <a:ext cx="785454" cy="1633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01CE472-BB2D-400A-9AC3-B59F492DF877}"/>
                    </a:ext>
                  </a:extLst>
                </p:cNvPr>
                <p:cNvSpPr txBox="1"/>
                <p:nvPr/>
              </p:nvSpPr>
              <p:spPr>
                <a:xfrm>
                  <a:off x="4309664" y="4335487"/>
                  <a:ext cx="4377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01CE472-BB2D-400A-9AC3-B59F492DF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664" y="4335487"/>
                  <a:ext cx="43774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AD0B33E3-B9B7-48C3-A7E3-65D1EFA74314}"/>
                    </a:ext>
                  </a:extLst>
                </p:cNvPr>
                <p:cNvSpPr txBox="1"/>
                <p:nvPr/>
              </p:nvSpPr>
              <p:spPr>
                <a:xfrm>
                  <a:off x="4316694" y="4893785"/>
                  <a:ext cx="441275" cy="469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AD0B33E3-B9B7-48C3-A7E3-65D1EFA74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694" y="4893785"/>
                  <a:ext cx="441275" cy="469809"/>
                </a:xfrm>
                <a:prstGeom prst="rect">
                  <a:avLst/>
                </a:prstGeom>
                <a:blipFill>
                  <a:blip r:embed="rId7"/>
                  <a:stretch>
                    <a:fillRect r="-356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DD203E41-C502-4118-ABB7-761008153D2B}"/>
                    </a:ext>
                  </a:extLst>
                </p:cNvPr>
                <p:cNvSpPr txBox="1"/>
                <p:nvPr/>
              </p:nvSpPr>
              <p:spPr>
                <a:xfrm>
                  <a:off x="4312536" y="3917842"/>
                  <a:ext cx="4025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DD203E41-C502-4118-ABB7-761008153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2536" y="3917842"/>
                  <a:ext cx="40254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82EE76F-8A25-4686-B751-EEDB8F337FED}"/>
                </a:ext>
              </a:extLst>
            </p:cNvPr>
            <p:cNvCxnSpPr/>
            <p:nvPr/>
          </p:nvCxnSpPr>
          <p:spPr>
            <a:xfrm flipV="1">
              <a:off x="2042371" y="3719595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8A9E8ACF-0604-4D6B-A6E7-99827D3ABF45}"/>
                </a:ext>
              </a:extLst>
            </p:cNvPr>
            <p:cNvCxnSpPr/>
            <p:nvPr/>
          </p:nvCxnSpPr>
          <p:spPr>
            <a:xfrm flipV="1">
              <a:off x="2073093" y="5539149"/>
              <a:ext cx="231522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B08E7334-CF10-4349-830E-F8A8A6D0D9FE}"/>
                    </a:ext>
                  </a:extLst>
                </p:cNvPr>
                <p:cNvSpPr/>
                <p:nvPr/>
              </p:nvSpPr>
              <p:spPr>
                <a:xfrm>
                  <a:off x="4283907" y="3432299"/>
                  <a:ext cx="4377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B08E7334-CF10-4349-830E-F8A8A6D0D9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07" y="3432299"/>
                  <a:ext cx="43774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D985E630-58B0-4D1F-AB68-003042452F14}"/>
                    </a:ext>
                  </a:extLst>
                </p:cNvPr>
                <p:cNvSpPr txBox="1"/>
                <p:nvPr/>
              </p:nvSpPr>
              <p:spPr>
                <a:xfrm>
                  <a:off x="4328501" y="5280348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D985E630-58B0-4D1F-AB68-003042452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501" y="5280348"/>
                  <a:ext cx="4412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右中かっこ 60">
              <a:extLst>
                <a:ext uri="{FF2B5EF4-FFF2-40B4-BE49-F238E27FC236}">
                  <a16:creationId xmlns:a16="http://schemas.microsoft.com/office/drawing/2014/main" id="{0D54EAAE-F650-4913-BC1A-7C197C26C30C}"/>
                </a:ext>
              </a:extLst>
            </p:cNvPr>
            <p:cNvSpPr/>
            <p:nvPr/>
          </p:nvSpPr>
          <p:spPr>
            <a:xfrm>
              <a:off x="4747412" y="3648346"/>
              <a:ext cx="396707" cy="94778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9D56B89-51F2-47F4-8194-D8B78748D347}"/>
                    </a:ext>
                  </a:extLst>
                </p:cNvPr>
                <p:cNvSpPr txBox="1"/>
                <p:nvPr/>
              </p:nvSpPr>
              <p:spPr>
                <a:xfrm>
                  <a:off x="5140592" y="3917842"/>
                  <a:ext cx="607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49D56B89-51F2-47F4-8194-D8B78748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592" y="3917842"/>
                  <a:ext cx="60792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右中かっこ 62">
              <a:extLst>
                <a:ext uri="{FF2B5EF4-FFF2-40B4-BE49-F238E27FC236}">
                  <a16:creationId xmlns:a16="http://schemas.microsoft.com/office/drawing/2014/main" id="{43B6F805-B86D-4865-980B-DB17B4F952BD}"/>
                </a:ext>
              </a:extLst>
            </p:cNvPr>
            <p:cNvSpPr/>
            <p:nvPr/>
          </p:nvSpPr>
          <p:spPr>
            <a:xfrm>
              <a:off x="4734887" y="4975578"/>
              <a:ext cx="396707" cy="68567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45230AAE-053F-436D-9E17-092C4D81BF49}"/>
                    </a:ext>
                  </a:extLst>
                </p:cNvPr>
                <p:cNvSpPr txBox="1"/>
                <p:nvPr/>
              </p:nvSpPr>
              <p:spPr>
                <a:xfrm>
                  <a:off x="5128067" y="5114637"/>
                  <a:ext cx="5960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45230AAE-053F-436D-9E17-092C4D81B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067" y="5114637"/>
                  <a:ext cx="5960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3846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917C1-FF4C-4E1B-B087-79A28F09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Semileptonic</a:t>
            </a:r>
            <a:r>
              <a:rPr kumimoji="1" lang="en-US" altLang="ja-JP" dirty="0">
                <a:solidFill>
                  <a:srgbClr val="00B050"/>
                </a:solidFill>
              </a:rPr>
              <a:t> vs nonleptonic modes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4D6EAE-94FB-490C-A177-0A78CBFC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32648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Theoretical cleanness vs experimental easiness</a:t>
            </a:r>
          </a:p>
          <a:p>
            <a:r>
              <a:rPr lang="en-US" altLang="ja-JP" sz="2800" dirty="0" err="1">
                <a:solidFill>
                  <a:srgbClr val="00B050"/>
                </a:solidFill>
                <a:sym typeface="Wingdings" panose="05000000000000000000" pitchFamily="2" charset="2"/>
              </a:rPr>
              <a:t>Semileptonic</a:t>
            </a:r>
            <a:r>
              <a:rPr lang="en-US" altLang="ja-JP" sz="2800" dirty="0">
                <a:sym typeface="Wingdings" panose="05000000000000000000" pitchFamily="2" charset="2"/>
              </a:rPr>
              <a:t>: no peak in invariant mass because of missing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BG may be severe, very complicated analysis</a:t>
            </a:r>
            <a:endParaRPr lang="en-US" altLang="ja-JP" sz="2400" dirty="0"/>
          </a:p>
          <a:p>
            <a:pPr lvl="1"/>
            <a:r>
              <a:rPr lang="en-US" altLang="ja-JP" sz="2400" dirty="0"/>
              <a:t>Tagging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in missing mass? </a:t>
            </a:r>
            <a:br>
              <a:rPr lang="en-US" altLang="ja-JP" sz="2400" dirty="0"/>
            </a:br>
            <a:r>
              <a:rPr lang="en-US" altLang="ja-JP" sz="2400" dirty="0"/>
              <a:t>Up to </a:t>
            </a:r>
            <a:r>
              <a:rPr lang="en-US" altLang="ja-JP" sz="2400" dirty="0">
                <a:sym typeface="Wingdings" panose="05000000000000000000" pitchFamily="2" charset="2"/>
              </a:rPr>
              <a:t>100 counts in the present Belle, a few thousands expected in Belle II.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 Detection may be possible with Belle data, </a:t>
            </a:r>
            <a:br>
              <a:rPr lang="en-US" altLang="ja-JP" sz="2400" dirty="0">
                <a:sym typeface="Wingdings" panose="05000000000000000000" pitchFamily="2" charset="2"/>
              </a:rPr>
            </a:br>
            <a:r>
              <a:rPr lang="en-US" altLang="ja-JP" sz="2400" dirty="0">
                <a:sym typeface="Wingdings" panose="05000000000000000000" pitchFamily="2" charset="2"/>
              </a:rPr>
              <a:t>     polarization needs Belle II statistics</a:t>
            </a:r>
          </a:p>
          <a:p>
            <a:r>
              <a:rPr kumimoji="1"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Non</a:t>
            </a:r>
            <a:r>
              <a:rPr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-leptonic:</a:t>
            </a:r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Study possible with Belle data, but interpretation is the issue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Measure mass dependence  identify 2-pole structure??</a:t>
            </a:r>
          </a:p>
          <a:p>
            <a:pPr lvl="1"/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dirty="0">
                <a:sym typeface="Wingdings" panose="05000000000000000000" pitchFamily="2" charset="2"/>
              </a:rPr>
              <a:t>(1520) as a control sample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841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F7B2E-8BFE-4141-871C-ACC8A03A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08012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E</a:t>
            </a:r>
            <a:r>
              <a:rPr kumimoji="1" lang="en-US" altLang="ja-JP" dirty="0">
                <a:solidFill>
                  <a:srgbClr val="0070C0"/>
                </a:solidFill>
              </a:rPr>
              <a:t>nergy scan ~10.751 GeV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CC4CBB-5467-4224-9E08-C1F68029D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6166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kumimoji="1" lang="en-US" altLang="ja-JP" dirty="0"/>
                  <a:t>(10753)?</a:t>
                </a:r>
              </a:p>
              <a:p>
                <a:pPr lvl="1"/>
                <a:r>
                  <a:rPr lang="en-US" altLang="ja-JP" dirty="0"/>
                  <a:t>Hints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altLang="ja-JP" dirty="0"/>
                  <a:t>(</a:t>
                </a:r>
                <a:r>
                  <a:rPr lang="en-US" altLang="ja-JP" dirty="0" err="1"/>
                  <a:t>nS</a:t>
                </a:r>
                <a:r>
                  <a:rPr lang="en-US" altLang="ja-JP" dirty="0"/>
                  <a:t>)</a:t>
                </a:r>
                <a:r>
                  <a:rPr lang="en-US" altLang="ja-JP" dirty="0">
                    <a:latin typeface="Symbol" panose="05050102010706020507" pitchFamily="18" charset="2"/>
                  </a:rPr>
                  <a:t>pp</a:t>
                </a:r>
                <a:r>
                  <a:rPr lang="en-US" altLang="ja-JP" dirty="0"/>
                  <a:t> &amp;</a:t>
                </a:r>
                <a:br>
                  <a:rPr lang="en-US" altLang="ja-JP" dirty="0"/>
                </a:br>
                <a:r>
                  <a:rPr lang="en-US" altLang="ja-JP" dirty="0"/>
                  <a:t>inclusive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data</a:t>
                </a:r>
              </a:p>
              <a:p>
                <a:pPr lvl="1"/>
                <a:r>
                  <a:rPr kumimoji="1" lang="en-US" altLang="ja-JP" dirty="0"/>
                  <a:t>Significance 5.2</a:t>
                </a:r>
                <a:r>
                  <a:rPr kumimoji="1" lang="en-US" altLang="ja-JP" dirty="0">
                    <a:latin typeface="Symbol" panose="05050102010706020507" pitchFamily="18" charset="2"/>
                  </a:rPr>
                  <a:t>s</a:t>
                </a:r>
              </a:p>
              <a:p>
                <a:pPr lvl="1"/>
                <a:r>
                  <a:rPr kumimoji="1" lang="en-US" altLang="ja-JP" dirty="0"/>
                  <a:t>Exotic? Conventional?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CC4CBB-5467-4224-9E08-C1F68029D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616624"/>
              </a:xfrm>
              <a:blipFill>
                <a:blip r:embed="rId2"/>
                <a:stretch>
                  <a:fillRect t="-13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C2F97252-A5B0-4C1B-BDA4-B0498281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789040"/>
            <a:ext cx="4805522" cy="30939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D83664E-3F70-48AF-BB92-EE08AC4F8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288" y="817231"/>
            <a:ext cx="4230216" cy="594361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42CBD-DDA9-498C-8D88-0B70EF905F60}"/>
              </a:ext>
            </a:extLst>
          </p:cNvPr>
          <p:cNvSpPr txBox="1"/>
          <p:nvPr/>
        </p:nvSpPr>
        <p:spPr>
          <a:xfrm>
            <a:off x="5253538" y="6524459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AAAAC+Helvetica"/>
              </a:rPr>
              <a:t>[Belle, JHEP10(2019)220] 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6A367C-49D5-43E4-8156-69E284851B04}"/>
              </a:ext>
            </a:extLst>
          </p:cNvPr>
          <p:cNvSpPr txBox="1"/>
          <p:nvPr/>
        </p:nvSpPr>
        <p:spPr>
          <a:xfrm>
            <a:off x="1403648" y="3639936"/>
            <a:ext cx="4627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AAAAC+Helvetica"/>
              </a:rPr>
              <a:t>[Chin. Phys. C 44 8, 083001 (2020)]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759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1B4E5-B9C6-0C39-62A4-F3CC877F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What is it?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980C93-AB2B-4944-DFF5-37FDD4C91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65DEA2-C1AC-AA6B-1FAE-AD55B003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80728"/>
            <a:ext cx="9087923" cy="41764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18AB43-E87F-F491-F9C6-DDB979A5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3127"/>
            <a:ext cx="5688632" cy="59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BA125-789F-7D48-D6C2-718693A9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DE6EC1-333A-FAAD-C170-0BA2A169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8EFC5E-ED8E-3D03-9FA6-07040F2C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53728"/>
            <a:ext cx="9073008" cy="5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5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EF009-8C05-A454-37D8-76D79D2D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C278AE-9EE5-B6DF-5970-10F3CD83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2D2A80-6E83-4820-5E01-14404E7E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53728"/>
            <a:ext cx="9066685" cy="50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3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E4A95-66B7-4255-BF26-AE552B7C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922114"/>
          </a:xfrm>
        </p:spPr>
        <p:txBody>
          <a:bodyPr>
            <a:norm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e</a:t>
            </a:r>
            <a:r>
              <a:rPr kumimoji="1" lang="en-US" altLang="ja-JP" baseline="30000" dirty="0" err="1">
                <a:solidFill>
                  <a:srgbClr val="0070C0"/>
                </a:solidFill>
              </a:rPr>
              <a:t>+</a:t>
            </a:r>
            <a:r>
              <a:rPr kumimoji="1" lang="en-US" altLang="ja-JP" dirty="0" err="1">
                <a:solidFill>
                  <a:srgbClr val="0070C0"/>
                </a:solidFill>
              </a:rPr>
              <a:t>e</a:t>
            </a:r>
            <a:r>
              <a:rPr kumimoji="1" lang="en-US" altLang="ja-JP" baseline="30000" dirty="0">
                <a:solidFill>
                  <a:srgbClr val="0070C0"/>
                </a:solidFill>
              </a:rPr>
              <a:t>-</a:t>
            </a:r>
            <a:r>
              <a:rPr kumimoji="1" lang="en-US" altLang="ja-JP" dirty="0">
                <a:solidFill>
                  <a:srgbClr val="0070C0"/>
                </a:solidFill>
              </a:rPr>
              <a:t> for hadron spectroscopy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D8CB15-AF32-4F11-B3EF-6A0F0C713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9001000" cy="439248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>
                    <a:solidFill>
                      <a:srgbClr val="0070C0"/>
                    </a:solidFill>
                  </a:rPr>
                  <a:t>Small background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ja-JP" dirty="0"/>
                  <a:t> production is flavor blind. </a:t>
                </a:r>
                <a:br>
                  <a:rPr lang="en-US" altLang="ja-JP" dirty="0"/>
                </a:br>
                <a:r>
                  <a:rPr lang="en-US" altLang="ja-JP" dirty="0"/>
                  <a:t>Only (charge)</a:t>
                </a:r>
                <a:r>
                  <a:rPr lang="en-US" altLang="ja-JP" baseline="30000" dirty="0"/>
                  <a:t>2</a:t>
                </a:r>
                <a:r>
                  <a:rPr lang="en-US" altLang="ja-JP" dirty="0"/>
                  <a:t> matters.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</a:rPr>
                  <a:t>Missing mass spectroscopy is possible</a:t>
                </a:r>
              </a:p>
              <a:p>
                <a:pPr lvl="1"/>
                <a:r>
                  <a:rPr kumimoji="1" lang="en-US" altLang="ja-JP" dirty="0"/>
                  <a:t>Absolute branching fraction</a:t>
                </a:r>
              </a:p>
              <a:p>
                <a:pPr lvl="1"/>
                <a:r>
                  <a:rPr kumimoji="1" lang="en-US" altLang="ja-JP" dirty="0"/>
                  <a:t>Study of decays with missing particles (n, </a:t>
                </a:r>
                <a:r>
                  <a:rPr kumimoji="1" lang="en-US" altLang="ja-JP" dirty="0">
                    <a:latin typeface="Symbol" panose="05050102010706020507" pitchFamily="18" charset="2"/>
                  </a:rPr>
                  <a:t>n</a:t>
                </a:r>
                <a:r>
                  <a:rPr kumimoji="1" lang="en-US" altLang="ja-JP" dirty="0"/>
                  <a:t>, …)</a:t>
                </a:r>
              </a:p>
              <a:p>
                <a:r>
                  <a:rPr kumimoji="1" lang="en-US" altLang="ja-JP" dirty="0"/>
                  <a:t>Small production rate can be compensated by high luminosity</a:t>
                </a:r>
                <a:r>
                  <a:rPr lang="en-US" altLang="ja-JP" dirty="0"/>
                  <a:t> 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D8CB15-AF32-4F11-B3EF-6A0F0C713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9001000" cy="4392488"/>
              </a:xfrm>
              <a:blipFill>
                <a:blip r:embed="rId2"/>
                <a:stretch>
                  <a:fillRect l="-1558" t="-1806" r="-1491" b="-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5BA363A-010D-4EA2-ACC9-89ED54F442CC}"/>
                  </a:ext>
                </a:extLst>
              </p:cNvPr>
              <p:cNvSpPr/>
              <p:nvPr/>
            </p:nvSpPr>
            <p:spPr>
              <a:xfrm>
                <a:off x="251520" y="5589240"/>
                <a:ext cx="871296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200" dirty="0">
                    <a:solidFill>
                      <a:srgbClr val="FF0000"/>
                    </a:solidFill>
                  </a:rPr>
                  <a:t>machine is suitable especially </a:t>
                </a:r>
                <a:br>
                  <a:rPr lang="en-US" altLang="ja-JP" sz="3200" dirty="0">
                    <a:solidFill>
                      <a:srgbClr val="FF0000"/>
                    </a:solidFill>
                  </a:rPr>
                </a:br>
                <a:r>
                  <a:rPr lang="en-US" altLang="ja-JP" sz="3200" dirty="0">
                    <a:solidFill>
                      <a:srgbClr val="FF0000"/>
                    </a:solidFill>
                  </a:rPr>
                  <a:t>for heavy hadrons!!</a:t>
                </a:r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5BA363A-010D-4EA2-ACC9-89ED54F4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9240"/>
                <a:ext cx="8712968" cy="1077218"/>
              </a:xfrm>
              <a:prstGeom prst="rect">
                <a:avLst/>
              </a:prstGeom>
              <a:blipFill>
                <a:blip r:embed="rId3"/>
                <a:stretch>
                  <a:fillRect l="-1748" t="-6780" b="-1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2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E4A95-66B7-4255-BF26-AE552B7C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922114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Hadron production in </a:t>
            </a:r>
            <a:r>
              <a:rPr lang="en-US" altLang="ja-JP" dirty="0" err="1">
                <a:solidFill>
                  <a:srgbClr val="00B050"/>
                </a:solidFill>
              </a:rPr>
              <a:t>e</a:t>
            </a:r>
            <a:r>
              <a:rPr lang="en-US" altLang="ja-JP" baseline="30000" dirty="0" err="1">
                <a:solidFill>
                  <a:srgbClr val="00B050"/>
                </a:solidFill>
              </a:rPr>
              <a:t>+</a:t>
            </a:r>
            <a:r>
              <a:rPr lang="en-US" altLang="ja-JP" dirty="0" err="1">
                <a:solidFill>
                  <a:srgbClr val="00B050"/>
                </a:solidFill>
              </a:rPr>
              <a:t>e</a:t>
            </a:r>
            <a:r>
              <a:rPr lang="en-US" altLang="ja-JP" baseline="30000" dirty="0">
                <a:solidFill>
                  <a:srgbClr val="00B050"/>
                </a:solidFill>
              </a:rPr>
              <a:t>-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D8CB15-AF32-4F11-B3EF-6A0F0C713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9001000" cy="568863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Direct resonance production</a:t>
                </a:r>
              </a:p>
              <a:p>
                <a:pPr lvl="1"/>
                <a:r>
                  <a:rPr lang="en-US" altLang="ja-JP" dirty="0"/>
                  <a:t>1</a:t>
                </a:r>
                <a:r>
                  <a:rPr lang="en-US" altLang="ja-JP" baseline="30000" dirty="0"/>
                  <a:t>--</a:t>
                </a:r>
                <a:r>
                  <a:rPr lang="en-US" altLang="ja-JP" dirty="0"/>
                  <a:t> states: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Initial state radiation allows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lower mass than </a:t>
                </a:r>
                <a:r>
                  <a:rPr kumimoji="1" lang="ja-JP" altLang="en-US" dirty="0"/>
                  <a:t>√</a:t>
                </a:r>
                <a:r>
                  <a:rPr kumimoji="1" lang="en-US" altLang="ja-JP" dirty="0"/>
                  <a:t>s</a:t>
                </a:r>
              </a:p>
              <a:p>
                <a:pPr lvl="1"/>
                <a:r>
                  <a:rPr kumimoji="1" lang="en-US" altLang="ja-JP" dirty="0"/>
                  <a:t>2-photon process: 0</a:t>
                </a:r>
                <a:r>
                  <a:rPr kumimoji="1" lang="en-US" altLang="ja-JP" baseline="30000" dirty="0"/>
                  <a:t>++</a:t>
                </a:r>
                <a:r>
                  <a:rPr kumimoji="1" lang="en-US" altLang="ja-JP" dirty="0"/>
                  <a:t>, 2</a:t>
                </a:r>
                <a:r>
                  <a:rPr kumimoji="1" lang="en-US" altLang="ja-JP" baseline="30000" dirty="0"/>
                  <a:t>++</a:t>
                </a:r>
                <a:r>
                  <a:rPr kumimoji="1" lang="en-US" altLang="ja-JP" dirty="0"/>
                  <a:t> ,…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</a:rPr>
                  <a:t>Indirect production</a:t>
                </a:r>
                <a:endParaRPr kumimoji="1" lang="en-US" altLang="ja-JP" dirty="0">
                  <a:solidFill>
                    <a:srgbClr val="0070C0"/>
                  </a:solidFill>
                </a:endParaRPr>
              </a:p>
              <a:p>
                <a:pPr lvl="1"/>
                <a:r>
                  <a:rPr kumimoji="1" lang="en-US" altLang="ja-JP" dirty="0"/>
                  <a:t>Quark fragmentation from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Cascade decays</a:t>
                </a:r>
                <a:br>
                  <a:rPr lang="en-US" altLang="ja-JP" dirty="0"/>
                </a:br>
                <a:r>
                  <a:rPr lang="en-US" altLang="ja-JP" dirty="0"/>
                  <a:t>b </a:t>
                </a:r>
                <a:r>
                  <a:rPr lang="en-US" altLang="ja-JP" dirty="0">
                    <a:sym typeface="Wingdings" panose="05000000000000000000" pitchFamily="2" charset="2"/>
                  </a:rPr>
                  <a:t> 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altLang="ja-JP" dirty="0"/>
                  <a:t> decays, 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AD8CB15-AF32-4F11-B3EF-6A0F0C713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9001000" cy="5688632"/>
              </a:xfrm>
              <a:blipFill>
                <a:blip r:embed="rId2"/>
                <a:stretch>
                  <a:fillRect l="-1558" t="-1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922AE6B9-D12C-4290-944C-23A6EE3C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852650"/>
            <a:ext cx="3266926" cy="17122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CCB118-4D36-45E5-B8EC-D1C2EF28E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636912"/>
            <a:ext cx="3198767" cy="18002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AE8A8E7-C2BD-4A2B-940B-48856768FD5A}"/>
              </a:ext>
            </a:extLst>
          </p:cNvPr>
          <p:cNvGrpSpPr/>
          <p:nvPr/>
        </p:nvGrpSpPr>
        <p:grpSpPr>
          <a:xfrm>
            <a:off x="5666304" y="4437112"/>
            <a:ext cx="3442200" cy="2369835"/>
            <a:chOff x="5666304" y="4437112"/>
            <a:chExt cx="3442200" cy="236983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9822024-BE07-41BC-ACE2-0FB42205E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304" y="4509120"/>
              <a:ext cx="3442200" cy="229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D0A05D2-65F6-4FEA-8723-7A802752BDCE}"/>
                </a:ext>
              </a:extLst>
            </p:cNvPr>
            <p:cNvSpPr/>
            <p:nvPr/>
          </p:nvSpPr>
          <p:spPr>
            <a:xfrm>
              <a:off x="6660232" y="4437112"/>
              <a:ext cx="151216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62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Belle experiment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5467823"/>
            <a:ext cx="8651304" cy="135528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dirty="0"/>
              <a:t>Almost 4</a:t>
            </a:r>
            <a:r>
              <a:rPr lang="en-US" altLang="ja-JP" sz="2800" dirty="0">
                <a:latin typeface="Symbol" pitchFamily="18" charset="2"/>
              </a:rPr>
              <a:t>p</a:t>
            </a:r>
            <a:r>
              <a:rPr lang="en-US" altLang="ja-JP" sz="2800" dirty="0"/>
              <a:t>, good momentum resolution (</a:t>
            </a:r>
            <a:r>
              <a:rPr lang="en-US" altLang="ja-JP" sz="2800" dirty="0" err="1">
                <a:latin typeface="Symbol" pitchFamily="18" charset="2"/>
              </a:rPr>
              <a:t>D</a:t>
            </a:r>
            <a:r>
              <a:rPr lang="en-US" altLang="ja-JP" sz="2800" dirty="0" err="1"/>
              <a:t>p</a:t>
            </a:r>
            <a:r>
              <a:rPr lang="en-US" altLang="ja-JP" sz="2800" dirty="0"/>
              <a:t>/p</a:t>
            </a:r>
            <a:r>
              <a:rPr lang="ja-JP" altLang="en-US" sz="2800" dirty="0"/>
              <a:t>～</a:t>
            </a:r>
            <a:r>
              <a:rPr lang="en-US" altLang="ja-JP" sz="2800" dirty="0"/>
              <a:t>0.1%), </a:t>
            </a:r>
            <a:br>
              <a:rPr lang="en-US" altLang="ja-JP" sz="2800" dirty="0"/>
            </a:br>
            <a:r>
              <a:rPr lang="en-US" altLang="ja-JP" sz="2800" dirty="0"/>
              <a:t>EM calorimeter, PID &amp; Si Vertex detector </a:t>
            </a:r>
          </a:p>
          <a:p>
            <a:r>
              <a:rPr lang="en-US" altLang="ja-JP" sz="2800" dirty="0"/>
              <a:t>Finished</a:t>
            </a:r>
            <a:r>
              <a:rPr kumimoji="1" lang="en-US" altLang="ja-JP" sz="2800" dirty="0"/>
              <a:t> in 2010</a:t>
            </a:r>
            <a:endParaRPr kumimoji="1" lang="ja-JP" altLang="en-US" sz="2800" dirty="0"/>
          </a:p>
        </p:txBody>
      </p:sp>
      <p:pic>
        <p:nvPicPr>
          <p:cNvPr id="5" name="Picture 2" descr="http://belle.kek.jp/image/B-logo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730"/>
            <a:ext cx="1691105" cy="12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8663" y="3933056"/>
            <a:ext cx="2093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√</a:t>
            </a:r>
            <a:r>
              <a:rPr lang="en-US" altLang="ja-JP" sz="2400" dirty="0"/>
              <a:t>s~10.6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Integrated</a:t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en-US" altLang="ja-JP" sz="2400" dirty="0">
                <a:solidFill>
                  <a:srgbClr val="FF0000"/>
                </a:solidFill>
              </a:rPr>
              <a:t>Luminosity</a:t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en-US" altLang="ja-JP" sz="2400" dirty="0">
                <a:solidFill>
                  <a:srgbClr val="FF0000"/>
                </a:solidFill>
              </a:rPr>
              <a:t>~</a:t>
            </a:r>
            <a:r>
              <a:rPr kumimoji="1" lang="en-US" altLang="ja-JP" sz="2400" dirty="0">
                <a:solidFill>
                  <a:srgbClr val="FF0000"/>
                </a:solidFill>
              </a:rPr>
              <a:t> 1 ab</a:t>
            </a:r>
            <a:r>
              <a:rPr kumimoji="1" lang="en-US" altLang="ja-JP" sz="2400" baseline="30000" dirty="0">
                <a:solidFill>
                  <a:srgbClr val="FF0000"/>
                </a:solidFill>
              </a:rPr>
              <a:t>-1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2696"/>
            <a:ext cx="7632848" cy="46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Huge statistics, good quality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34513"/>
            <a:ext cx="5404711" cy="5102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508104" y="1344055"/>
                <a:ext cx="356439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tx1"/>
                    </a:solidFill>
                  </a:rPr>
                  <a:t>O(10</a:t>
                </a:r>
                <a:r>
                  <a:rPr kumimoji="1" lang="en-US" altLang="ja-JP" sz="2800" baseline="30000" dirty="0">
                    <a:solidFill>
                      <a:schemeClr val="tx1"/>
                    </a:solidFill>
                  </a:rPr>
                  <a:t>9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production</a:t>
                </a:r>
              </a:p>
              <a:p>
                <a:r>
                  <a:rPr kumimoji="1" lang="en-US" altLang="ja-JP" sz="2800" dirty="0">
                    <a:solidFill>
                      <a:schemeClr val="tx1"/>
                    </a:solidFill>
                  </a:rPr>
                  <a:t>O(10</a:t>
                </a:r>
                <a:r>
                  <a:rPr lang="en-US" altLang="ja-JP" sz="2800" baseline="30000" dirty="0"/>
                  <a:t>8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dirty="0"/>
                  <a:t>production</a:t>
                </a:r>
              </a:p>
              <a:p>
                <a:r>
                  <a:rPr kumimoji="1" lang="en-US" altLang="ja-JP" sz="2800" dirty="0">
                    <a:solidFill>
                      <a:schemeClr val="tx1"/>
                    </a:solidFill>
                  </a:rPr>
                  <a:t>O(10</a:t>
                </a:r>
                <a:r>
                  <a:rPr lang="en-US" altLang="ja-JP" sz="2800" baseline="30000" dirty="0"/>
                  <a:t>7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ja-JP" sz="2800" dirty="0"/>
              </a:p>
              <a:p>
                <a:r>
                  <a:rPr kumimoji="1" lang="en-US" altLang="ja-JP" sz="2800" dirty="0">
                    <a:solidFill>
                      <a:srgbClr val="FF0000"/>
                    </a:solidFill>
                  </a:rPr>
                  <a:t>O(10</a:t>
                </a:r>
                <a:r>
                  <a:rPr kumimoji="1" lang="en-US" altLang="ja-JP" sz="2800" baseline="30000" dirty="0">
                    <a:solidFill>
                      <a:srgbClr val="FF0000"/>
                    </a:solidFill>
                  </a:rPr>
                  <a:t>6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) reconstructed</a:t>
                </a:r>
              </a:p>
              <a:p>
                <a:endParaRPr lang="en-US" altLang="ja-JP" sz="2800" dirty="0"/>
              </a:p>
              <a:p>
                <a:r>
                  <a:rPr lang="en-US" altLang="ja-JP" sz="2800" dirty="0"/>
                  <a:t>Resolution:</a:t>
                </a:r>
              </a:p>
              <a:p>
                <a:r>
                  <a:rPr lang="en-US" altLang="ja-JP" sz="2800" dirty="0"/>
                  <a:t>&lt; 10 MeV FWHM</a:t>
                </a:r>
              </a:p>
              <a:p>
                <a:endParaRPr lang="en-US" altLang="ja-JP" sz="2800" dirty="0"/>
              </a:p>
              <a:p>
                <a:r>
                  <a:rPr lang="en-US" altLang="ja-JP" sz="2800" dirty="0"/>
                  <a:t>S/N ~ 10</a:t>
                </a:r>
              </a:p>
              <a:p>
                <a:endParaRPr kumimoji="1" lang="en-US" altLang="ja-JP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344055"/>
                <a:ext cx="3564396" cy="4401205"/>
              </a:xfrm>
              <a:prstGeom prst="rect">
                <a:avLst/>
              </a:prstGeom>
              <a:blipFill>
                <a:blip r:embed="rId3"/>
                <a:stretch>
                  <a:fillRect l="-3596" t="-1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907704" y="1338590"/>
                <a:ext cx="2296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ko-KR" sz="280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38590"/>
                <a:ext cx="22967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03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7E73F-8065-4A72-BBA5-A8B1D871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US" altLang="ja-JP" sz="7200" dirty="0"/>
              <a:t>(Some of ) Achievements </a:t>
            </a:r>
            <a:br>
              <a:rPr lang="en-US" altLang="ja-JP" sz="7200" dirty="0"/>
            </a:br>
            <a:r>
              <a:rPr lang="en-US" altLang="ja-JP" sz="7200" dirty="0"/>
              <a:t>in Belle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3509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6DDD894-CD26-4E53-8407-A0A28874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2856"/>
            <a:ext cx="4536504" cy="43150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3396881-E006-44F0-8FD3-32FB54E0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X(3872)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352964B-F1F3-4CD4-8F79-2CAD61978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19"/>
                <a:ext cx="8928992" cy="577005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First and most famous one</a:t>
                </a:r>
              </a:p>
              <a:p>
                <a:pPr lvl="1"/>
                <a:r>
                  <a:rPr lang="en-US" altLang="ja-JP" dirty="0"/>
                  <a:t>Very narrow width</a:t>
                </a:r>
              </a:p>
              <a:p>
                <a:pPr lvl="1"/>
                <a:r>
                  <a:rPr lang="en-US" altLang="ja-JP" dirty="0"/>
                  <a:t>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ja-JP" dirty="0"/>
                  <a:t> threshold</a:t>
                </a:r>
              </a:p>
              <a:p>
                <a:pPr lvl="1"/>
                <a:r>
                  <a:rPr lang="en-US" altLang="ja-JP" dirty="0"/>
                  <a:t>Violates isospin in</a:t>
                </a:r>
                <a:br>
                  <a:rPr lang="en-US" altLang="ja-JP" dirty="0"/>
                </a:br>
                <a:r>
                  <a:rPr lang="en-US" altLang="ja-JP" dirty="0"/>
                  <a:t>J/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yr</a:t>
                </a:r>
                <a:r>
                  <a:rPr lang="en-US" altLang="ja-JP" dirty="0"/>
                  <a:t> vs J/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yw</a:t>
                </a:r>
                <a:r>
                  <a:rPr lang="en-US" altLang="ja-JP" dirty="0"/>
                  <a:t> decays</a:t>
                </a:r>
              </a:p>
              <a:p>
                <a:pPr lvl="1"/>
                <a:r>
                  <a:rPr kumimoji="1" lang="en-US" altLang="ja-JP" dirty="0"/>
                  <a:t>J</a:t>
                </a:r>
                <a:r>
                  <a:rPr kumimoji="1" lang="en-US" altLang="ja-JP" baseline="30000" dirty="0"/>
                  <a:t>PC</a:t>
                </a:r>
                <a:r>
                  <a:rPr kumimoji="1" lang="en-US" altLang="ja-JP" dirty="0"/>
                  <a:t>=1</a:t>
                </a:r>
                <a:r>
                  <a:rPr kumimoji="1" lang="en-US" altLang="ja-JP" baseline="30000" dirty="0"/>
                  <a:t>++</a:t>
                </a:r>
                <a:endParaRPr lang="en-US" altLang="ja-JP" baseline="30000" dirty="0"/>
              </a:p>
              <a:p>
                <a:r>
                  <a:rPr lang="en-US" altLang="ja-JP" dirty="0"/>
                  <a:t>S-wave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ja-JP" dirty="0"/>
                  <a:t>molecule</a:t>
                </a:r>
              </a:p>
              <a:p>
                <a:pPr lvl="1"/>
                <a:r>
                  <a:rPr lang="en-US" altLang="ja-JP" dirty="0"/>
                  <a:t>Threshold effect</a:t>
                </a:r>
                <a:br>
                  <a:rPr lang="en-US" altLang="ja-JP" dirty="0"/>
                </a:br>
                <a:r>
                  <a:rPr lang="en-US" altLang="ja-JP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/>
                  <a:t>isospin breaking</a:t>
                </a:r>
              </a:p>
              <a:p>
                <a:pPr lvl="1"/>
                <a:r>
                  <a:rPr lang="en-US" altLang="ja-JP" dirty="0"/>
                  <a:t>Cusp -- virtual state?</a:t>
                </a:r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Mixed with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charmonium</a:t>
                </a:r>
                <a:r>
                  <a:rPr lang="en-US" altLang="ja-JP" dirty="0"/>
                  <a:t>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352964B-F1F3-4CD4-8F79-2CAD61978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19"/>
                <a:ext cx="8928992" cy="5770057"/>
              </a:xfrm>
              <a:blipFill>
                <a:blip r:embed="rId3"/>
                <a:stretch>
                  <a:fillRect l="-1571" t="-1373" b="-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83BE4C-A99B-41A3-91CD-33C7EAEEC602}"/>
              </a:ext>
            </a:extLst>
          </p:cNvPr>
          <p:cNvSpPr/>
          <p:nvPr/>
        </p:nvSpPr>
        <p:spPr>
          <a:xfrm>
            <a:off x="6444208" y="3678123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MT"/>
              </a:rPr>
              <a:t>X(3872) </a:t>
            </a:r>
            <a:br>
              <a:rPr lang="en-US" altLang="ja-JP" sz="2400" dirty="0">
                <a:latin typeface="ArialMT"/>
              </a:rPr>
            </a:br>
            <a:r>
              <a:rPr lang="en-US" altLang="ja-JP" sz="2400" dirty="0">
                <a:latin typeface="ArialMT"/>
              </a:rPr>
              <a:t>→ J/</a:t>
            </a:r>
            <a:r>
              <a:rPr lang="en-US" altLang="ja-JP" sz="2400" dirty="0" err="1">
                <a:latin typeface="Symbol" panose="05050102010706020507" pitchFamily="18" charset="2"/>
              </a:rPr>
              <a:t>yp</a:t>
            </a:r>
            <a:r>
              <a:rPr lang="en-US" altLang="ja-JP" sz="2400" baseline="30000" dirty="0" err="1">
                <a:latin typeface="Symbol" panose="05050102010706020507" pitchFamily="18" charset="2"/>
              </a:rPr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endParaRPr lang="ja-JP" altLang="en-US" sz="2400" baseline="30000" dirty="0">
              <a:latin typeface="Symbol" panose="05050102010706020507" pitchFamily="18" charset="2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AC92B76-7B1E-46C6-9BB2-BB90878092CF}"/>
              </a:ext>
            </a:extLst>
          </p:cNvPr>
          <p:cNvCxnSpPr>
            <a:cxnSpLocks/>
          </p:cNvCxnSpPr>
          <p:nvPr/>
        </p:nvCxnSpPr>
        <p:spPr>
          <a:xfrm flipH="1">
            <a:off x="6696236" y="4460309"/>
            <a:ext cx="108012" cy="984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1FAF67-B3BD-4BF6-BDF1-98B42DB980FB}"/>
              </a:ext>
            </a:extLst>
          </p:cNvPr>
          <p:cNvSpPr/>
          <p:nvPr/>
        </p:nvSpPr>
        <p:spPr>
          <a:xfrm>
            <a:off x="5614310" y="6217112"/>
            <a:ext cx="291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MT"/>
              </a:rPr>
              <a:t>M(J/</a:t>
            </a:r>
            <a:r>
              <a:rPr lang="en-US" altLang="ja-JP" sz="2400" dirty="0" err="1">
                <a:latin typeface="Symbol" panose="05050102010706020507" pitchFamily="18" charset="2"/>
              </a:rPr>
              <a:t>yp</a:t>
            </a:r>
            <a:r>
              <a:rPr lang="en-US" altLang="ja-JP" sz="2400" baseline="30000" dirty="0" err="1">
                <a:latin typeface="Symbol" panose="05050102010706020507" pitchFamily="18" charset="2"/>
              </a:rPr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) - </a:t>
            </a:r>
            <a:r>
              <a:rPr lang="en-US" altLang="ja-JP" sz="2400" dirty="0">
                <a:latin typeface="ArialMT"/>
              </a:rPr>
              <a:t>M(J/</a:t>
            </a:r>
            <a:r>
              <a:rPr lang="en-US" altLang="ja-JP" sz="2400" dirty="0">
                <a:latin typeface="Symbol" panose="05050102010706020507" pitchFamily="18" charset="2"/>
              </a:rPr>
              <a:t>y)</a:t>
            </a:r>
            <a:endParaRPr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48D2A1-949F-482D-9153-76A57DAEF852}"/>
              </a:ext>
            </a:extLst>
          </p:cNvPr>
          <p:cNvSpPr/>
          <p:nvPr/>
        </p:nvSpPr>
        <p:spPr>
          <a:xfrm>
            <a:off x="6444208" y="236543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MT"/>
              </a:rPr>
              <a:t>Belle, </a:t>
            </a:r>
          </a:p>
          <a:p>
            <a:r>
              <a:rPr lang="en-US" altLang="ja-JP" dirty="0">
                <a:latin typeface="ArialMT"/>
              </a:rPr>
              <a:t>PRL91,261801(2003)</a:t>
            </a:r>
            <a:endParaRPr lang="ja-JP" altLang="en-US" dirty="0"/>
          </a:p>
        </p:txBody>
      </p:sp>
      <p:pic>
        <p:nvPicPr>
          <p:cNvPr id="14" name="Picture 2" descr="http://belle.kek.jp/image/B-logo-small.gif">
            <a:extLst>
              <a:ext uri="{FF2B5EF4-FFF2-40B4-BE49-F238E27FC236}">
                <a16:creationId xmlns:a16="http://schemas.microsoft.com/office/drawing/2014/main" id="{1801F235-301F-4D7B-ADB7-B352BAB5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97" y="1179955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3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28291</TotalTime>
  <Words>1497</Words>
  <Application>Microsoft Office PowerPoint</Application>
  <PresentationFormat>画面に合わせる (4:3)</PresentationFormat>
  <Paragraphs>215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2" baseType="lpstr">
      <vt:lpstr>AAAAAC+Helvetica</vt:lpstr>
      <vt:lpstr>AAAAAQ+Helvetica-BoldOblique</vt:lpstr>
      <vt:lpstr>ArialMT</vt:lpstr>
      <vt:lpstr>CMBX10</vt:lpstr>
      <vt:lpstr>CMR10</vt:lpstr>
      <vt:lpstr>LiberationSans</vt:lpstr>
      <vt:lpstr>Arial</vt:lpstr>
      <vt:lpstr>Calibri</vt:lpstr>
      <vt:lpstr>Cambria Math</vt:lpstr>
      <vt:lpstr>Pristina</vt:lpstr>
      <vt:lpstr>Symbol</vt:lpstr>
      <vt:lpstr>Wingdings</vt:lpstr>
      <vt:lpstr>Office テーマ</vt:lpstr>
      <vt:lpstr>Hadron Spectroscopy from Belle to EIC</vt:lpstr>
      <vt:lpstr>Introduction</vt:lpstr>
      <vt:lpstr>Types of exotic hadrons</vt:lpstr>
      <vt:lpstr>e+e- for hadron spectroscopy</vt:lpstr>
      <vt:lpstr>Hadron production in e+e-</vt:lpstr>
      <vt:lpstr>Belle experiment</vt:lpstr>
      <vt:lpstr>Huge statistics, good quality</vt:lpstr>
      <vt:lpstr>(Some of ) Achievements  in Belle</vt:lpstr>
      <vt:lpstr>X(3872)</vt:lpstr>
      <vt:lpstr>Charged states – Z(4430)</vt:lpstr>
      <vt:lpstr>Charged states -- Zb</vt:lpstr>
      <vt:lpstr>Xc(2970) – spin-parity </vt:lpstr>
      <vt:lpstr>X(1620/1690)</vt:lpstr>
      <vt:lpstr>W(2012)</vt:lpstr>
      <vt:lpstr>Belle to Belle II</vt:lpstr>
      <vt:lpstr>SuperKEKB and Belle II</vt:lpstr>
      <vt:lpstr>Upgraded from Belle</vt:lpstr>
      <vt:lpstr>Belle II integrated luminosity</vt:lpstr>
      <vt:lpstr>Υ(10753)</vt:lpstr>
      <vt:lpstr>Hadron Spectroscopy at EIC?</vt:lpstr>
      <vt:lpstr>eA collision</vt:lpstr>
      <vt:lpstr>Charm hadrons?</vt:lpstr>
      <vt:lpstr>Bottom hadrons?</vt:lpstr>
      <vt:lpstr>PowerPoint プレゼンテーション</vt:lpstr>
      <vt:lpstr>Bottom hadrons?</vt:lpstr>
      <vt:lpstr>Pc</vt:lpstr>
      <vt:lpstr>PowerPoint プレゼンテーション</vt:lpstr>
      <vt:lpstr>PowerPoint プレゼンテーション</vt:lpstr>
      <vt:lpstr>PowerPoint プレゼンテーション</vt:lpstr>
      <vt:lpstr>Zb(10610/10650)</vt:lpstr>
      <vt:lpstr>Summary</vt:lpstr>
      <vt:lpstr>Backup</vt:lpstr>
      <vt:lpstr>Hyperon polarization study</vt:lpstr>
      <vt:lpstr>Existing data (from PDG)</vt:lpstr>
      <vt:lpstr>Semileptonic vs nonleptonic modes</vt:lpstr>
      <vt:lpstr>Energy scan ~10.751 GeV</vt:lpstr>
      <vt:lpstr>What is it?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チャームバリオンにおけるΛ(1405)アナログについて</dc:title>
  <dc:creator>tanida</dc:creator>
  <cp:lastModifiedBy>聖 谷田</cp:lastModifiedBy>
  <cp:revision>806</cp:revision>
  <cp:lastPrinted>2020-09-17T05:32:24Z</cp:lastPrinted>
  <dcterms:created xsi:type="dcterms:W3CDTF">2010-12-02T06:22:42Z</dcterms:created>
  <dcterms:modified xsi:type="dcterms:W3CDTF">2024-05-30T02:54:34Z</dcterms:modified>
</cp:coreProperties>
</file>