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5" r:id="rId1"/>
  </p:sldMasterIdLst>
  <p:notesMasterIdLst>
    <p:notesMasterId r:id="rId20"/>
  </p:notesMasterIdLst>
  <p:sldIdLst>
    <p:sldId id="660" r:id="rId2"/>
    <p:sldId id="1014" r:id="rId3"/>
    <p:sldId id="996" r:id="rId4"/>
    <p:sldId id="1030" r:id="rId5"/>
    <p:sldId id="1031" r:id="rId6"/>
    <p:sldId id="1033" r:id="rId7"/>
    <p:sldId id="1001" r:id="rId8"/>
    <p:sldId id="1002" r:id="rId9"/>
    <p:sldId id="1037" r:id="rId10"/>
    <p:sldId id="1027" r:id="rId11"/>
    <p:sldId id="1040" r:id="rId12"/>
    <p:sldId id="1035" r:id="rId13"/>
    <p:sldId id="1036" r:id="rId14"/>
    <p:sldId id="932" r:id="rId15"/>
    <p:sldId id="1038" r:id="rId16"/>
    <p:sldId id="1041" r:id="rId17"/>
    <p:sldId id="1039" r:id="rId18"/>
    <p:sldId id="974" r:id="rId19"/>
  </p:sldIdLst>
  <p:sldSz cx="12192000" cy="6858000"/>
  <p:notesSz cx="7099300" cy="10234613"/>
  <p:defaultTextStyle>
    <a:defPPr lvl="0">
      <a:defRPr lang="ja-JP"/>
    </a:defPPr>
    <a:lvl1pPr lvl="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 Black" pitchFamily="34" charset="0"/>
        <a:ea typeface="ＭＳ Ｐゴシック" pitchFamily="50" charset="-128"/>
        <a:cs typeface="+mn-cs"/>
      </a:defRPr>
    </a:lvl1pPr>
    <a:lvl2pPr marL="457200" lvl="1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 Black" pitchFamily="34" charset="0"/>
        <a:ea typeface="ＭＳ Ｐゴシック" pitchFamily="50" charset="-128"/>
        <a:cs typeface="+mn-cs"/>
      </a:defRPr>
    </a:lvl2pPr>
    <a:lvl3pPr marL="914400" lvl="2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 Black" pitchFamily="34" charset="0"/>
        <a:ea typeface="ＭＳ Ｐゴシック" pitchFamily="50" charset="-128"/>
        <a:cs typeface="+mn-cs"/>
      </a:defRPr>
    </a:lvl3pPr>
    <a:lvl4pPr marL="1371600" lvl="3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 Black" pitchFamily="34" charset="0"/>
        <a:ea typeface="ＭＳ Ｐゴシック" pitchFamily="50" charset="-128"/>
        <a:cs typeface="+mn-cs"/>
      </a:defRPr>
    </a:lvl4pPr>
    <a:lvl5pPr marL="1828800" lvl="4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 Black" pitchFamily="34" charset="0"/>
        <a:ea typeface="ＭＳ Ｐゴシック" pitchFamily="50" charset="-128"/>
        <a:cs typeface="+mn-cs"/>
      </a:defRPr>
    </a:lvl5pPr>
    <a:lvl6pPr marL="2286000" lvl="5" algn="l" defTabSz="914400" rtl="0" eaLnBrk="1" latinLnBrk="0" hangingPunct="1">
      <a:defRPr kumimoji="1" sz="2000" kern="1200">
        <a:solidFill>
          <a:schemeClr val="tx1"/>
        </a:solidFill>
        <a:latin typeface="Arial Black" pitchFamily="34" charset="0"/>
        <a:ea typeface="ＭＳ Ｐゴシック" pitchFamily="50" charset="-128"/>
        <a:cs typeface="+mn-cs"/>
      </a:defRPr>
    </a:lvl6pPr>
    <a:lvl7pPr marL="2743200" lvl="6" algn="l" defTabSz="914400" rtl="0" eaLnBrk="1" latinLnBrk="0" hangingPunct="1">
      <a:defRPr kumimoji="1" sz="2000" kern="1200">
        <a:solidFill>
          <a:schemeClr val="tx1"/>
        </a:solidFill>
        <a:latin typeface="Arial Black" pitchFamily="34" charset="0"/>
        <a:ea typeface="ＭＳ Ｐゴシック" pitchFamily="50" charset="-128"/>
        <a:cs typeface="+mn-cs"/>
      </a:defRPr>
    </a:lvl7pPr>
    <a:lvl8pPr marL="3200400" lvl="7" algn="l" defTabSz="914400" rtl="0" eaLnBrk="1" latinLnBrk="0" hangingPunct="1">
      <a:defRPr kumimoji="1" sz="2000" kern="1200">
        <a:solidFill>
          <a:schemeClr val="tx1"/>
        </a:solidFill>
        <a:latin typeface="Arial Black" pitchFamily="34" charset="0"/>
        <a:ea typeface="ＭＳ Ｐゴシック" pitchFamily="50" charset="-128"/>
        <a:cs typeface="+mn-cs"/>
      </a:defRPr>
    </a:lvl8pPr>
    <a:lvl9pPr marL="3657600" lvl="8" algn="l" defTabSz="914400" rtl="0" eaLnBrk="1" latinLnBrk="0" hangingPunct="1">
      <a:defRPr kumimoji="1" sz="2000" kern="1200">
        <a:solidFill>
          <a:schemeClr val="tx1"/>
        </a:solidFill>
        <a:latin typeface="Arial Black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ata Yamamoto" initials="AY" lastIdx="1" clrIdx="0">
    <p:extLst>
      <p:ext uri="{19B8F6BF-5375-455C-9EA6-DF929625EA0E}">
        <p15:presenceInfo xmlns:p15="http://schemas.microsoft.com/office/powerpoint/2012/main" userId="Arata Yamamo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CCCC"/>
    <a:srgbClr val="FF7C80"/>
    <a:srgbClr val="0099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65" d="100"/>
          <a:sy n="165" d="100"/>
        </p:scale>
        <p:origin x="10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8A20A-7AD7-46D7-A83B-86EC31CB5D1E}" type="datetimeFigureOut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22136-04A4-421D-9465-A6DEC6823B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2907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648402-110E-41F3-8EE3-A9918CC4FEB9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470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22DC5-3678-42E3-884C-636AE6F2FF4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1846209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BAFE9-D654-40FF-8A07-0305225C048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3990036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62C2C-83F4-47A8-A079-6D6116B0320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0806379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7995B-1ADD-4993-87AB-A7A92AD80AA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93185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D5C14-936E-43AC-A082-8F96BD79E11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7319353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DD016-6098-42B3-966B-688727F62D8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965490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6AA2D-F8B2-4388-81E7-95DF5E36626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62872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FD857-8E3E-4BCB-A4C5-D50C643EBC2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023143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4594E-0EB1-48D0-A3EC-FD2A509FA77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117588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2AE5E-351C-4A70-8362-393E303BF33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385271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77532-7291-4571-9817-4B195497765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3518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8B7A3-8DCC-473C-8659-87D6C595890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2656385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51869-4BCF-45A2-A1B1-18E802F190D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678165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C3351BD2-77A5-4FB4-9B66-B771B5C3798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6386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0.png"/><Relationship Id="rId7" Type="http://schemas.openxmlformats.org/officeDocument/2006/relationships/image" Target="../media/image2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70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0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5" Type="http://schemas.openxmlformats.org/officeDocument/2006/relationships/image" Target="../media/image35.png"/><Relationship Id="rId10" Type="http://schemas.openxmlformats.org/officeDocument/2006/relationships/image" Target="../media/image24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0.png"/><Relationship Id="rId3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3.png"/><Relationship Id="rId7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4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25D20334-27B1-196B-314B-8E1A15F76B4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35360" y="260648"/>
            <a:ext cx="11521279" cy="2448272"/>
          </a:xfrm>
          <a:solidFill>
            <a:schemeClr val="bg2">
              <a:lumMod val="50000"/>
            </a:schemeClr>
          </a:solidFill>
          <a:effectLst/>
        </p:spPr>
        <p:txBody>
          <a:bodyPr/>
          <a:lstStyle/>
          <a:p>
            <a:pPr eaLnBrk="1" hangingPunct="1"/>
            <a:r>
              <a:rPr lang="ja-JP" altLang="en-US" b="1" spc="-15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格子</a:t>
            </a:r>
            <a:r>
              <a:rPr lang="en-US" altLang="ja-JP" b="1" spc="-15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QCD</a:t>
            </a:r>
            <a:r>
              <a:rPr lang="ja-JP" altLang="en-US" b="1" spc="-15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の量子計算に向けて</a:t>
            </a:r>
            <a:endParaRPr lang="en-US" altLang="ja-JP" b="1" spc="-15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24C4885-796F-1C6F-401A-2C280438C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7568" y="4077072"/>
            <a:ext cx="777686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200000"/>
              </a:lnSpc>
              <a:spcBef>
                <a:spcPct val="20000"/>
              </a:spcBef>
              <a:defRPr/>
            </a:pPr>
            <a:r>
              <a:rPr lang="en-US" altLang="ja-JP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Arata Yamamoto</a:t>
            </a:r>
            <a:r>
              <a:rPr lang="ja-JP" altLang="en-US" sz="2800" dirty="0">
                <a:solidFill>
                  <a:srgbClr val="000000"/>
                </a:solidFill>
                <a:latin typeface="Cambria Math" panose="02040503050406030204" pitchFamily="18" charset="0"/>
                <a:cs typeface="Arial" pitchFamily="34" charset="0"/>
              </a:rPr>
              <a:t>  </a:t>
            </a:r>
            <a:r>
              <a:rPr lang="en-US" altLang="ja-JP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(University of Tokyo)</a:t>
            </a:r>
          </a:p>
        </p:txBody>
      </p:sp>
    </p:spTree>
    <p:extLst>
      <p:ext uri="{BB962C8B-B14F-4D97-AF65-F5344CB8AC3E}">
        <p14:creationId xmlns:p14="http://schemas.microsoft.com/office/powerpoint/2010/main" val="299136378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11">
            <a:extLst>
              <a:ext uri="{FF2B5EF4-FFF2-40B4-BE49-F238E27FC236}">
                <a16:creationId xmlns:a16="http://schemas.microsoft.com/office/drawing/2014/main" id="{A9CFE39A-B041-492B-844A-6AA04F8BA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260648"/>
            <a:ext cx="11521279" cy="7200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ja-JP" sz="2400" b="1" kern="0" spc="-15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Toy model of </a:t>
            </a:r>
            <a:r>
              <a:rPr lang="en-US" altLang="ja-JP" sz="2400" b="1" kern="0" spc="-15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QCD</a:t>
            </a:r>
            <a:endParaRPr lang="en-US" altLang="ja-JP" sz="2400" b="1" kern="0" spc="-15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46">
                <a:extLst>
                  <a:ext uri="{FF2B5EF4-FFF2-40B4-BE49-F238E27FC236}">
                    <a16:creationId xmlns:a16="http://schemas.microsoft.com/office/drawing/2014/main" id="{16AB7243-75F3-D496-C15C-D9AEA1367B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51666" y="1673990"/>
                <a:ext cx="54006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9F66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ja-JP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begChr m:val="|"/>
                        <m:endChr m:val="⟩"/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empty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⟩"/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occupied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altLang="ja-JP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altLang="ja-JP" b="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1 qubit</a:t>
                </a:r>
                <a:endParaRPr lang="en-US" altLang="ja-JP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 Box 46">
                <a:extLst>
                  <a:ext uri="{FF2B5EF4-FFF2-40B4-BE49-F238E27FC236}">
                    <a16:creationId xmlns:a16="http://schemas.microsoft.com/office/drawing/2014/main" id="{16AB7243-75F3-D496-C15C-D9AEA1367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51666" y="1673990"/>
                <a:ext cx="5400600" cy="400110"/>
              </a:xfrm>
              <a:prstGeom prst="rect">
                <a:avLst/>
              </a:prstGeom>
              <a:blipFill>
                <a:blip r:embed="rId2"/>
                <a:stretch>
                  <a:fillRect t="-9231" b="-276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9F66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 Box 5">
            <a:extLst>
              <a:ext uri="{FF2B5EF4-FFF2-40B4-BE49-F238E27FC236}">
                <a16:creationId xmlns:a16="http://schemas.microsoft.com/office/drawing/2014/main" id="{5FAF7F96-7409-8624-77A5-B078E0DDB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1674946"/>
            <a:ext cx="1747755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fermion field</a:t>
            </a:r>
            <a:endParaRPr lang="en-US" altLang="ja-JP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54752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11">
            <a:extLst>
              <a:ext uri="{FF2B5EF4-FFF2-40B4-BE49-F238E27FC236}">
                <a16:creationId xmlns:a16="http://schemas.microsoft.com/office/drawing/2014/main" id="{A9CFE39A-B041-492B-844A-6AA04F8BA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260648"/>
            <a:ext cx="11521279" cy="7200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ja-JP" sz="2400" b="1" kern="0" spc="-15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Toy model of </a:t>
            </a:r>
            <a:r>
              <a:rPr lang="en-US" altLang="ja-JP" sz="2400" b="1" kern="0" spc="-15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QCD</a:t>
            </a:r>
            <a:endParaRPr lang="en-US" altLang="ja-JP" sz="2400" b="1" kern="0" spc="-15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46">
                <a:extLst>
                  <a:ext uri="{FF2B5EF4-FFF2-40B4-BE49-F238E27FC236}">
                    <a16:creationId xmlns:a16="http://schemas.microsoft.com/office/drawing/2014/main" id="{7C02F88A-1A80-53D1-2FCD-ADE8F64921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51668" y="2930173"/>
                <a:ext cx="360039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9F66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altLang="ja-JP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altLang="ja-JP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 Box 46">
                <a:extLst>
                  <a:ext uri="{FF2B5EF4-FFF2-40B4-BE49-F238E27FC236}">
                    <a16:creationId xmlns:a16="http://schemas.microsoft.com/office/drawing/2014/main" id="{7C02F88A-1A80-53D1-2FCD-ADE8F6492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51668" y="2930173"/>
                <a:ext cx="3600399" cy="400110"/>
              </a:xfrm>
              <a:prstGeom prst="rect">
                <a:avLst/>
              </a:prstGeom>
              <a:blipFill>
                <a:blip r:embed="rId2"/>
                <a:stretch>
                  <a:fillRect b="-46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9F66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46">
                <a:extLst>
                  <a:ext uri="{FF2B5EF4-FFF2-40B4-BE49-F238E27FC236}">
                    <a16:creationId xmlns:a16="http://schemas.microsoft.com/office/drawing/2014/main" id="{FE92D96A-9CEF-03B8-D5E1-07ABE1EB92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51666" y="3606889"/>
                <a:ext cx="5164614" cy="4397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9F66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altLang="ja-JP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ja-JP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 Box 46">
                <a:extLst>
                  <a:ext uri="{FF2B5EF4-FFF2-40B4-BE49-F238E27FC236}">
                    <a16:creationId xmlns:a16="http://schemas.microsoft.com/office/drawing/2014/main" id="{FE92D96A-9CEF-03B8-D5E1-07ABE1EB9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51666" y="3606889"/>
                <a:ext cx="5164614" cy="4397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9F66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5">
                <a:extLst>
                  <a:ext uri="{FF2B5EF4-FFF2-40B4-BE49-F238E27FC236}">
                    <a16:creationId xmlns:a16="http://schemas.microsoft.com/office/drawing/2014/main" id="{00BC730B-CE86-208E-B189-BBAC7F8AAA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7490" y="2930173"/>
                <a:ext cx="1747756" cy="40011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gauge </a:t>
                </a:r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field</a:t>
                </a:r>
                <a:endParaRPr lang="en-US" altLang="ja-JP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 Box 5">
                <a:extLst>
                  <a:ext uri="{FF2B5EF4-FFF2-40B4-BE49-F238E27FC236}">
                    <a16:creationId xmlns:a16="http://schemas.microsoft.com/office/drawing/2014/main" id="{00BC730B-CE86-208E-B189-BBAC7F8AA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7490" y="2930173"/>
                <a:ext cx="1747756" cy="400110"/>
              </a:xfrm>
              <a:prstGeom prst="rect">
                <a:avLst/>
              </a:prstGeom>
              <a:blipFill>
                <a:blip r:embed="rId4"/>
                <a:stretch>
                  <a:fillRect t="-9231" b="-2769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5">
                <a:extLst>
                  <a:ext uri="{FF2B5EF4-FFF2-40B4-BE49-F238E27FC236}">
                    <a16:creationId xmlns:a16="http://schemas.microsoft.com/office/drawing/2014/main" id="{2A1CD1BC-896D-153F-4611-23E74BF10A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7488" y="3645024"/>
                <a:ext cx="1747755" cy="40011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ja-JP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gauge field</a:t>
                </a:r>
              </a:p>
            </p:txBody>
          </p:sp>
        </mc:Choice>
        <mc:Fallback xmlns="">
          <p:sp>
            <p:nvSpPr>
              <p:cNvPr id="19" name="Text Box 5">
                <a:extLst>
                  <a:ext uri="{FF2B5EF4-FFF2-40B4-BE49-F238E27FC236}">
                    <a16:creationId xmlns:a16="http://schemas.microsoft.com/office/drawing/2014/main" id="{2A1CD1BC-896D-153F-4611-23E74BF10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7488" y="3645024"/>
                <a:ext cx="1747755" cy="400110"/>
              </a:xfrm>
              <a:prstGeom prst="rect">
                <a:avLst/>
              </a:prstGeom>
              <a:blipFill>
                <a:blip r:embed="rId5"/>
                <a:stretch>
                  <a:fillRect t="-9091" b="-2575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46">
                <a:extLst>
                  <a:ext uri="{FF2B5EF4-FFF2-40B4-BE49-F238E27FC236}">
                    <a16:creationId xmlns:a16="http://schemas.microsoft.com/office/drawing/2014/main" id="{857BDB29-2603-2E87-61CC-97288CB529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51666" y="4788975"/>
                <a:ext cx="6676782" cy="4397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9F66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altLang="ja-JP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)/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ja-JP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 Box 46">
                <a:extLst>
                  <a:ext uri="{FF2B5EF4-FFF2-40B4-BE49-F238E27FC236}">
                    <a16:creationId xmlns:a16="http://schemas.microsoft.com/office/drawing/2014/main" id="{857BDB29-2603-2E87-61CC-97288CB52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51666" y="4788975"/>
                <a:ext cx="6676782" cy="4397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9F66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5">
                <a:extLst>
                  <a:ext uri="{FF2B5EF4-FFF2-40B4-BE49-F238E27FC236}">
                    <a16:creationId xmlns:a16="http://schemas.microsoft.com/office/drawing/2014/main" id="{EBB3696B-C448-2027-8C17-3D5685593A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7488" y="4829090"/>
                <a:ext cx="1819763" cy="40011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ja-JP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gauge field</a:t>
                </a:r>
              </a:p>
            </p:txBody>
          </p:sp>
        </mc:Choice>
        <mc:Fallback xmlns="">
          <p:sp>
            <p:nvSpPr>
              <p:cNvPr id="21" name="Text Box 5">
                <a:extLst>
                  <a:ext uri="{FF2B5EF4-FFF2-40B4-BE49-F238E27FC236}">
                    <a16:creationId xmlns:a16="http://schemas.microsoft.com/office/drawing/2014/main" id="{EBB3696B-C448-2027-8C17-3D5685593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7488" y="4829090"/>
                <a:ext cx="1819763" cy="400110"/>
              </a:xfrm>
              <a:prstGeom prst="rect">
                <a:avLst/>
              </a:prstGeom>
              <a:blipFill>
                <a:blip r:embed="rId7"/>
                <a:stretch>
                  <a:fillRect t="-7576" b="-2575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5">
            <a:extLst>
              <a:ext uri="{FF2B5EF4-FFF2-40B4-BE49-F238E27FC236}">
                <a16:creationId xmlns:a16="http://schemas.microsoft.com/office/drawing/2014/main" id="{CC1E360F-39EC-9C09-2540-E5961EEFF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9735" y="5816113"/>
            <a:ext cx="2324217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U(1) gauge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46">
                <a:extLst>
                  <a:ext uri="{FF2B5EF4-FFF2-40B4-BE49-F238E27FC236}">
                    <a16:creationId xmlns:a16="http://schemas.microsoft.com/office/drawing/2014/main" id="{63AA2BF8-D94C-57A6-AE8D-C25CB2A70A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2246192" y="4268043"/>
                <a:ext cx="589987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9F66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altLang="ja-JP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 Box 46">
                <a:extLst>
                  <a:ext uri="{FF2B5EF4-FFF2-40B4-BE49-F238E27FC236}">
                    <a16:creationId xmlns:a16="http://schemas.microsoft.com/office/drawing/2014/main" id="{63AA2BF8-D94C-57A6-AE8D-C25CB2A70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246192" y="4268043"/>
                <a:ext cx="58998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9F66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40A8AB6B-4425-A8FA-01CB-C229C2AE3190}"/>
              </a:ext>
            </a:extLst>
          </p:cNvPr>
          <p:cNvCxnSpPr/>
          <p:nvPr/>
        </p:nvCxnSpPr>
        <p:spPr bwMode="auto">
          <a:xfrm>
            <a:off x="1972380" y="6016168"/>
            <a:ext cx="117129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sm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5">
                <a:extLst>
                  <a:ext uri="{FF2B5EF4-FFF2-40B4-BE49-F238E27FC236}">
                    <a16:creationId xmlns:a16="http://schemas.microsoft.com/office/drawing/2014/main" id="{F2A1565A-C18D-F533-C851-AA22179D0E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3970" y="6197242"/>
                <a:ext cx="1008112" cy="40011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altLang="ja-JP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 Box 5">
                <a:extLst>
                  <a:ext uri="{FF2B5EF4-FFF2-40B4-BE49-F238E27FC236}">
                    <a16:creationId xmlns:a16="http://schemas.microsoft.com/office/drawing/2014/main" id="{F2A1565A-C18D-F533-C851-AA22179D0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3970" y="6197242"/>
                <a:ext cx="1008112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46">
                <a:extLst>
                  <a:ext uri="{FF2B5EF4-FFF2-40B4-BE49-F238E27FC236}">
                    <a16:creationId xmlns:a16="http://schemas.microsoft.com/office/drawing/2014/main" id="{16AB7243-75F3-D496-C15C-D9AEA1367B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51666" y="1673990"/>
                <a:ext cx="54006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9F66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ja-JP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begChr m:val="|"/>
                        <m:endChr m:val="⟩"/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empty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⟩"/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occupied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altLang="ja-JP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altLang="ja-JP" b="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1 qubit</a:t>
                </a:r>
                <a:endParaRPr lang="en-US" altLang="ja-JP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 Box 46">
                <a:extLst>
                  <a:ext uri="{FF2B5EF4-FFF2-40B4-BE49-F238E27FC236}">
                    <a16:creationId xmlns:a16="http://schemas.microsoft.com/office/drawing/2014/main" id="{16AB7243-75F3-D496-C15C-D9AEA1367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51666" y="1673990"/>
                <a:ext cx="5400600" cy="400110"/>
              </a:xfrm>
              <a:prstGeom prst="rect">
                <a:avLst/>
              </a:prstGeom>
              <a:blipFill>
                <a:blip r:embed="rId3"/>
                <a:stretch>
                  <a:fillRect t="-9231" b="-276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9F66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 Box 5">
            <a:extLst>
              <a:ext uri="{FF2B5EF4-FFF2-40B4-BE49-F238E27FC236}">
                <a16:creationId xmlns:a16="http://schemas.microsoft.com/office/drawing/2014/main" id="{5FAF7F96-7409-8624-77A5-B078E0DDB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1674946"/>
            <a:ext cx="1747755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fermion field</a:t>
            </a:r>
            <a:endParaRPr lang="en-US" altLang="ja-JP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5">
                <a:extLst>
                  <a:ext uri="{FF2B5EF4-FFF2-40B4-BE49-F238E27FC236}">
                    <a16:creationId xmlns:a16="http://schemas.microsoft.com/office/drawing/2014/main" id="{08DEA861-0580-3E78-EC6D-22A590B45A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16970" y="5770485"/>
                <a:ext cx="5879630" cy="4531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dimension !!	SU(3) is more complicated...</a:t>
                </a:r>
              </a:p>
            </p:txBody>
          </p:sp>
        </mc:Choice>
        <mc:Fallback xmlns="">
          <p:sp>
            <p:nvSpPr>
              <p:cNvPr id="2" name="Text Box 5">
                <a:extLst>
                  <a:ext uri="{FF2B5EF4-FFF2-40B4-BE49-F238E27FC236}">
                    <a16:creationId xmlns:a16="http://schemas.microsoft.com/office/drawing/2014/main" id="{08DEA861-0580-3E78-EC6D-22A590B45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16970" y="5770485"/>
                <a:ext cx="5879630" cy="453137"/>
              </a:xfrm>
              <a:prstGeom prst="rect">
                <a:avLst/>
              </a:prstGeom>
              <a:blipFill>
                <a:blip r:embed="rId11"/>
                <a:stretch>
                  <a:fillRect b="-2162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014229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1E197BF2-D372-AA43-06B6-AEF95E7E78DD}"/>
              </a:ext>
            </a:extLst>
          </p:cNvPr>
          <p:cNvGrpSpPr/>
          <p:nvPr/>
        </p:nvGrpSpPr>
        <p:grpSpPr>
          <a:xfrm>
            <a:off x="3582932" y="4158332"/>
            <a:ext cx="1584176" cy="1584176"/>
            <a:chOff x="2495600" y="1772816"/>
            <a:chExt cx="3600400" cy="3600400"/>
          </a:xfrm>
        </p:grpSpPr>
        <p:cxnSp>
          <p:nvCxnSpPr>
            <p:cNvPr id="36" name="直線矢印コネクタ 35">
              <a:extLst>
                <a:ext uri="{FF2B5EF4-FFF2-40B4-BE49-F238E27FC236}">
                  <a16:creationId xmlns:a16="http://schemas.microsoft.com/office/drawing/2014/main" id="{83F5400C-2C28-A4F0-71D1-7986189A1E4D}"/>
                </a:ext>
              </a:extLst>
            </p:cNvPr>
            <p:cNvCxnSpPr/>
            <p:nvPr/>
          </p:nvCxnSpPr>
          <p:spPr bwMode="auto">
            <a:xfrm flipV="1">
              <a:off x="3022866" y="2300082"/>
              <a:ext cx="2545868" cy="2545868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直線矢印コネクタ 36">
              <a:extLst>
                <a:ext uri="{FF2B5EF4-FFF2-40B4-BE49-F238E27FC236}">
                  <a16:creationId xmlns:a16="http://schemas.microsoft.com/office/drawing/2014/main" id="{C023EBB5-FB7D-CB0A-B7AA-7E50ECE84DF4}"/>
                </a:ext>
              </a:extLst>
            </p:cNvPr>
            <p:cNvCxnSpPr/>
            <p:nvPr/>
          </p:nvCxnSpPr>
          <p:spPr bwMode="auto">
            <a:xfrm>
              <a:off x="2495600" y="3573016"/>
              <a:ext cx="3600400" cy="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直線矢印コネクタ 37">
              <a:extLst>
                <a:ext uri="{FF2B5EF4-FFF2-40B4-BE49-F238E27FC236}">
                  <a16:creationId xmlns:a16="http://schemas.microsoft.com/office/drawing/2014/main" id="{B58BFE11-E703-F2AE-7BCC-61CB5CB2A28E}"/>
                </a:ext>
              </a:extLst>
            </p:cNvPr>
            <p:cNvCxnSpPr/>
            <p:nvPr/>
          </p:nvCxnSpPr>
          <p:spPr bwMode="auto">
            <a:xfrm flipV="1">
              <a:off x="4295800" y="1772816"/>
              <a:ext cx="0" cy="360040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直線矢印コネクタ 38">
              <a:extLst>
                <a:ext uri="{FF2B5EF4-FFF2-40B4-BE49-F238E27FC236}">
                  <a16:creationId xmlns:a16="http://schemas.microsoft.com/office/drawing/2014/main" id="{3546E81D-A5BE-0F7A-8E27-A55C313391C6}"/>
                </a:ext>
              </a:extLst>
            </p:cNvPr>
            <p:cNvCxnSpPr/>
            <p:nvPr/>
          </p:nvCxnSpPr>
          <p:spPr bwMode="auto">
            <a:xfrm flipH="1" flipV="1">
              <a:off x="3022866" y="2300082"/>
              <a:ext cx="2545868" cy="2545868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D1D1C14B-A11C-4D5A-E66C-6F2801FC51BE}"/>
              </a:ext>
            </a:extLst>
          </p:cNvPr>
          <p:cNvGrpSpPr/>
          <p:nvPr/>
        </p:nvGrpSpPr>
        <p:grpSpPr>
          <a:xfrm>
            <a:off x="1123239" y="4158332"/>
            <a:ext cx="1584176" cy="1584176"/>
            <a:chOff x="2495600" y="1772816"/>
            <a:chExt cx="3600400" cy="3600400"/>
          </a:xfrm>
        </p:grpSpPr>
        <p:cxnSp>
          <p:nvCxnSpPr>
            <p:cNvPr id="31" name="直線矢印コネクタ 30">
              <a:extLst>
                <a:ext uri="{FF2B5EF4-FFF2-40B4-BE49-F238E27FC236}">
                  <a16:creationId xmlns:a16="http://schemas.microsoft.com/office/drawing/2014/main" id="{C898971B-EE00-B0FA-13CF-FFA8EA9840D5}"/>
                </a:ext>
              </a:extLst>
            </p:cNvPr>
            <p:cNvCxnSpPr/>
            <p:nvPr/>
          </p:nvCxnSpPr>
          <p:spPr bwMode="auto">
            <a:xfrm flipV="1">
              <a:off x="3022866" y="2300082"/>
              <a:ext cx="2545868" cy="254586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直線矢印コネクタ 31">
              <a:extLst>
                <a:ext uri="{FF2B5EF4-FFF2-40B4-BE49-F238E27FC236}">
                  <a16:creationId xmlns:a16="http://schemas.microsoft.com/office/drawing/2014/main" id="{04ECC1BB-F903-7C5B-413E-39F17D105283}"/>
                </a:ext>
              </a:extLst>
            </p:cNvPr>
            <p:cNvCxnSpPr/>
            <p:nvPr/>
          </p:nvCxnSpPr>
          <p:spPr bwMode="auto">
            <a:xfrm>
              <a:off x="2495600" y="3573016"/>
              <a:ext cx="36004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直線矢印コネクタ 32">
              <a:extLst>
                <a:ext uri="{FF2B5EF4-FFF2-40B4-BE49-F238E27FC236}">
                  <a16:creationId xmlns:a16="http://schemas.microsoft.com/office/drawing/2014/main" id="{994296E4-A9D8-B6AA-E1D2-BDCB3092D553}"/>
                </a:ext>
              </a:extLst>
            </p:cNvPr>
            <p:cNvCxnSpPr/>
            <p:nvPr/>
          </p:nvCxnSpPr>
          <p:spPr bwMode="auto">
            <a:xfrm flipV="1">
              <a:off x="4295800" y="1772816"/>
              <a:ext cx="0" cy="36004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直線矢印コネクタ 33">
              <a:extLst>
                <a:ext uri="{FF2B5EF4-FFF2-40B4-BE49-F238E27FC236}">
                  <a16:creationId xmlns:a16="http://schemas.microsoft.com/office/drawing/2014/main" id="{05AFDF4E-C732-32B6-27A2-1897CF9DBAC6}"/>
                </a:ext>
              </a:extLst>
            </p:cNvPr>
            <p:cNvCxnSpPr/>
            <p:nvPr/>
          </p:nvCxnSpPr>
          <p:spPr bwMode="auto">
            <a:xfrm flipH="1" flipV="1">
              <a:off x="3022866" y="2300082"/>
              <a:ext cx="2545868" cy="254586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1" name="Rectangle 11">
            <a:extLst>
              <a:ext uri="{FF2B5EF4-FFF2-40B4-BE49-F238E27FC236}">
                <a16:creationId xmlns:a16="http://schemas.microsoft.com/office/drawing/2014/main" id="{A9CFE39A-B041-492B-844A-6AA04F8BA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260648"/>
            <a:ext cx="11521279" cy="7200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ja-JP" sz="2400" b="1" kern="0" spc="-15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Toy model of </a:t>
            </a:r>
            <a:r>
              <a:rPr lang="en-US" altLang="ja-JP" sz="2400" b="1" kern="0" spc="-15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QCD</a:t>
            </a:r>
            <a:endParaRPr lang="en-US" altLang="ja-JP" sz="2400" b="1" kern="0" spc="-15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4AC36B4D-35F9-83CB-B9F4-251204E79999}"/>
              </a:ext>
            </a:extLst>
          </p:cNvPr>
          <p:cNvSpPr/>
          <p:nvPr/>
        </p:nvSpPr>
        <p:spPr bwMode="auto">
          <a:xfrm>
            <a:off x="8472764" y="4345146"/>
            <a:ext cx="525336" cy="525336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sm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43" name="Text Box 5">
            <a:extLst>
              <a:ext uri="{FF2B5EF4-FFF2-40B4-BE49-F238E27FC236}">
                <a16:creationId xmlns:a16="http://schemas.microsoft.com/office/drawing/2014/main" id="{F8417655-D69D-521A-A6BE-F8A5392E2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8932" y="5657327"/>
            <a:ext cx="10910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neutron</a:t>
            </a:r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011AAFC1-56EC-3310-C950-0550FF63864C}"/>
              </a:ext>
            </a:extLst>
          </p:cNvPr>
          <p:cNvSpPr/>
          <p:nvPr/>
        </p:nvSpPr>
        <p:spPr bwMode="auto">
          <a:xfrm>
            <a:off x="8194452" y="4813732"/>
            <a:ext cx="525336" cy="525336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sm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7DE5E25C-28CF-0A52-1839-F1811065F236}"/>
              </a:ext>
            </a:extLst>
          </p:cNvPr>
          <p:cNvSpPr/>
          <p:nvPr/>
        </p:nvSpPr>
        <p:spPr bwMode="auto">
          <a:xfrm>
            <a:off x="8751076" y="4799931"/>
            <a:ext cx="525336" cy="525336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sm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E17916AB-E3A1-420F-D021-CBB0E01D3AAF}"/>
              </a:ext>
            </a:extLst>
          </p:cNvPr>
          <p:cNvSpPr/>
          <p:nvPr/>
        </p:nvSpPr>
        <p:spPr bwMode="auto">
          <a:xfrm>
            <a:off x="8115541" y="4311894"/>
            <a:ext cx="1223636" cy="1223636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sm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46">
                <a:extLst>
                  <a:ext uri="{FF2B5EF4-FFF2-40B4-BE49-F238E27FC236}">
                    <a16:creationId xmlns:a16="http://schemas.microsoft.com/office/drawing/2014/main" id="{CEC44B56-39F0-5929-FB75-C938859AC6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83076" y="4301203"/>
                <a:ext cx="38244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9F66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altLang="ja-JP" sz="28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 Box 46">
                <a:extLst>
                  <a:ext uri="{FF2B5EF4-FFF2-40B4-BE49-F238E27FC236}">
                    <a16:creationId xmlns:a16="http://schemas.microsoft.com/office/drawing/2014/main" id="{CEC44B56-39F0-5929-FB75-C938859AC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83076" y="4301203"/>
                <a:ext cx="382443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9F66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46">
                <a:extLst>
                  <a:ext uri="{FF2B5EF4-FFF2-40B4-BE49-F238E27FC236}">
                    <a16:creationId xmlns:a16="http://schemas.microsoft.com/office/drawing/2014/main" id="{77C2C1EA-B072-408F-70A0-B24275B740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77965" y="4802990"/>
                <a:ext cx="38244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9F66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altLang="ja-JP" sz="28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Text Box 46">
                <a:extLst>
                  <a:ext uri="{FF2B5EF4-FFF2-40B4-BE49-F238E27FC236}">
                    <a16:creationId xmlns:a16="http://schemas.microsoft.com/office/drawing/2014/main" id="{77C2C1EA-B072-408F-70A0-B24275B74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7965" y="4802990"/>
                <a:ext cx="38244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9F66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46">
                <a:extLst>
                  <a:ext uri="{FF2B5EF4-FFF2-40B4-BE49-F238E27FC236}">
                    <a16:creationId xmlns:a16="http://schemas.microsoft.com/office/drawing/2014/main" id="{1E074157-3459-23FA-1D71-E4A48A9FEC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79339" y="4771039"/>
                <a:ext cx="38244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9F66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altLang="ja-JP" sz="28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Text Box 46">
                <a:extLst>
                  <a:ext uri="{FF2B5EF4-FFF2-40B4-BE49-F238E27FC236}">
                    <a16:creationId xmlns:a16="http://schemas.microsoft.com/office/drawing/2014/main" id="{1E074157-3459-23FA-1D71-E4A48A9FEC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79339" y="4771039"/>
                <a:ext cx="38244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9F66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楕円 49">
            <a:extLst>
              <a:ext uri="{FF2B5EF4-FFF2-40B4-BE49-F238E27FC236}">
                <a16:creationId xmlns:a16="http://schemas.microsoft.com/office/drawing/2014/main" id="{136BB1BB-EE6B-7F1C-8ED5-5F077D44D40F}"/>
              </a:ext>
            </a:extLst>
          </p:cNvPr>
          <p:cNvSpPr/>
          <p:nvPr/>
        </p:nvSpPr>
        <p:spPr bwMode="auto">
          <a:xfrm>
            <a:off x="1670837" y="4680677"/>
            <a:ext cx="525336" cy="525336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sm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46">
                <a:extLst>
                  <a:ext uri="{FF2B5EF4-FFF2-40B4-BE49-F238E27FC236}">
                    <a16:creationId xmlns:a16="http://schemas.microsoft.com/office/drawing/2014/main" id="{F2B97ED7-B7DF-02F5-F12E-B445FCD756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149" y="4636734"/>
                <a:ext cx="38244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9F66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altLang="ja-JP" sz="28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Text Box 46">
                <a:extLst>
                  <a:ext uri="{FF2B5EF4-FFF2-40B4-BE49-F238E27FC236}">
                    <a16:creationId xmlns:a16="http://schemas.microsoft.com/office/drawing/2014/main" id="{F2B97ED7-B7DF-02F5-F12E-B445FCD75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1149" y="4636734"/>
                <a:ext cx="38244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9F66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楕円 53">
            <a:extLst>
              <a:ext uri="{FF2B5EF4-FFF2-40B4-BE49-F238E27FC236}">
                <a16:creationId xmlns:a16="http://schemas.microsoft.com/office/drawing/2014/main" id="{A272EB10-5FBE-325E-02D2-47B81382361B}"/>
              </a:ext>
            </a:extLst>
          </p:cNvPr>
          <p:cNvSpPr/>
          <p:nvPr/>
        </p:nvSpPr>
        <p:spPr bwMode="auto">
          <a:xfrm>
            <a:off x="3860073" y="4680677"/>
            <a:ext cx="525336" cy="525336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sm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 Box 46">
                <a:extLst>
                  <a:ext uri="{FF2B5EF4-FFF2-40B4-BE49-F238E27FC236}">
                    <a16:creationId xmlns:a16="http://schemas.microsoft.com/office/drawing/2014/main" id="{9951FA47-9268-CBEE-1853-C9B75D7D22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0385" y="4636734"/>
                <a:ext cx="38244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9F66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altLang="ja-JP" sz="28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Text Box 46">
                <a:extLst>
                  <a:ext uri="{FF2B5EF4-FFF2-40B4-BE49-F238E27FC236}">
                    <a16:creationId xmlns:a16="http://schemas.microsoft.com/office/drawing/2014/main" id="{9951FA47-9268-CBEE-1853-C9B75D7D2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70385" y="4636734"/>
                <a:ext cx="38244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9F66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楕円 55">
            <a:extLst>
              <a:ext uri="{FF2B5EF4-FFF2-40B4-BE49-F238E27FC236}">
                <a16:creationId xmlns:a16="http://schemas.microsoft.com/office/drawing/2014/main" id="{C96AB6F2-F36B-98A8-5164-67BFC3070D98}"/>
              </a:ext>
            </a:extLst>
          </p:cNvPr>
          <p:cNvSpPr/>
          <p:nvPr/>
        </p:nvSpPr>
        <p:spPr bwMode="auto">
          <a:xfrm>
            <a:off x="4412735" y="4687752"/>
            <a:ext cx="525336" cy="525336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sm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46">
                <a:extLst>
                  <a:ext uri="{FF2B5EF4-FFF2-40B4-BE49-F238E27FC236}">
                    <a16:creationId xmlns:a16="http://schemas.microsoft.com/office/drawing/2014/main" id="{1C853BBE-B30E-487A-6066-157D932072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04012" y="4636734"/>
                <a:ext cx="38244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9F66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altLang="ja-JP" sz="28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7" name="Text Box 46">
                <a:extLst>
                  <a:ext uri="{FF2B5EF4-FFF2-40B4-BE49-F238E27FC236}">
                    <a16:creationId xmlns:a16="http://schemas.microsoft.com/office/drawing/2014/main" id="{1C853BBE-B30E-487A-6066-157D93207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4012" y="4636734"/>
                <a:ext cx="38244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9F66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5">
                <a:extLst>
                  <a:ext uri="{FF2B5EF4-FFF2-40B4-BE49-F238E27FC236}">
                    <a16:creationId xmlns:a16="http://schemas.microsoft.com/office/drawing/2014/main" id="{B27D8957-7EA1-5353-4288-55EFB2E8F2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8965" y="2668850"/>
                <a:ext cx="385723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9F66F">
                        <a:alpha val="50000"/>
                      </a:srgbClr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electric</m:t>
                      </m:r>
                      <m:r>
                        <a:rPr lang="en-US" altLang="ja-JP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charge</m:t>
                      </m:r>
                      <m:r>
                        <a:rPr lang="en-US" altLang="ja-JP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 1, 2 (</m:t>
                      </m:r>
                      <m:r>
                        <m:rPr>
                          <m:sty m:val="p"/>
                        </m:rPr>
                        <a:rPr lang="en-US" altLang="ja-JP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US" altLang="ja-JP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3)</m:t>
                      </m:r>
                    </m:oMath>
                  </m:oMathPara>
                </a14:m>
                <a:endParaRPr lang="en-US" altLang="ja-JP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 Box 5">
                <a:extLst>
                  <a:ext uri="{FF2B5EF4-FFF2-40B4-BE49-F238E27FC236}">
                    <a16:creationId xmlns:a16="http://schemas.microsoft.com/office/drawing/2014/main" id="{B27D8957-7EA1-5353-4288-55EFB2E8F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8965" y="2668850"/>
                <a:ext cx="3857235" cy="400110"/>
              </a:xfrm>
              <a:prstGeom prst="rect">
                <a:avLst/>
              </a:prstGeom>
              <a:blipFill>
                <a:blip r:embed="rId8"/>
                <a:stretch>
                  <a:fillRect b="-184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9F66F">
                        <a:alpha val="50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5">
            <a:extLst>
              <a:ext uri="{FF2B5EF4-FFF2-40B4-BE49-F238E27FC236}">
                <a16:creationId xmlns:a16="http://schemas.microsoft.com/office/drawing/2014/main" id="{CECB1AD0-984A-17D5-074E-EA30B8466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4433" y="5661248"/>
            <a:ext cx="10081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pion</a:t>
            </a: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5ECBFF3F-3718-740D-925E-A5416678A440}"/>
              </a:ext>
            </a:extLst>
          </p:cNvPr>
          <p:cNvSpPr/>
          <p:nvPr/>
        </p:nvSpPr>
        <p:spPr bwMode="auto">
          <a:xfrm>
            <a:off x="9703303" y="4623821"/>
            <a:ext cx="525336" cy="525336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sm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C9020161-72E8-F122-A9F6-2980F33B087F}"/>
              </a:ext>
            </a:extLst>
          </p:cNvPr>
          <p:cNvSpPr/>
          <p:nvPr/>
        </p:nvSpPr>
        <p:spPr bwMode="auto">
          <a:xfrm>
            <a:off x="10259927" y="4610020"/>
            <a:ext cx="525336" cy="525336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sm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0C8C14F5-B484-B9D6-D4ED-2B8678A3E2A0}"/>
              </a:ext>
            </a:extLst>
          </p:cNvPr>
          <p:cNvSpPr/>
          <p:nvPr/>
        </p:nvSpPr>
        <p:spPr bwMode="auto">
          <a:xfrm>
            <a:off x="9624392" y="4292090"/>
            <a:ext cx="1223636" cy="1223636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sm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46">
                <a:extLst>
                  <a:ext uri="{FF2B5EF4-FFF2-40B4-BE49-F238E27FC236}">
                    <a16:creationId xmlns:a16="http://schemas.microsoft.com/office/drawing/2014/main" id="{822A3245-B814-0C2C-B4E6-29CA76DC23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00089" y="4581128"/>
                <a:ext cx="38244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9F66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altLang="ja-JP" sz="28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 Box 46">
                <a:extLst>
                  <a:ext uri="{FF2B5EF4-FFF2-40B4-BE49-F238E27FC236}">
                    <a16:creationId xmlns:a16="http://schemas.microsoft.com/office/drawing/2014/main" id="{822A3245-B814-0C2C-B4E6-29CA76DC2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00089" y="4581128"/>
                <a:ext cx="38244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9F66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46">
                <a:extLst>
                  <a:ext uri="{FF2B5EF4-FFF2-40B4-BE49-F238E27FC236}">
                    <a16:creationId xmlns:a16="http://schemas.microsoft.com/office/drawing/2014/main" id="{B4840AA7-030C-3963-F00B-B967F6F98C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88190" y="4581128"/>
                <a:ext cx="382443" cy="5327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9F66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ja-JP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en-US" altLang="ja-JP" sz="2800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 Box 46">
                <a:extLst>
                  <a:ext uri="{FF2B5EF4-FFF2-40B4-BE49-F238E27FC236}">
                    <a16:creationId xmlns:a16="http://schemas.microsoft.com/office/drawing/2014/main" id="{B4840AA7-030C-3963-F00B-B967F6F98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88190" y="4581128"/>
                <a:ext cx="382443" cy="5327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9F66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Box 5">
            <a:extLst>
              <a:ext uri="{FF2B5EF4-FFF2-40B4-BE49-F238E27FC236}">
                <a16:creationId xmlns:a16="http://schemas.microsoft.com/office/drawing/2014/main" id="{BF765D97-B902-32BB-033D-86662EC66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9204" y="5666197"/>
            <a:ext cx="10081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quark</a:t>
            </a:r>
          </a:p>
        </p:txBody>
      </p:sp>
      <p:sp>
        <p:nvSpPr>
          <p:cNvPr id="41" name="Text Box 5">
            <a:extLst>
              <a:ext uri="{FF2B5EF4-FFF2-40B4-BE49-F238E27FC236}">
                <a16:creationId xmlns:a16="http://schemas.microsoft.com/office/drawing/2014/main" id="{8CB05181-DAB4-1129-47DA-ED0C181E9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669" y="5666197"/>
            <a:ext cx="14742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two quarks</a:t>
            </a:r>
          </a:p>
        </p:txBody>
      </p:sp>
      <p:sp>
        <p:nvSpPr>
          <p:cNvPr id="2" name="Text Box 46">
            <a:extLst>
              <a:ext uri="{FF2B5EF4-FFF2-40B4-BE49-F238E27FC236}">
                <a16:creationId xmlns:a16="http://schemas.microsoft.com/office/drawing/2014/main" id="{13C3BA76-A7AB-A69A-31FA-15846076C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112" y="1002214"/>
            <a:ext cx="47525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9pPr>
          </a:lstStyle>
          <a:p>
            <a:pPr algn="r" eaLnBrk="1" hangingPunct="1"/>
            <a:r>
              <a:rPr lang="en-US" altLang="ja-JP" sz="16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Florio, </a:t>
            </a:r>
            <a:r>
              <a:rPr lang="en-US" altLang="ja-JP" sz="1600" dirty="0" err="1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Weichselbaum</a:t>
            </a:r>
            <a:r>
              <a:rPr lang="en-US" altLang="ja-JP" sz="16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altLang="ja-JP" sz="1600" dirty="0" err="1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Valgushev</a:t>
            </a:r>
            <a:r>
              <a:rPr lang="en-US" altLang="ja-JP" sz="16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altLang="ja-JP" sz="1600" dirty="0" err="1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Pisarski</a:t>
            </a:r>
            <a:r>
              <a:rPr lang="ja-JP" altLang="en-US" sz="16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ja-JP" sz="16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(2023)</a:t>
            </a:r>
          </a:p>
          <a:p>
            <a:pPr algn="r" eaLnBrk="1" hangingPunct="1"/>
            <a:r>
              <a:rPr lang="en-US" altLang="ja-JP" sz="16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Hidaka, </a:t>
            </a:r>
            <a:r>
              <a:rPr lang="en-US" altLang="ja-JP" sz="1600" dirty="0" err="1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Tanizaki</a:t>
            </a:r>
            <a:r>
              <a:rPr lang="en-US" altLang="ja-JP" sz="16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Yamamoto</a:t>
            </a:r>
            <a:r>
              <a:rPr lang="ja-JP" altLang="en-US" sz="16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ja-JP" sz="16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(2024)</a:t>
            </a: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C2DD0762-A516-D543-3F41-577D1A092EE4}"/>
              </a:ext>
            </a:extLst>
          </p:cNvPr>
          <p:cNvGrpSpPr/>
          <p:nvPr/>
        </p:nvGrpSpPr>
        <p:grpSpPr>
          <a:xfrm>
            <a:off x="767408" y="1412776"/>
            <a:ext cx="3729436" cy="400110"/>
            <a:chOff x="623392" y="1412776"/>
            <a:chExt cx="3729436" cy="400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 Box 5">
                  <a:extLst>
                    <a:ext uri="{FF2B5EF4-FFF2-40B4-BE49-F238E27FC236}">
                      <a16:creationId xmlns:a16="http://schemas.microsoft.com/office/drawing/2014/main" id="{5EDA4B4C-5729-E4B2-8591-17C60674201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3392" y="1412776"/>
                  <a:ext cx="3729436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9F66F">
                          <a:alpha val="50000"/>
                        </a:srgbClr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rgbClr val="FF6600"/>
                      </a:solidFill>
                      <a:miter lim="800000"/>
                      <a:headEnd type="none" w="med" len="sm"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lvl="0">
                    <a:defRPr/>
                  </a:pPr>
                  <a:r>
                    <a:rPr lang="en-US" altLang="ja-JP" b="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SU(3) </a:t>
                  </a:r>
                  <a14:m>
                    <m:oMath xmlns:m="http://schemas.openxmlformats.org/officeDocument/2006/math">
                      <m:r>
                        <a:rPr lang="en-US" altLang="ja-JP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ja-JP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ja-JP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altLang="ja-JP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lattice gauge</a:t>
                  </a:r>
                  <a:r>
                    <a:rPr lang="en-US" altLang="ja-JP" b="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theory</a:t>
                  </a:r>
                  <a:endParaRPr lang="en-US" altLang="ja-JP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8" name="Text Box 5">
                  <a:extLst>
                    <a:ext uri="{FF2B5EF4-FFF2-40B4-BE49-F238E27FC236}">
                      <a16:creationId xmlns:a16="http://schemas.microsoft.com/office/drawing/2014/main" id="{5EDA4B4C-5729-E4B2-8591-17C6067420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3392" y="1412776"/>
                  <a:ext cx="3729436" cy="400110"/>
                </a:xfrm>
                <a:prstGeom prst="rect">
                  <a:avLst/>
                </a:prstGeom>
                <a:blipFill>
                  <a:blip r:embed="rId13"/>
                  <a:stretch>
                    <a:fillRect l="-1797" t="-9231" b="-2769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9F66F">
                          <a:alpha val="50000"/>
                        </a:srgb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FF6600"/>
                      </a:solidFill>
                      <a:miter lim="800000"/>
                      <a:headEnd type="none" w="med" len="sm"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" name="直線コネクタ 2">
              <a:extLst>
                <a:ext uri="{FF2B5EF4-FFF2-40B4-BE49-F238E27FC236}">
                  <a16:creationId xmlns:a16="http://schemas.microsoft.com/office/drawing/2014/main" id="{54B7EE35-A4D1-C4EC-BA78-9B24156C9F63}"/>
                </a:ext>
              </a:extLst>
            </p:cNvPr>
            <p:cNvCxnSpPr/>
            <p:nvPr/>
          </p:nvCxnSpPr>
          <p:spPr bwMode="auto">
            <a:xfrm>
              <a:off x="695400" y="1484784"/>
              <a:ext cx="648072" cy="28803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EEF15C31-8E38-20CB-61B9-D1A4D1AB6192}"/>
                </a:ext>
              </a:extLst>
            </p:cNvPr>
            <p:cNvCxnSpPr/>
            <p:nvPr/>
          </p:nvCxnSpPr>
          <p:spPr bwMode="auto">
            <a:xfrm flipV="1">
              <a:off x="695400" y="1484784"/>
              <a:ext cx="648072" cy="28803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" name="楕円 4">
            <a:extLst>
              <a:ext uri="{FF2B5EF4-FFF2-40B4-BE49-F238E27FC236}">
                <a16:creationId xmlns:a16="http://schemas.microsoft.com/office/drawing/2014/main" id="{EA9F7927-838E-F987-3CB9-BAF076F92E1A}"/>
              </a:ext>
            </a:extLst>
          </p:cNvPr>
          <p:cNvSpPr/>
          <p:nvPr/>
        </p:nvSpPr>
        <p:spPr bwMode="auto">
          <a:xfrm>
            <a:off x="6957279" y="4337039"/>
            <a:ext cx="525336" cy="525336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sm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F458891-8C5B-4BB1-4E57-8E522DE72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8315" y="5657327"/>
            <a:ext cx="10910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proton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D300AAFD-9FB5-C6D1-14F9-0A73D5080DFC}"/>
              </a:ext>
            </a:extLst>
          </p:cNvPr>
          <p:cNvSpPr/>
          <p:nvPr/>
        </p:nvSpPr>
        <p:spPr bwMode="auto">
          <a:xfrm>
            <a:off x="6678967" y="4805625"/>
            <a:ext cx="525336" cy="525336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sm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EDF55787-072A-A89F-FA07-77549B8632B9}"/>
              </a:ext>
            </a:extLst>
          </p:cNvPr>
          <p:cNvSpPr/>
          <p:nvPr/>
        </p:nvSpPr>
        <p:spPr bwMode="auto">
          <a:xfrm>
            <a:off x="7235591" y="4791824"/>
            <a:ext cx="525336" cy="525336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sm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1B6E02F6-0B13-F9CB-2FA8-D8F1665F6224}"/>
              </a:ext>
            </a:extLst>
          </p:cNvPr>
          <p:cNvSpPr/>
          <p:nvPr/>
        </p:nvSpPr>
        <p:spPr bwMode="auto">
          <a:xfrm>
            <a:off x="6600056" y="4303787"/>
            <a:ext cx="1223636" cy="1223636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sm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46">
                <a:extLst>
                  <a:ext uri="{FF2B5EF4-FFF2-40B4-BE49-F238E27FC236}">
                    <a16:creationId xmlns:a16="http://schemas.microsoft.com/office/drawing/2014/main" id="{9FE88E90-7175-60AD-204B-719347DF7A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67591" y="4293096"/>
                <a:ext cx="38244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9F66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altLang="ja-JP" sz="28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 Box 46">
                <a:extLst>
                  <a:ext uri="{FF2B5EF4-FFF2-40B4-BE49-F238E27FC236}">
                    <a16:creationId xmlns:a16="http://schemas.microsoft.com/office/drawing/2014/main" id="{9FE88E90-7175-60AD-204B-719347DF7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67591" y="4293096"/>
                <a:ext cx="382443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9F66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46">
                <a:extLst>
                  <a:ext uri="{FF2B5EF4-FFF2-40B4-BE49-F238E27FC236}">
                    <a16:creationId xmlns:a16="http://schemas.microsoft.com/office/drawing/2014/main" id="{ED02B8A8-5EF3-0E94-598E-51B61CBEEC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62480" y="4794883"/>
                <a:ext cx="38244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9F66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altLang="ja-JP" sz="28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 Box 46">
                <a:extLst>
                  <a:ext uri="{FF2B5EF4-FFF2-40B4-BE49-F238E27FC236}">
                    <a16:creationId xmlns:a16="http://schemas.microsoft.com/office/drawing/2014/main" id="{ED02B8A8-5EF3-0E94-598E-51B61CBEE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62480" y="4794883"/>
                <a:ext cx="382443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9F66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46">
                <a:extLst>
                  <a:ext uri="{FF2B5EF4-FFF2-40B4-BE49-F238E27FC236}">
                    <a16:creationId xmlns:a16="http://schemas.microsoft.com/office/drawing/2014/main" id="{54E31431-376F-E32A-D43F-94F3C08C85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3854" y="4762932"/>
                <a:ext cx="38244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9F66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altLang="ja-JP" sz="28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xt Box 46">
                <a:extLst>
                  <a:ext uri="{FF2B5EF4-FFF2-40B4-BE49-F238E27FC236}">
                    <a16:creationId xmlns:a16="http://schemas.microsoft.com/office/drawing/2014/main" id="{54E31431-376F-E32A-D43F-94F3C08C8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63854" y="4762932"/>
                <a:ext cx="382443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9F66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402551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楕円 17">
            <a:extLst>
              <a:ext uri="{FF2B5EF4-FFF2-40B4-BE49-F238E27FC236}">
                <a16:creationId xmlns:a16="http://schemas.microsoft.com/office/drawing/2014/main" id="{0419EFE7-7DC0-877A-F828-081D3B5083C8}"/>
              </a:ext>
            </a:extLst>
          </p:cNvPr>
          <p:cNvSpPr/>
          <p:nvPr/>
        </p:nvSpPr>
        <p:spPr bwMode="auto">
          <a:xfrm>
            <a:off x="3386504" y="4268766"/>
            <a:ext cx="189216" cy="1892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sm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81" name="Rectangle 11">
            <a:extLst>
              <a:ext uri="{FF2B5EF4-FFF2-40B4-BE49-F238E27FC236}">
                <a16:creationId xmlns:a16="http://schemas.microsoft.com/office/drawing/2014/main" id="{A9CFE39A-B041-492B-844A-6AA04F8BA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260648"/>
            <a:ext cx="11521279" cy="7200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ja-JP" sz="2400" b="1" kern="0" spc="-15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Toy model of </a:t>
            </a:r>
            <a:r>
              <a:rPr lang="en-US" altLang="ja-JP" sz="2400" b="1" kern="0" spc="-15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QCD</a:t>
            </a:r>
            <a:endParaRPr lang="en-US" altLang="ja-JP" sz="2400" b="1" kern="0" spc="-15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5" name="Text Box 46">
            <a:extLst>
              <a:ext uri="{FF2B5EF4-FFF2-40B4-BE49-F238E27FC236}">
                <a16:creationId xmlns:a16="http://schemas.microsoft.com/office/drawing/2014/main" id="{95E7A8D0-065E-CB84-0F80-7C3F6AC3F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240" y="1002214"/>
            <a:ext cx="3600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9pPr>
          </a:lstStyle>
          <a:p>
            <a:pPr algn="r" eaLnBrk="1" hangingPunct="1"/>
            <a:r>
              <a:rPr lang="en-US" altLang="ja-JP" sz="16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Hidaka, </a:t>
            </a:r>
            <a:r>
              <a:rPr lang="en-US" altLang="ja-JP" sz="1600" dirty="0" err="1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Tanizaki</a:t>
            </a:r>
            <a:r>
              <a:rPr lang="en-US" altLang="ja-JP" sz="16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Yamamoto, in prep.</a:t>
            </a: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86F10BE5-52B3-FFE4-63A5-5A13D5F05781}"/>
              </a:ext>
            </a:extLst>
          </p:cNvPr>
          <p:cNvGrpSpPr/>
          <p:nvPr/>
        </p:nvGrpSpPr>
        <p:grpSpPr>
          <a:xfrm>
            <a:off x="6816080" y="2420888"/>
            <a:ext cx="4894104" cy="3670962"/>
            <a:chOff x="6816080" y="2420888"/>
            <a:chExt cx="4894104" cy="3670962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6877A82-2FD2-9E17-07F6-1227D852BD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3924" y="2420888"/>
              <a:ext cx="4586260" cy="3489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5">
              <a:extLst>
                <a:ext uri="{FF2B5EF4-FFF2-40B4-BE49-F238E27FC236}">
                  <a16:creationId xmlns:a16="http://schemas.microsoft.com/office/drawing/2014/main" id="{922C916C-3938-C55B-BADA-A58AA6C4FE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8288" y="5795035"/>
              <a:ext cx="1935485" cy="296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9F66F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6600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ja-JP" sz="16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chemical potential</a:t>
              </a:r>
            </a:p>
          </p:txBody>
        </p:sp>
        <p:sp>
          <p:nvSpPr>
            <p:cNvPr id="15" name="Text Box 5">
              <a:extLst>
                <a:ext uri="{FF2B5EF4-FFF2-40B4-BE49-F238E27FC236}">
                  <a16:creationId xmlns:a16="http://schemas.microsoft.com/office/drawing/2014/main" id="{776CB378-8E4A-62ED-42C3-B72E4B813A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5996745" y="3790464"/>
              <a:ext cx="1935485" cy="296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9F66F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6600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ja-JP" sz="16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baryon density</a:t>
              </a:r>
            </a:p>
          </p:txBody>
        </p:sp>
      </p:grp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C94D3E1E-301B-E946-41B0-3BEC0174E9A1}"/>
              </a:ext>
            </a:extLst>
          </p:cNvPr>
          <p:cNvCxnSpPr>
            <a:cxnSpLocks/>
            <a:stCxn id="11" idx="2"/>
          </p:cNvCxnSpPr>
          <p:nvPr/>
        </p:nvCxnSpPr>
        <p:spPr bwMode="auto">
          <a:xfrm flipH="1" flipV="1">
            <a:off x="1801668" y="4360700"/>
            <a:ext cx="3385036" cy="575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楕円 9">
            <a:extLst>
              <a:ext uri="{FF2B5EF4-FFF2-40B4-BE49-F238E27FC236}">
                <a16:creationId xmlns:a16="http://schemas.microsoft.com/office/drawing/2014/main" id="{D7C0AB6A-B28D-2E9C-A832-D3592230D7EA}"/>
              </a:ext>
            </a:extLst>
          </p:cNvPr>
          <p:cNvSpPr/>
          <p:nvPr/>
        </p:nvSpPr>
        <p:spPr bwMode="auto">
          <a:xfrm>
            <a:off x="1612452" y="4266161"/>
            <a:ext cx="189216" cy="1892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sm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799F0D8D-C993-105A-E1F1-B07530B604EC}"/>
              </a:ext>
            </a:extLst>
          </p:cNvPr>
          <p:cNvSpPr/>
          <p:nvPr/>
        </p:nvSpPr>
        <p:spPr bwMode="auto">
          <a:xfrm>
            <a:off x="5186704" y="4271848"/>
            <a:ext cx="189216" cy="1892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sm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D266F939-555B-5872-378A-BB2024D203A6}"/>
              </a:ext>
            </a:extLst>
          </p:cNvPr>
          <p:cNvGrpSpPr/>
          <p:nvPr/>
        </p:nvGrpSpPr>
        <p:grpSpPr>
          <a:xfrm>
            <a:off x="2977056" y="3852240"/>
            <a:ext cx="1008112" cy="1016920"/>
            <a:chOff x="2855640" y="4498929"/>
            <a:chExt cx="1223636" cy="1234327"/>
          </a:xfrm>
        </p:grpSpPr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52C95B5C-E320-9519-8688-F63AE5FDAA95}"/>
                </a:ext>
              </a:extLst>
            </p:cNvPr>
            <p:cNvSpPr/>
            <p:nvPr/>
          </p:nvSpPr>
          <p:spPr bwMode="auto">
            <a:xfrm>
              <a:off x="3212863" y="4542872"/>
              <a:ext cx="525336" cy="52533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sm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5A5F99B0-12A0-2DAF-D369-CA99126A2CDE}"/>
                </a:ext>
              </a:extLst>
            </p:cNvPr>
            <p:cNvSpPr/>
            <p:nvPr/>
          </p:nvSpPr>
          <p:spPr bwMode="auto">
            <a:xfrm>
              <a:off x="2934551" y="5011458"/>
              <a:ext cx="525336" cy="525336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sm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0192022B-07A1-BE91-7999-0184244C1828}"/>
                </a:ext>
              </a:extLst>
            </p:cNvPr>
            <p:cNvSpPr/>
            <p:nvPr/>
          </p:nvSpPr>
          <p:spPr bwMode="auto">
            <a:xfrm>
              <a:off x="3491175" y="4997657"/>
              <a:ext cx="525336" cy="525336"/>
            </a:xfrm>
            <a:prstGeom prst="ellipse">
              <a:avLst/>
            </a:prstGeom>
            <a:solidFill>
              <a:srgbClr val="006600"/>
            </a:solidFill>
            <a:ln w="9525" cap="flat" cmpd="sng" algn="ctr">
              <a:noFill/>
              <a:prstDash val="solid"/>
              <a:round/>
              <a:headEnd type="none" w="med" len="sm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A0EB7B71-A542-3696-8AEF-3512013B227A}"/>
                </a:ext>
              </a:extLst>
            </p:cNvPr>
            <p:cNvSpPr/>
            <p:nvPr/>
          </p:nvSpPr>
          <p:spPr bwMode="auto">
            <a:xfrm>
              <a:off x="2855640" y="4509620"/>
              <a:ext cx="1223636" cy="1223636"/>
            </a:xfrm>
            <a:prstGeom prst="ellipse">
              <a:avLst/>
            </a:pr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sm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 Box 46">
                  <a:extLst>
                    <a:ext uri="{FF2B5EF4-FFF2-40B4-BE49-F238E27FC236}">
                      <a16:creationId xmlns:a16="http://schemas.microsoft.com/office/drawing/2014/main" id="{D9BB2DEF-9B40-7099-A62E-0B94487FCCB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23175" y="4498929"/>
                  <a:ext cx="382443" cy="5603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9F66F">
                          <a:alpha val="50195"/>
                        </a:srgbClr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rgbClr val="FF6600"/>
                      </a:solidFill>
                      <a:miter lim="800000"/>
                      <a:headEnd type="none" w="med" len="sm"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kumimoji="1" sz="2000">
                      <a:solidFill>
                        <a:schemeClr val="tx1"/>
                      </a:solidFill>
                      <a:latin typeface="Arial Black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 sz="2000">
                      <a:solidFill>
                        <a:schemeClr val="tx1"/>
                      </a:solidFill>
                      <a:latin typeface="Arial Black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 sz="2000">
                      <a:solidFill>
                        <a:schemeClr val="tx1"/>
                      </a:solidFill>
                      <a:latin typeface="Arial Black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 sz="2000">
                      <a:solidFill>
                        <a:schemeClr val="tx1"/>
                      </a:solidFill>
                      <a:latin typeface="Arial Black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 sz="2000">
                      <a:solidFill>
                        <a:schemeClr val="tx1"/>
                      </a:solidFill>
                      <a:latin typeface="Arial Black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 Black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 Black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 Black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 Black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altLang="ja-JP" sz="2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 Box 46">
                  <a:extLst>
                    <a:ext uri="{FF2B5EF4-FFF2-40B4-BE49-F238E27FC236}">
                      <a16:creationId xmlns:a16="http://schemas.microsoft.com/office/drawing/2014/main" id="{D9BB2DEF-9B40-7099-A62E-0B94487FCC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23175" y="4498929"/>
                  <a:ext cx="382443" cy="560364"/>
                </a:xfrm>
                <a:prstGeom prst="rect">
                  <a:avLst/>
                </a:prstGeom>
                <a:blipFill>
                  <a:blip r:embed="rId3"/>
                  <a:stretch>
                    <a:fillRect l="-1568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9F66F">
                          <a:alpha val="50195"/>
                        </a:srgb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FF6600"/>
                      </a:solidFill>
                      <a:miter lim="800000"/>
                      <a:headEnd type="none" w="med" len="sm"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 Box 46">
                  <a:extLst>
                    <a:ext uri="{FF2B5EF4-FFF2-40B4-BE49-F238E27FC236}">
                      <a16:creationId xmlns:a16="http://schemas.microsoft.com/office/drawing/2014/main" id="{8B140443-9BC9-C815-622A-AAC38A5624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18064" y="5000716"/>
                  <a:ext cx="382443" cy="5603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9F66F">
                          <a:alpha val="50195"/>
                        </a:srgbClr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rgbClr val="FF6600"/>
                      </a:solidFill>
                      <a:miter lim="800000"/>
                      <a:headEnd type="none" w="med" len="sm"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kumimoji="1" sz="2000">
                      <a:solidFill>
                        <a:schemeClr val="tx1"/>
                      </a:solidFill>
                      <a:latin typeface="Arial Black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 sz="2000">
                      <a:solidFill>
                        <a:schemeClr val="tx1"/>
                      </a:solidFill>
                      <a:latin typeface="Arial Black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 sz="2000">
                      <a:solidFill>
                        <a:schemeClr val="tx1"/>
                      </a:solidFill>
                      <a:latin typeface="Arial Black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 sz="2000">
                      <a:solidFill>
                        <a:schemeClr val="tx1"/>
                      </a:solidFill>
                      <a:latin typeface="Arial Black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 sz="2000">
                      <a:solidFill>
                        <a:schemeClr val="tx1"/>
                      </a:solidFill>
                      <a:latin typeface="Arial Black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 Black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 Black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 Black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 Black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altLang="ja-JP" sz="2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 Box 46">
                  <a:extLst>
                    <a:ext uri="{FF2B5EF4-FFF2-40B4-BE49-F238E27FC236}">
                      <a16:creationId xmlns:a16="http://schemas.microsoft.com/office/drawing/2014/main" id="{8B140443-9BC9-C815-622A-AAC38A5624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18064" y="5000716"/>
                  <a:ext cx="382443" cy="560364"/>
                </a:xfrm>
                <a:prstGeom prst="rect">
                  <a:avLst/>
                </a:prstGeom>
                <a:blipFill>
                  <a:blip r:embed="rId4"/>
                  <a:stretch>
                    <a:fillRect l="-25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9F66F">
                          <a:alpha val="50195"/>
                        </a:srgb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FF6600"/>
                      </a:solidFill>
                      <a:miter lim="800000"/>
                      <a:headEnd type="none" w="med" len="sm"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 Box 46">
                  <a:extLst>
                    <a:ext uri="{FF2B5EF4-FFF2-40B4-BE49-F238E27FC236}">
                      <a16:creationId xmlns:a16="http://schemas.microsoft.com/office/drawing/2014/main" id="{1C5CF8D1-B9BB-5D05-89B3-752CC1592EC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19438" y="4968765"/>
                  <a:ext cx="382443" cy="5603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9F66F">
                          <a:alpha val="50195"/>
                        </a:srgbClr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rgbClr val="FF6600"/>
                      </a:solidFill>
                      <a:miter lim="800000"/>
                      <a:headEnd type="none" w="med" len="sm"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kumimoji="1" sz="2000">
                      <a:solidFill>
                        <a:schemeClr val="tx1"/>
                      </a:solidFill>
                      <a:latin typeface="Arial Black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 sz="2000">
                      <a:solidFill>
                        <a:schemeClr val="tx1"/>
                      </a:solidFill>
                      <a:latin typeface="Arial Black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 sz="2000">
                      <a:solidFill>
                        <a:schemeClr val="tx1"/>
                      </a:solidFill>
                      <a:latin typeface="Arial Black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 sz="2000">
                      <a:solidFill>
                        <a:schemeClr val="tx1"/>
                      </a:solidFill>
                      <a:latin typeface="Arial Black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 sz="2000">
                      <a:solidFill>
                        <a:schemeClr val="tx1"/>
                      </a:solidFill>
                      <a:latin typeface="Arial Black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 Black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 Black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 Black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 Black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altLang="ja-JP" sz="2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 Box 46">
                  <a:extLst>
                    <a:ext uri="{FF2B5EF4-FFF2-40B4-BE49-F238E27FC236}">
                      <a16:creationId xmlns:a16="http://schemas.microsoft.com/office/drawing/2014/main" id="{1C5CF8D1-B9BB-5D05-89B3-752CC1592E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19438" y="4968765"/>
                  <a:ext cx="382443" cy="560364"/>
                </a:xfrm>
                <a:prstGeom prst="rect">
                  <a:avLst/>
                </a:prstGeom>
                <a:blipFill>
                  <a:blip r:embed="rId5"/>
                  <a:stretch>
                    <a:fillRect l="-980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9F66F">
                          <a:alpha val="50195"/>
                        </a:srgb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FF6600"/>
                      </a:solidFill>
                      <a:miter lim="800000"/>
                      <a:headEnd type="none" w="med" len="sm"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Text Box 5">
            <a:extLst>
              <a:ext uri="{FF2B5EF4-FFF2-40B4-BE49-F238E27FC236}">
                <a16:creationId xmlns:a16="http://schemas.microsoft.com/office/drawing/2014/main" id="{95DF96F6-D396-17A7-455A-E823C4C97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668" y="5071182"/>
            <a:ext cx="36427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3-flavor baryon in 1 dimension</a:t>
            </a:r>
            <a:endParaRPr lang="en-US" altLang="ja-JP" sz="28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0" name="Text Box 5">
            <a:extLst>
              <a:ext uri="{FF2B5EF4-FFF2-40B4-BE49-F238E27FC236}">
                <a16:creationId xmlns:a16="http://schemas.microsoft.com/office/drawing/2014/main" id="{048644B8-9DB2-F80F-E4D8-046C768E5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2344" y="2884539"/>
            <a:ext cx="13264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b="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emulator</a:t>
            </a:r>
            <a:endParaRPr lang="en-US" altLang="ja-JP" sz="28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1" name="Text Box 5">
            <a:extLst>
              <a:ext uri="{FF2B5EF4-FFF2-40B4-BE49-F238E27FC236}">
                <a16:creationId xmlns:a16="http://schemas.microsoft.com/office/drawing/2014/main" id="{5F107E53-F55C-3D87-8A0B-AF056A532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00" y="4906614"/>
            <a:ext cx="8640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b="0" dirty="0">
                <a:latin typeface="Cambria Math" panose="02040503050406030204" pitchFamily="18" charset="0"/>
                <a:ea typeface="Cambria Math" panose="02040503050406030204" pitchFamily="18" charset="0"/>
              </a:rPr>
              <a:t>exact</a:t>
            </a:r>
            <a:endParaRPr lang="en-US" altLang="ja-JP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5E89DE52-3926-FAF4-AB7A-E3A5D3C68465}"/>
              </a:ext>
            </a:extLst>
          </p:cNvPr>
          <p:cNvGrpSpPr/>
          <p:nvPr/>
        </p:nvGrpSpPr>
        <p:grpSpPr>
          <a:xfrm>
            <a:off x="767408" y="1412776"/>
            <a:ext cx="3729436" cy="400110"/>
            <a:chOff x="623392" y="1412776"/>
            <a:chExt cx="3729436" cy="400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 Box 5">
                  <a:extLst>
                    <a:ext uri="{FF2B5EF4-FFF2-40B4-BE49-F238E27FC236}">
                      <a16:creationId xmlns:a16="http://schemas.microsoft.com/office/drawing/2014/main" id="{11D56AD6-A6FE-3997-07D2-30A70328278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3392" y="1412776"/>
                  <a:ext cx="3729436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9F66F">
                          <a:alpha val="50000"/>
                        </a:srgbClr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rgbClr val="FF6600"/>
                      </a:solidFill>
                      <a:miter lim="800000"/>
                      <a:headEnd type="none" w="med" len="sm"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lvl="0">
                    <a:defRPr/>
                  </a:pPr>
                  <a:r>
                    <a:rPr lang="en-US" altLang="ja-JP" b="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SU(3) </a:t>
                  </a:r>
                  <a14:m>
                    <m:oMath xmlns:m="http://schemas.openxmlformats.org/officeDocument/2006/math">
                      <m:r>
                        <a:rPr lang="en-US" altLang="ja-JP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ja-JP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ja-JP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altLang="ja-JP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lattice gauge</a:t>
                  </a:r>
                  <a:r>
                    <a:rPr lang="en-US" altLang="ja-JP" b="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theory</a:t>
                  </a:r>
                  <a:endParaRPr lang="en-US" altLang="ja-JP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8" name="Text Box 5">
                  <a:extLst>
                    <a:ext uri="{FF2B5EF4-FFF2-40B4-BE49-F238E27FC236}">
                      <a16:creationId xmlns:a16="http://schemas.microsoft.com/office/drawing/2014/main" id="{5EDA4B4C-5729-E4B2-8591-17C6067420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3392" y="1412776"/>
                  <a:ext cx="3729436" cy="400110"/>
                </a:xfrm>
                <a:prstGeom prst="rect">
                  <a:avLst/>
                </a:prstGeom>
                <a:blipFill>
                  <a:blip r:embed="rId13"/>
                  <a:stretch>
                    <a:fillRect l="-1797" t="-9231" b="-2769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9F66F">
                          <a:alpha val="50000"/>
                        </a:srgb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FF6600"/>
                      </a:solidFill>
                      <a:miter lim="800000"/>
                      <a:headEnd type="none" w="med" len="sm"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F80F79DA-837E-3D16-2652-3BBFEAD72097}"/>
                </a:ext>
              </a:extLst>
            </p:cNvPr>
            <p:cNvCxnSpPr/>
            <p:nvPr/>
          </p:nvCxnSpPr>
          <p:spPr bwMode="auto">
            <a:xfrm>
              <a:off x="695400" y="1484784"/>
              <a:ext cx="648072" cy="28803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425BC564-E607-4324-7986-A9AE4E170E64}"/>
                </a:ext>
              </a:extLst>
            </p:cNvPr>
            <p:cNvCxnSpPr/>
            <p:nvPr/>
          </p:nvCxnSpPr>
          <p:spPr bwMode="auto">
            <a:xfrm flipV="1">
              <a:off x="695400" y="1484784"/>
              <a:ext cx="648072" cy="28803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594942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>
            <a:extLst>
              <a:ext uri="{FF2B5EF4-FFF2-40B4-BE49-F238E27FC236}">
                <a16:creationId xmlns:a16="http://schemas.microsoft.com/office/drawing/2014/main" id="{DAD932AE-E945-4E48-B0DC-66256D50CA2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35360" y="260648"/>
            <a:ext cx="11521279" cy="720080"/>
          </a:xfrm>
          <a:solidFill>
            <a:schemeClr val="bg2">
              <a:lumMod val="50000"/>
            </a:schemeClr>
          </a:solidFill>
          <a:effectLst/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ja-JP" sz="2400" b="1" spc="-15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Real-device quantum simulation</a:t>
            </a:r>
            <a:endParaRPr lang="en-US" altLang="ja-JP" sz="2400" b="1" spc="-150" dirty="0">
              <a:solidFill>
                <a:schemeClr val="bg1"/>
              </a:solidFill>
              <a:latin typeface="Comic Sans MS" panose="030F0702030302020204" pitchFamily="66" charset="0"/>
              <a:ea typeface="HGS創英角ﾎﾟｯﾌﾟ体" panose="040B0A00000000000000" pitchFamily="50" charset="-128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5">
                <a:extLst>
                  <a:ext uri="{FF2B5EF4-FFF2-40B4-BE49-F238E27FC236}">
                    <a16:creationId xmlns:a16="http://schemas.microsoft.com/office/drawing/2014/main" id="{29591F43-16ED-91E8-C0F3-59DEEC9025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7408" y="1412776"/>
                <a:ext cx="770485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9F66F">
                        <a:alpha val="50000"/>
                      </a:srgbClr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time evolution of 2-dim.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pure gauge</a:t>
                </a:r>
                <a:r>
                  <a:rPr lang="en-US" altLang="ja-JP" b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theory</a:t>
                </a:r>
              </a:p>
            </p:txBody>
          </p:sp>
        </mc:Choice>
        <mc:Fallback xmlns="">
          <p:sp>
            <p:nvSpPr>
              <p:cNvPr id="9" name="Text Box 5">
                <a:extLst>
                  <a:ext uri="{FF2B5EF4-FFF2-40B4-BE49-F238E27FC236}">
                    <a16:creationId xmlns:a16="http://schemas.microsoft.com/office/drawing/2014/main" id="{29591F43-16ED-91E8-C0F3-59DEEC902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7408" y="1412776"/>
                <a:ext cx="7704856" cy="400110"/>
              </a:xfrm>
              <a:prstGeom prst="rect">
                <a:avLst/>
              </a:prstGeom>
              <a:blipFill>
                <a:blip r:embed="rId2"/>
                <a:stretch>
                  <a:fillRect l="-870" t="-9231" b="-276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9F66F">
                        <a:alpha val="50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46">
            <a:extLst>
              <a:ext uri="{FF2B5EF4-FFF2-40B4-BE49-F238E27FC236}">
                <a16:creationId xmlns:a16="http://schemas.microsoft.com/office/drawing/2014/main" id="{5046E6AE-DB20-AD45-2230-291A3CB04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240" y="1002214"/>
            <a:ext cx="3600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9pPr>
          </a:lstStyle>
          <a:p>
            <a:pPr algn="r" eaLnBrk="1" hangingPunct="1"/>
            <a:r>
              <a:rPr lang="en-US" altLang="ja-JP" sz="16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Yamamoto</a:t>
            </a:r>
            <a:r>
              <a:rPr lang="ja-JP" altLang="en-US" sz="16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ja-JP" sz="16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(2021)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E24929C-964F-FF47-A21B-840BE59F9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3150661"/>
            <a:ext cx="1793638" cy="2294563"/>
          </a:xfrm>
          <a:prstGeom prst="rect">
            <a:avLst/>
          </a:prstGeom>
          <a:ln w="25400">
            <a:noFill/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4270631-C685-9566-AD35-E9D444984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3632" y="3150660"/>
            <a:ext cx="1796870" cy="2294564"/>
          </a:xfrm>
          <a:prstGeom prst="rect">
            <a:avLst/>
          </a:prstGeom>
          <a:ln w="25400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5">
                <a:extLst>
                  <a:ext uri="{FF2B5EF4-FFF2-40B4-BE49-F238E27FC236}">
                    <a16:creationId xmlns:a16="http://schemas.microsoft.com/office/drawing/2014/main" id="{20FED902-B265-8784-9030-80FA0DD488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59496" y="2492896"/>
                <a:ext cx="216023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9F66F">
                        <a:alpha val="50000"/>
                      </a:srgbClr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initial state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ja-JP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 Box 5">
                <a:extLst>
                  <a:ext uri="{FF2B5EF4-FFF2-40B4-BE49-F238E27FC236}">
                    <a16:creationId xmlns:a16="http://schemas.microsoft.com/office/drawing/2014/main" id="{20FED902-B265-8784-9030-80FA0DD48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59496" y="2492896"/>
                <a:ext cx="2160239" cy="400110"/>
              </a:xfrm>
              <a:prstGeom prst="rect">
                <a:avLst/>
              </a:prstGeom>
              <a:blipFill>
                <a:blip r:embed="rId5"/>
                <a:stretch>
                  <a:fillRect l="-3107" t="-9091" b="-257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9F66F">
                        <a:alpha val="50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5">
            <a:extLst>
              <a:ext uri="{FF2B5EF4-FFF2-40B4-BE49-F238E27FC236}">
                <a16:creationId xmlns:a16="http://schemas.microsoft.com/office/drawing/2014/main" id="{713DB0ED-E97A-6DC5-3CA8-23AF67927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640" y="3090446"/>
            <a:ext cx="1440160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ja-JP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magnetic field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EFC5ADE-7983-CD4B-2922-C3BCA9271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08" y="3090446"/>
            <a:ext cx="1440160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ja-JP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electric field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E2D09B63-2849-29BD-39AE-E581168C7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5733256"/>
            <a:ext cx="38884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static charges (~ heavy quarks)</a:t>
            </a: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E4E5F244-D997-EEC9-63C3-1EADC9FFD436}"/>
              </a:ext>
            </a:extLst>
          </p:cNvPr>
          <p:cNvCxnSpPr/>
          <p:nvPr/>
        </p:nvCxnSpPr>
        <p:spPr bwMode="auto">
          <a:xfrm>
            <a:off x="5015880" y="4437112"/>
            <a:ext cx="216024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図 16">
            <a:extLst>
              <a:ext uri="{FF2B5EF4-FFF2-40B4-BE49-F238E27FC236}">
                <a16:creationId xmlns:a16="http://schemas.microsoft.com/office/drawing/2014/main" id="{3CEA47AB-F64F-C983-40B0-658624A411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8168" y="3192671"/>
            <a:ext cx="1806565" cy="2262246"/>
          </a:xfrm>
          <a:prstGeom prst="rect">
            <a:avLst/>
          </a:prstGeom>
          <a:ln w="25400">
            <a:noFill/>
          </a:ln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85E88800-6263-DBF9-72A3-19F63DDE89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3971" y="3150661"/>
            <a:ext cx="1816260" cy="2294563"/>
          </a:xfrm>
          <a:prstGeom prst="rect">
            <a:avLst/>
          </a:prstGeom>
          <a:ln w="25400">
            <a:noFill/>
          </a:ln>
        </p:spPr>
      </p:pic>
      <p:sp>
        <p:nvSpPr>
          <p:cNvPr id="19" name="Text Box 5">
            <a:extLst>
              <a:ext uri="{FF2B5EF4-FFF2-40B4-BE49-F238E27FC236}">
                <a16:creationId xmlns:a16="http://schemas.microsoft.com/office/drawing/2014/main" id="{2A88E22F-0230-D160-CA2C-6E3B63BBE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4703" y="3068960"/>
            <a:ext cx="1440160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ja-JP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magnetic field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046E38FE-68D1-1C3E-3E62-B71972283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6471" y="3068960"/>
            <a:ext cx="1440160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ja-JP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electric field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4D302930-F1C3-A22D-24EC-0D971EFCC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6008" y="4560824"/>
            <a:ext cx="26861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ja-JP" sz="16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time evolution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5">
                <a:extLst>
                  <a:ext uri="{FF2B5EF4-FFF2-40B4-BE49-F238E27FC236}">
                    <a16:creationId xmlns:a16="http://schemas.microsoft.com/office/drawing/2014/main" id="{EC376977-031A-CAE6-3211-C3D8590684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00257" y="2492896"/>
                <a:ext cx="216023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9F66F">
                        <a:alpha val="50000"/>
                      </a:srgbClr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 Box 5">
                <a:extLst>
                  <a:ext uri="{FF2B5EF4-FFF2-40B4-BE49-F238E27FC236}">
                    <a16:creationId xmlns:a16="http://schemas.microsoft.com/office/drawing/2014/main" id="{EC376977-031A-CAE6-3211-C3D859068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00257" y="2492896"/>
                <a:ext cx="2160239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9F66F">
                        <a:alpha val="50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203948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>
            <a:extLst>
              <a:ext uri="{FF2B5EF4-FFF2-40B4-BE49-F238E27FC236}">
                <a16:creationId xmlns:a16="http://schemas.microsoft.com/office/drawing/2014/main" id="{DAD932AE-E945-4E48-B0DC-66256D50CA2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35360" y="260648"/>
            <a:ext cx="11521279" cy="720080"/>
          </a:xfrm>
          <a:solidFill>
            <a:schemeClr val="bg2">
              <a:lumMod val="50000"/>
            </a:schemeClr>
          </a:solidFill>
          <a:effectLst/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ja-JP" sz="2400" b="1" spc="-15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Real-device quantum simulation</a:t>
            </a:r>
            <a:endParaRPr lang="en-US" altLang="ja-JP" sz="2400" b="1" spc="-150" dirty="0">
              <a:solidFill>
                <a:schemeClr val="bg1"/>
              </a:solidFill>
              <a:latin typeface="Comic Sans MS" panose="030F0702030302020204" pitchFamily="66" charset="0"/>
              <a:ea typeface="HGS創英角ﾎﾟｯﾌﾟ体" panose="040B0A00000000000000" pitchFamily="50" charset="-128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5">
                <a:extLst>
                  <a:ext uri="{FF2B5EF4-FFF2-40B4-BE49-F238E27FC236}">
                    <a16:creationId xmlns:a16="http://schemas.microsoft.com/office/drawing/2014/main" id="{29591F43-16ED-91E8-C0F3-59DEEC9025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7408" y="1412776"/>
                <a:ext cx="770485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9F66F">
                        <a:alpha val="50000"/>
                      </a:srgbClr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time evolution of 2-dim.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pure gauge</a:t>
                </a:r>
                <a:r>
                  <a:rPr lang="en-US" altLang="ja-JP" b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theory</a:t>
                </a:r>
              </a:p>
            </p:txBody>
          </p:sp>
        </mc:Choice>
        <mc:Fallback xmlns="">
          <p:sp>
            <p:nvSpPr>
              <p:cNvPr id="9" name="Text Box 5">
                <a:extLst>
                  <a:ext uri="{FF2B5EF4-FFF2-40B4-BE49-F238E27FC236}">
                    <a16:creationId xmlns:a16="http://schemas.microsoft.com/office/drawing/2014/main" id="{29591F43-16ED-91E8-C0F3-59DEEC902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7408" y="1412776"/>
                <a:ext cx="7704856" cy="400110"/>
              </a:xfrm>
              <a:prstGeom prst="rect">
                <a:avLst/>
              </a:prstGeom>
              <a:blipFill>
                <a:blip r:embed="rId2"/>
                <a:stretch>
                  <a:fillRect l="-870" t="-9231" b="-276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9F66F">
                        <a:alpha val="50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46">
            <a:extLst>
              <a:ext uri="{FF2B5EF4-FFF2-40B4-BE49-F238E27FC236}">
                <a16:creationId xmlns:a16="http://schemas.microsoft.com/office/drawing/2014/main" id="{5046E6AE-DB20-AD45-2230-291A3CB04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240" y="1002214"/>
            <a:ext cx="3600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9pPr>
          </a:lstStyle>
          <a:p>
            <a:pPr algn="r" eaLnBrk="1" hangingPunct="1"/>
            <a:r>
              <a:rPr lang="en-US" altLang="ja-JP" sz="16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Yamamoto</a:t>
            </a:r>
            <a:r>
              <a:rPr lang="ja-JP" altLang="en-US" sz="16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ja-JP" sz="16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(2021)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F8113C13-EB83-9F81-00C5-F481F684B3C7}"/>
              </a:ext>
            </a:extLst>
          </p:cNvPr>
          <p:cNvGrpSpPr/>
          <p:nvPr/>
        </p:nvGrpSpPr>
        <p:grpSpPr>
          <a:xfrm>
            <a:off x="6867831" y="2564904"/>
            <a:ext cx="4844793" cy="3645747"/>
            <a:chOff x="6600056" y="2564904"/>
            <a:chExt cx="4844793" cy="3645747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51D4F22A-CC57-E00D-91E2-6DA74A75D1BF}"/>
                </a:ext>
              </a:extLst>
            </p:cNvPr>
            <p:cNvGrpSpPr/>
            <p:nvPr/>
          </p:nvGrpSpPr>
          <p:grpSpPr>
            <a:xfrm>
              <a:off x="6600056" y="2564904"/>
              <a:ext cx="4844793" cy="3645747"/>
              <a:chOff x="6651807" y="2604975"/>
              <a:chExt cx="4844793" cy="3645747"/>
            </a:xfrm>
          </p:grpSpPr>
          <p:pic>
            <p:nvPicPr>
              <p:cNvPr id="4" name="図 3">
                <a:extLst>
                  <a:ext uri="{FF2B5EF4-FFF2-40B4-BE49-F238E27FC236}">
                    <a16:creationId xmlns:a16="http://schemas.microsoft.com/office/drawing/2014/main" id="{B749EA89-1142-494C-82A4-3784B5124E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51807" y="2604975"/>
                <a:ext cx="4844793" cy="3645747"/>
              </a:xfrm>
              <a:prstGeom prst="rect">
                <a:avLst/>
              </a:prstGeom>
            </p:spPr>
          </p:pic>
          <p:sp>
            <p:nvSpPr>
              <p:cNvPr id="2" name="Text Box 5">
                <a:extLst>
                  <a:ext uri="{FF2B5EF4-FFF2-40B4-BE49-F238E27FC236}">
                    <a16:creationId xmlns:a16="http://schemas.microsoft.com/office/drawing/2014/main" id="{2ACAF36A-3B6F-44B6-AA7B-AB0BE6CDF7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37497" y="5901019"/>
                <a:ext cx="792088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altLang="ja-JP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time</a:t>
                </a:r>
              </a:p>
            </p:txBody>
          </p:sp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E35D4470-4F66-4B33-BBFF-6334D5A546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5792937" y="3783813"/>
                <a:ext cx="2056295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altLang="ja-JP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electric string energy</a:t>
                </a:r>
              </a:p>
            </p:txBody>
          </p:sp>
        </p:grp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BA69A2EC-E56E-B313-8958-DEB46A8BF93F}"/>
                </a:ext>
              </a:extLst>
            </p:cNvPr>
            <p:cNvSpPr/>
            <p:nvPr/>
          </p:nvSpPr>
          <p:spPr bwMode="auto">
            <a:xfrm>
              <a:off x="9696400" y="2708920"/>
              <a:ext cx="1656184" cy="7200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sm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</p:grpSp>
      <p:sp>
        <p:nvSpPr>
          <p:cNvPr id="15" name="Text Box 5">
            <a:extLst>
              <a:ext uri="{FF2B5EF4-FFF2-40B4-BE49-F238E27FC236}">
                <a16:creationId xmlns:a16="http://schemas.microsoft.com/office/drawing/2014/main" id="{3E248114-5ADB-C427-ABCA-993010853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2087" y="3492876"/>
            <a:ext cx="13264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b="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emulator</a:t>
            </a:r>
            <a:endParaRPr lang="en-US" altLang="ja-JP" sz="28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0579C806-4D5D-187B-D488-A1CB69389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8611" y="4395255"/>
            <a:ext cx="10572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b="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QC</a:t>
            </a:r>
            <a:endParaRPr lang="en-US" altLang="ja-JP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48C74A55-E98E-81EA-F1E1-C03342187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3429000"/>
            <a:ext cx="484479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classical: </a:t>
            </a:r>
            <a:r>
              <a:rPr lang="en-US" altLang="ja-JP" b="1" dirty="0">
                <a:latin typeface="Cambria Math" panose="02040503050406030204" pitchFamily="18" charset="0"/>
                <a:ea typeface="Cambria Math" panose="02040503050406030204" pitchFamily="18" charset="0"/>
              </a:rPr>
              <a:t>emulator</a:t>
            </a:r>
          </a:p>
          <a:p>
            <a:pPr lvl="0">
              <a:defRPr/>
            </a:pPr>
            <a:endParaRPr lang="en-US" altLang="ja-JP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>
              <a:defRPr/>
            </a:pP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quantum: </a:t>
            </a:r>
            <a:r>
              <a:rPr lang="en-US" altLang="ja-JP" b="1" dirty="0">
                <a:latin typeface="Cambria Math" panose="02040503050406030204" pitchFamily="18" charset="0"/>
                <a:ea typeface="Cambria Math" panose="02040503050406030204" pitchFamily="18" charset="0"/>
              </a:rPr>
              <a:t>12 qubits w/o error mitigation</a:t>
            </a: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9ADF42F6-3462-9310-C518-2DD6061FF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552" y="5693186"/>
            <a:ext cx="28586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device error is harmful</a:t>
            </a:r>
          </a:p>
        </p:txBody>
      </p:sp>
    </p:spTree>
    <p:extLst>
      <p:ext uri="{BB962C8B-B14F-4D97-AF65-F5344CB8AC3E}">
        <p14:creationId xmlns:p14="http://schemas.microsoft.com/office/powerpoint/2010/main" val="367576825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062F7816-6677-55CB-80B6-A6A2288490BD}"/>
              </a:ext>
            </a:extLst>
          </p:cNvPr>
          <p:cNvCxnSpPr>
            <a:cxnSpLocks/>
            <a:stCxn id="25" idx="2"/>
            <a:endCxn id="22" idx="6"/>
          </p:cNvCxnSpPr>
          <p:nvPr/>
        </p:nvCxnSpPr>
        <p:spPr bwMode="auto">
          <a:xfrm flipH="1" flipV="1">
            <a:off x="4105924" y="4128953"/>
            <a:ext cx="3385036" cy="568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Rectangle 11">
            <a:extLst>
              <a:ext uri="{FF2B5EF4-FFF2-40B4-BE49-F238E27FC236}">
                <a16:creationId xmlns:a16="http://schemas.microsoft.com/office/drawing/2014/main" id="{A9CFE39A-B041-492B-844A-6AA04F8BA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260648"/>
            <a:ext cx="11521279" cy="7200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ja-JP" sz="2400" b="1" spc="-15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Real-device quantum simulation</a:t>
            </a:r>
            <a:endParaRPr lang="en-US" altLang="ja-JP" sz="2400" b="1" kern="0" spc="-15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2D83D98B-F96B-E279-09C0-30CF58239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07" y="1412776"/>
            <a:ext cx="56166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time evolution of 1-dim. QED</a:t>
            </a: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1D70A61E-679B-1C2C-002D-F49FA3544223}"/>
              </a:ext>
            </a:extLst>
          </p:cNvPr>
          <p:cNvSpPr/>
          <p:nvPr/>
        </p:nvSpPr>
        <p:spPr bwMode="auto">
          <a:xfrm>
            <a:off x="5095644" y="4040032"/>
            <a:ext cx="189216" cy="1892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sm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7AE90FA2-CFB8-2995-D21B-3200DD436557}"/>
              </a:ext>
            </a:extLst>
          </p:cNvPr>
          <p:cNvSpPr/>
          <p:nvPr/>
        </p:nvSpPr>
        <p:spPr bwMode="auto">
          <a:xfrm>
            <a:off x="6292972" y="4040101"/>
            <a:ext cx="189216" cy="1892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sm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DD20B15C-D42F-454D-5E36-0E8D1790DEEE}"/>
              </a:ext>
            </a:extLst>
          </p:cNvPr>
          <p:cNvSpPr/>
          <p:nvPr/>
        </p:nvSpPr>
        <p:spPr bwMode="auto">
          <a:xfrm>
            <a:off x="3916708" y="4034345"/>
            <a:ext cx="189216" cy="1892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sm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 Box 5">
                <a:extLst>
                  <a:ext uri="{FF2B5EF4-FFF2-40B4-BE49-F238E27FC236}">
                    <a16:creationId xmlns:a16="http://schemas.microsoft.com/office/drawing/2014/main" id="{ACD2121E-AA2A-3DDC-C78F-F25638B714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7419" y="3028890"/>
                <a:ext cx="216023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9F66F">
                        <a:alpha val="50000"/>
                      </a:srgbClr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initial state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ja-JP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3" name="Text Box 5">
                <a:extLst>
                  <a:ext uri="{FF2B5EF4-FFF2-40B4-BE49-F238E27FC236}">
                    <a16:creationId xmlns:a16="http://schemas.microsoft.com/office/drawing/2014/main" id="{ACD2121E-AA2A-3DDC-C78F-F25638B71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7419" y="3028890"/>
                <a:ext cx="2160239" cy="400110"/>
              </a:xfrm>
              <a:prstGeom prst="rect">
                <a:avLst/>
              </a:prstGeom>
              <a:blipFill>
                <a:blip r:embed="rId2"/>
                <a:stretch>
                  <a:fillRect l="-3107" t="-9091" b="-257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9F66F">
                        <a:alpha val="50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楕円 24">
            <a:extLst>
              <a:ext uri="{FF2B5EF4-FFF2-40B4-BE49-F238E27FC236}">
                <a16:creationId xmlns:a16="http://schemas.microsoft.com/office/drawing/2014/main" id="{192788AD-3995-ECFE-9E2B-129F47D9D536}"/>
              </a:ext>
            </a:extLst>
          </p:cNvPr>
          <p:cNvSpPr/>
          <p:nvPr/>
        </p:nvSpPr>
        <p:spPr bwMode="auto">
          <a:xfrm>
            <a:off x="7490960" y="4040032"/>
            <a:ext cx="189216" cy="1892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sm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6452ED63-A5A5-8C8E-9EDE-4EEC3A709E43}"/>
              </a:ext>
            </a:extLst>
          </p:cNvPr>
          <p:cNvSpPr/>
          <p:nvPr/>
        </p:nvSpPr>
        <p:spPr bwMode="auto">
          <a:xfrm>
            <a:off x="5400993" y="3962671"/>
            <a:ext cx="346002" cy="34600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sm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9B8613BE-30FC-C3C3-61F8-552CD5B0C8C1}"/>
              </a:ext>
            </a:extLst>
          </p:cNvPr>
          <p:cNvSpPr/>
          <p:nvPr/>
        </p:nvSpPr>
        <p:spPr bwMode="auto">
          <a:xfrm>
            <a:off x="5809359" y="3962671"/>
            <a:ext cx="346002" cy="34600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sm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 Box 46">
                <a:extLst>
                  <a:ext uri="{FF2B5EF4-FFF2-40B4-BE49-F238E27FC236}">
                    <a16:creationId xmlns:a16="http://schemas.microsoft.com/office/drawing/2014/main" id="{AD1C71B2-6BA7-0DD7-5DD8-CEF663DC95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20863" y="3924924"/>
                <a:ext cx="97210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9F66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 Black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</m:t>
                          </m:r>
                        </m:sup>
                      </m:sSup>
                      <m:r>
                        <a:rPr lang="en-US" altLang="ja-JP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altLang="ja-JP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altLang="ja-JP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1" name="Text Box 46">
                <a:extLst>
                  <a:ext uri="{FF2B5EF4-FFF2-40B4-BE49-F238E27FC236}">
                    <a16:creationId xmlns:a16="http://schemas.microsoft.com/office/drawing/2014/main" id="{AD1C71B2-6BA7-0DD7-5DD8-CEF663DC9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20863" y="3924924"/>
                <a:ext cx="972109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9F66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Box 46">
            <a:extLst>
              <a:ext uri="{FF2B5EF4-FFF2-40B4-BE49-F238E27FC236}">
                <a16:creationId xmlns:a16="http://schemas.microsoft.com/office/drawing/2014/main" id="{03960997-97E1-08DF-E89E-995821362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224" y="1002214"/>
            <a:ext cx="37444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9pPr>
          </a:lstStyle>
          <a:p>
            <a:pPr algn="r" eaLnBrk="1" hangingPunct="1"/>
            <a:r>
              <a:rPr lang="sv-SE" altLang="ja-JP" sz="16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Farrell,</a:t>
            </a:r>
            <a:r>
              <a:rPr lang="ja-JP" altLang="en-US" sz="16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v-SE" altLang="ja-JP" sz="16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Illa, Ciavarella, Savage</a:t>
            </a:r>
            <a:r>
              <a:rPr lang="ja-JP" altLang="en-US" sz="16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ja-JP" sz="16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(2024)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E9214D41-765E-57B1-C71E-EA3442BE3747}"/>
              </a:ext>
            </a:extLst>
          </p:cNvPr>
          <p:cNvSpPr/>
          <p:nvPr/>
        </p:nvSpPr>
        <p:spPr bwMode="auto">
          <a:xfrm>
            <a:off x="4727848" y="4037002"/>
            <a:ext cx="189216" cy="1892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sm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977A3F41-21E1-D60C-5D51-8C76D78B39CC}"/>
              </a:ext>
            </a:extLst>
          </p:cNvPr>
          <p:cNvSpPr/>
          <p:nvPr/>
        </p:nvSpPr>
        <p:spPr bwMode="auto">
          <a:xfrm>
            <a:off x="4322608" y="4037002"/>
            <a:ext cx="189216" cy="1892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sm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DF87EE71-C36D-6FCF-2769-6745D1F0C5EF}"/>
              </a:ext>
            </a:extLst>
          </p:cNvPr>
          <p:cNvSpPr/>
          <p:nvPr/>
        </p:nvSpPr>
        <p:spPr bwMode="auto">
          <a:xfrm>
            <a:off x="7058912" y="4037002"/>
            <a:ext cx="189216" cy="1892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sm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D3CEAFC9-A003-C530-A39C-E199DF9D950C}"/>
              </a:ext>
            </a:extLst>
          </p:cNvPr>
          <p:cNvSpPr/>
          <p:nvPr/>
        </p:nvSpPr>
        <p:spPr bwMode="auto">
          <a:xfrm>
            <a:off x="6653672" y="4037002"/>
            <a:ext cx="189216" cy="1892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sm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 Box 5">
                <a:extLst>
                  <a:ext uri="{FF2B5EF4-FFF2-40B4-BE49-F238E27FC236}">
                    <a16:creationId xmlns:a16="http://schemas.microsoft.com/office/drawing/2014/main" id="{6F800F26-9675-C561-439F-486AA9CEF5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17064" y="4725144"/>
                <a:ext cx="216023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9F66F">
                        <a:alpha val="50000"/>
                      </a:srgbClr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ja-JP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vacuum +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</m:sup>
                    </m:sSup>
                    <m:sSup>
                      <m:sSupPr>
                        <m:ctrlP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ja-JP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8" name="Text Box 5">
                <a:extLst>
                  <a:ext uri="{FF2B5EF4-FFF2-40B4-BE49-F238E27FC236}">
                    <a16:creationId xmlns:a16="http://schemas.microsoft.com/office/drawing/2014/main" id="{6F800F26-9675-C561-439F-486AA9CEF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7064" y="4725144"/>
                <a:ext cx="2160239" cy="400110"/>
              </a:xfrm>
              <a:prstGeom prst="rect">
                <a:avLst/>
              </a:prstGeom>
              <a:blipFill>
                <a:blip r:embed="rId4"/>
                <a:stretch>
                  <a:fillRect l="-3107" t="-7576" b="-257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9F66F">
                        <a:alpha val="50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52966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11">
            <a:extLst>
              <a:ext uri="{FF2B5EF4-FFF2-40B4-BE49-F238E27FC236}">
                <a16:creationId xmlns:a16="http://schemas.microsoft.com/office/drawing/2014/main" id="{A9CFE39A-B041-492B-844A-6AA04F8BA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260648"/>
            <a:ext cx="11521279" cy="7200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ja-JP" sz="2400" b="1" spc="-15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Real-device quantum simulation</a:t>
            </a:r>
            <a:endParaRPr lang="en-US" altLang="ja-JP" sz="2400" b="1" kern="0" spc="-15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F53E8688-BA9C-0915-0541-D4EB36CF0588}"/>
              </a:ext>
            </a:extLst>
          </p:cNvPr>
          <p:cNvGrpSpPr/>
          <p:nvPr/>
        </p:nvGrpSpPr>
        <p:grpSpPr>
          <a:xfrm>
            <a:off x="7608168" y="1988840"/>
            <a:ext cx="4104456" cy="4347980"/>
            <a:chOff x="7066832" y="1628800"/>
            <a:chExt cx="4645792" cy="4921434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58414F94-40C7-48D5-4E4B-1E019541A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66832" y="1628800"/>
              <a:ext cx="4562776" cy="1548756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62465894-B77E-C3FB-AD25-E38F8B02C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9355" y="3177556"/>
              <a:ext cx="4550253" cy="1507010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E4EA12BD-8529-56A0-C876-8D6764811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16451" y="4650816"/>
              <a:ext cx="4596173" cy="1899418"/>
            </a:xfrm>
            <a:prstGeom prst="rect">
              <a:avLst/>
            </a:prstGeom>
          </p:spPr>
        </p:pic>
      </p:grpSp>
      <p:sp>
        <p:nvSpPr>
          <p:cNvPr id="18" name="Text Box 5">
            <a:extLst>
              <a:ext uri="{FF2B5EF4-FFF2-40B4-BE49-F238E27FC236}">
                <a16:creationId xmlns:a16="http://schemas.microsoft.com/office/drawing/2014/main" id="{2D83D98B-F96B-E279-09C0-30CF58239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07" y="1412776"/>
            <a:ext cx="56166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time evolution of 1-dim. QED</a:t>
            </a:r>
          </a:p>
        </p:txBody>
      </p:sp>
      <p:sp>
        <p:nvSpPr>
          <p:cNvPr id="45" name="Text Box 5">
            <a:extLst>
              <a:ext uri="{FF2B5EF4-FFF2-40B4-BE49-F238E27FC236}">
                <a16:creationId xmlns:a16="http://schemas.microsoft.com/office/drawing/2014/main" id="{013D5997-B826-6691-64DF-982B68131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5693186"/>
            <a:ext cx="58326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qualitatively consistent, but systematic errors</a:t>
            </a:r>
          </a:p>
        </p:txBody>
      </p:sp>
      <p:sp>
        <p:nvSpPr>
          <p:cNvPr id="2" name="Text Box 46">
            <a:extLst>
              <a:ext uri="{FF2B5EF4-FFF2-40B4-BE49-F238E27FC236}">
                <a16:creationId xmlns:a16="http://schemas.microsoft.com/office/drawing/2014/main" id="{03960997-97E1-08DF-E89E-995821362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224" y="1002214"/>
            <a:ext cx="37444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9pPr>
          </a:lstStyle>
          <a:p>
            <a:pPr algn="r" eaLnBrk="1" hangingPunct="1"/>
            <a:r>
              <a:rPr lang="sv-SE" altLang="ja-JP" sz="16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Farrell,</a:t>
            </a:r>
            <a:r>
              <a:rPr lang="ja-JP" altLang="en-US" sz="16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v-SE" altLang="ja-JP" sz="16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Illa, Ciavarella, Savage</a:t>
            </a:r>
            <a:r>
              <a:rPr lang="ja-JP" altLang="en-US" sz="16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ja-JP" sz="16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(2024)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086AF992-CDF0-2BC1-D57F-411C45CF3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3429000"/>
            <a:ext cx="484479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classical: </a:t>
            </a:r>
            <a:r>
              <a:rPr lang="en-US" altLang="ja-JP" b="1" dirty="0">
                <a:latin typeface="Cambria Math" panose="02040503050406030204" pitchFamily="18" charset="0"/>
                <a:ea typeface="Cambria Math" panose="02040503050406030204" pitchFamily="18" charset="0"/>
              </a:rPr>
              <a:t>tensor network simulation</a:t>
            </a:r>
          </a:p>
          <a:p>
            <a:pPr lvl="0">
              <a:defRPr/>
            </a:pPr>
            <a:endParaRPr lang="en-US" altLang="ja-JP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>
              <a:defRPr/>
            </a:pP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quantum: </a:t>
            </a:r>
            <a:r>
              <a:rPr lang="en-US" altLang="ja-JP" b="1" dirty="0">
                <a:latin typeface="Cambria Math" panose="02040503050406030204" pitchFamily="18" charset="0"/>
                <a:ea typeface="Cambria Math" panose="02040503050406030204" pitchFamily="18" charset="0"/>
              </a:rPr>
              <a:t>112 qubits with error mitigation</a:t>
            </a:r>
          </a:p>
        </p:txBody>
      </p:sp>
    </p:spTree>
    <p:extLst>
      <p:ext uri="{BB962C8B-B14F-4D97-AF65-F5344CB8AC3E}">
        <p14:creationId xmlns:p14="http://schemas.microsoft.com/office/powerpoint/2010/main" val="233345958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11">
            <a:extLst>
              <a:ext uri="{FF2B5EF4-FFF2-40B4-BE49-F238E27FC236}">
                <a16:creationId xmlns:a16="http://schemas.microsoft.com/office/drawing/2014/main" id="{A9CFE39A-B041-492B-844A-6AA04F8BA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260648"/>
            <a:ext cx="11521279" cy="7200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ja-JP" sz="2400" b="1" kern="0" spc="-15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Summary</a:t>
            </a:r>
          </a:p>
        </p:txBody>
      </p:sp>
      <p:sp>
        <p:nvSpPr>
          <p:cNvPr id="5" name="Text Box 46">
            <a:extLst>
              <a:ext uri="{FF2B5EF4-FFF2-40B4-BE49-F238E27FC236}">
                <a16:creationId xmlns:a16="http://schemas.microsoft.com/office/drawing/2014/main" id="{9E7723DC-70D5-EA5F-2E0A-578B657F2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608" y="2276872"/>
            <a:ext cx="6912768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Quantum computing of lattice </a:t>
            </a:r>
            <a:r>
              <a:rPr lang="en-US" altLang="ja-JP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QCD</a:t>
            </a: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endParaRPr lang="en-US" altLang="ja-JP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endParaRPr lang="en-US" altLang="ja-JP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Current status (2024) : </a:t>
            </a:r>
            <a:r>
              <a:rPr lang="en-US" altLang="ja-JP" b="1" dirty="0">
                <a:latin typeface="Cambria Math" panose="02040503050406030204" pitchFamily="18" charset="0"/>
                <a:ea typeface="Cambria Math" panose="02040503050406030204" pitchFamily="18" charset="0"/>
              </a:rPr>
              <a:t>usage proposal, algorithm design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endParaRPr lang="en-US" altLang="ja-JP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endParaRPr lang="en-US" altLang="ja-JP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Near-future application (2032~): </a:t>
            </a:r>
            <a:r>
              <a:rPr lang="en-US" altLang="ja-JP" b="1" dirty="0">
                <a:latin typeface="Cambria Math" panose="02040503050406030204" pitchFamily="18" charset="0"/>
                <a:ea typeface="Cambria Math" panose="02040503050406030204" pitchFamily="18" charset="0"/>
              </a:rPr>
              <a:t>toy model of </a:t>
            </a:r>
            <a:r>
              <a:rPr lang="en-US" altLang="ja-JP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QCD</a:t>
            </a:r>
            <a:endParaRPr lang="en-US" altLang="ja-JP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endParaRPr lang="en-US" altLang="ja-JP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endParaRPr lang="en-US" altLang="ja-JP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Far-future application (</a:t>
            </a:r>
            <a:r>
              <a:rPr lang="en-US" altLang="ja-JP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20XX</a:t>
            </a: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~): </a:t>
            </a:r>
            <a:r>
              <a:rPr lang="en-US" altLang="ja-JP" b="1" dirty="0">
                <a:latin typeface="Cambria Math" panose="02040503050406030204" pitchFamily="18" charset="0"/>
                <a:ea typeface="Cambria Math" panose="02040503050406030204" pitchFamily="18" charset="0"/>
              </a:rPr>
              <a:t>real </a:t>
            </a:r>
            <a:r>
              <a:rPr lang="en-US" altLang="ja-JP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QCD</a:t>
            </a:r>
            <a:endParaRPr lang="en-US" altLang="ja-JP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51615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11">
            <a:extLst>
              <a:ext uri="{FF2B5EF4-FFF2-40B4-BE49-F238E27FC236}">
                <a16:creationId xmlns:a16="http://schemas.microsoft.com/office/drawing/2014/main" id="{A9CFE39A-B041-492B-844A-6AA04F8BA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260648"/>
            <a:ext cx="11521279" cy="7200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ja-JP" sz="2400" b="1" kern="0" spc="-15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Introduction</a:t>
            </a:r>
          </a:p>
        </p:txBody>
      </p:sp>
      <p:sp>
        <p:nvSpPr>
          <p:cNvPr id="34" name="円/楕円 10">
            <a:extLst>
              <a:ext uri="{FF2B5EF4-FFF2-40B4-BE49-F238E27FC236}">
                <a16:creationId xmlns:a16="http://schemas.microsoft.com/office/drawing/2014/main" id="{8387E4CD-473C-BCB9-39BE-4DC8A08D6D38}"/>
              </a:ext>
            </a:extLst>
          </p:cNvPr>
          <p:cNvSpPr/>
          <p:nvPr/>
        </p:nvSpPr>
        <p:spPr bwMode="auto">
          <a:xfrm>
            <a:off x="3894373" y="3439336"/>
            <a:ext cx="272423" cy="272393"/>
          </a:xfrm>
          <a:prstGeom prst="ellipse">
            <a:avLst/>
          </a:prstGeom>
          <a:gradFill>
            <a:gsLst>
              <a:gs pos="0">
                <a:srgbClr val="FF0000"/>
              </a:gs>
              <a:gs pos="80000">
                <a:srgbClr val="FF0000"/>
              </a:gs>
              <a:gs pos="100000">
                <a:srgbClr val="FF0000"/>
              </a:gs>
            </a:gsLst>
          </a:gradFill>
          <a:ln>
            <a:headEnd type="none" w="med" len="sm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35" name="円/楕円 8">
            <a:extLst>
              <a:ext uri="{FF2B5EF4-FFF2-40B4-BE49-F238E27FC236}">
                <a16:creationId xmlns:a16="http://schemas.microsoft.com/office/drawing/2014/main" id="{E70CCCE7-4737-328B-FC7E-8B14EC90AFE1}"/>
              </a:ext>
            </a:extLst>
          </p:cNvPr>
          <p:cNvSpPr/>
          <p:nvPr/>
        </p:nvSpPr>
        <p:spPr bwMode="auto">
          <a:xfrm>
            <a:off x="4110374" y="4059368"/>
            <a:ext cx="272423" cy="272393"/>
          </a:xfrm>
          <a:prstGeom prst="ellipse">
            <a:avLst/>
          </a:prstGeom>
          <a:ln>
            <a:headEnd type="none" w="med" len="sm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36" name="円/楕円 12">
            <a:extLst>
              <a:ext uri="{FF2B5EF4-FFF2-40B4-BE49-F238E27FC236}">
                <a16:creationId xmlns:a16="http://schemas.microsoft.com/office/drawing/2014/main" id="{2510EA26-BBCD-58F7-1283-E115DF26564A}"/>
              </a:ext>
            </a:extLst>
          </p:cNvPr>
          <p:cNvSpPr/>
          <p:nvPr/>
        </p:nvSpPr>
        <p:spPr bwMode="auto">
          <a:xfrm>
            <a:off x="4577860" y="3807507"/>
            <a:ext cx="272423" cy="272393"/>
          </a:xfrm>
          <a:prstGeom prst="ellipse">
            <a:avLst/>
          </a:prstGeom>
          <a:gradFill>
            <a:gsLst>
              <a:gs pos="0">
                <a:srgbClr val="00B050"/>
              </a:gs>
              <a:gs pos="80000">
                <a:srgbClr val="00B050"/>
              </a:gs>
              <a:gs pos="100000">
                <a:srgbClr val="00B050"/>
              </a:gs>
            </a:gsLst>
          </a:gradFill>
          <a:ln>
            <a:headEnd type="none" w="med" len="sm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DEB7B467-3ED7-ABD7-D831-615EAD2B9E2E}"/>
              </a:ext>
            </a:extLst>
          </p:cNvPr>
          <p:cNvGrpSpPr/>
          <p:nvPr/>
        </p:nvGrpSpPr>
        <p:grpSpPr>
          <a:xfrm>
            <a:off x="3568731" y="3001784"/>
            <a:ext cx="1528918" cy="1525571"/>
            <a:chOff x="5215648" y="3212976"/>
            <a:chExt cx="2020648" cy="2016224"/>
          </a:xfrm>
        </p:grpSpPr>
        <p:sp>
          <p:nvSpPr>
            <p:cNvPr id="38" name="直方体 37">
              <a:extLst>
                <a:ext uri="{FF2B5EF4-FFF2-40B4-BE49-F238E27FC236}">
                  <a16:creationId xmlns:a16="http://schemas.microsoft.com/office/drawing/2014/main" id="{1C890C43-B180-06DB-A0FE-20353F10AE62}"/>
                </a:ext>
              </a:extLst>
            </p:cNvPr>
            <p:cNvSpPr/>
            <p:nvPr/>
          </p:nvSpPr>
          <p:spPr bwMode="auto">
            <a:xfrm>
              <a:off x="5215648" y="3212976"/>
              <a:ext cx="2020648" cy="2002070"/>
            </a:xfrm>
            <a:prstGeom prst="cube">
              <a:avLst>
                <a:gd name="adj" fmla="val 29036"/>
              </a:avLst>
            </a:prstGeom>
            <a:gradFill>
              <a:gsLst>
                <a:gs pos="0">
                  <a:schemeClr val="accent4">
                    <a:tint val="50000"/>
                    <a:satMod val="300000"/>
                    <a:alpha val="20000"/>
                  </a:schemeClr>
                </a:gs>
                <a:gs pos="35000">
                  <a:schemeClr val="accent4">
                    <a:tint val="37000"/>
                    <a:satMod val="300000"/>
                    <a:alpha val="20000"/>
                  </a:schemeClr>
                </a:gs>
                <a:gs pos="100000">
                  <a:schemeClr val="accent4">
                    <a:tint val="15000"/>
                    <a:satMod val="350000"/>
                    <a:alpha val="20000"/>
                  </a:schemeClr>
                </a:gs>
              </a:gsLst>
            </a:gradFill>
            <a:ln w="12700">
              <a:solidFill>
                <a:schemeClr val="tx1"/>
              </a:solidFill>
              <a:headEnd type="none" w="med" len="sm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525A3A62-E897-5EA3-2EAD-DA1E88F8688E}"/>
                </a:ext>
              </a:extLst>
            </p:cNvPr>
            <p:cNvCxnSpPr/>
            <p:nvPr/>
          </p:nvCxnSpPr>
          <p:spPr bwMode="auto">
            <a:xfrm flipH="1">
              <a:off x="5939046" y="3212976"/>
              <a:ext cx="576064" cy="57606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ABF3A249-F88B-D1A1-DD22-3E1C59790C91}"/>
                </a:ext>
              </a:extLst>
            </p:cNvPr>
            <p:cNvCxnSpPr/>
            <p:nvPr/>
          </p:nvCxnSpPr>
          <p:spPr bwMode="auto">
            <a:xfrm>
              <a:off x="5220072" y="3781194"/>
              <a:ext cx="0" cy="144800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4B3D6719-DC38-B154-E93F-6A8AAD674C63}"/>
                </a:ext>
              </a:extLst>
            </p:cNvPr>
            <p:cNvCxnSpPr/>
            <p:nvPr/>
          </p:nvCxnSpPr>
          <p:spPr bwMode="auto">
            <a:xfrm>
              <a:off x="5580112" y="3789040"/>
              <a:ext cx="0" cy="144016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A22524F4-E828-6863-7554-AC555397EA3B}"/>
                </a:ext>
              </a:extLst>
            </p:cNvPr>
            <p:cNvCxnSpPr/>
            <p:nvPr/>
          </p:nvCxnSpPr>
          <p:spPr bwMode="auto">
            <a:xfrm flipH="1">
              <a:off x="5940152" y="3789040"/>
              <a:ext cx="3318" cy="144016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EE296F7A-2415-6670-00C6-69E57BB3A3F2}"/>
                </a:ext>
              </a:extLst>
            </p:cNvPr>
            <p:cNvCxnSpPr/>
            <p:nvPr/>
          </p:nvCxnSpPr>
          <p:spPr bwMode="auto">
            <a:xfrm>
              <a:off x="6300192" y="3789040"/>
              <a:ext cx="0" cy="144016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7BC28ED3-E172-93F8-9076-DC5393313078}"/>
                </a:ext>
              </a:extLst>
            </p:cNvPr>
            <p:cNvCxnSpPr/>
            <p:nvPr/>
          </p:nvCxnSpPr>
          <p:spPr bwMode="auto">
            <a:xfrm flipH="1">
              <a:off x="5217860" y="5229200"/>
              <a:ext cx="144237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294D8DE7-D37B-7A4C-E8B6-2F5D6DFE063B}"/>
                </a:ext>
              </a:extLst>
            </p:cNvPr>
            <p:cNvCxnSpPr/>
            <p:nvPr/>
          </p:nvCxnSpPr>
          <p:spPr bwMode="auto">
            <a:xfrm flipH="1">
              <a:off x="5217860" y="4869160"/>
              <a:ext cx="144237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88CCD00A-8E48-747E-903D-B413BA305D36}"/>
                </a:ext>
              </a:extLst>
            </p:cNvPr>
            <p:cNvCxnSpPr/>
            <p:nvPr/>
          </p:nvCxnSpPr>
          <p:spPr bwMode="auto">
            <a:xfrm flipH="1">
              <a:off x="5220072" y="4509120"/>
              <a:ext cx="144237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88BF5FC7-1A64-7674-D827-D5340C738D97}"/>
                </a:ext>
              </a:extLst>
            </p:cNvPr>
            <p:cNvCxnSpPr/>
            <p:nvPr/>
          </p:nvCxnSpPr>
          <p:spPr bwMode="auto">
            <a:xfrm flipH="1">
              <a:off x="5220072" y="4149080"/>
              <a:ext cx="144237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29F0233B-BCF5-8159-F4C0-010047D1DB16}"/>
                </a:ext>
              </a:extLst>
            </p:cNvPr>
            <p:cNvCxnSpPr/>
            <p:nvPr/>
          </p:nvCxnSpPr>
          <p:spPr bwMode="auto">
            <a:xfrm flipH="1">
              <a:off x="5580112" y="3212976"/>
              <a:ext cx="576064" cy="57606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9CADFD50-A91D-3C7F-219A-68BE7A550A00}"/>
                </a:ext>
              </a:extLst>
            </p:cNvPr>
            <p:cNvCxnSpPr/>
            <p:nvPr/>
          </p:nvCxnSpPr>
          <p:spPr bwMode="auto">
            <a:xfrm flipH="1">
              <a:off x="6300192" y="3212976"/>
              <a:ext cx="559678" cy="57606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346111A8-F2AE-88D0-8F69-8175E921ABCB}"/>
                </a:ext>
              </a:extLst>
            </p:cNvPr>
            <p:cNvCxnSpPr/>
            <p:nvPr/>
          </p:nvCxnSpPr>
          <p:spPr bwMode="auto">
            <a:xfrm flipH="1">
              <a:off x="6676618" y="4321568"/>
              <a:ext cx="559678" cy="54759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F3A894F4-25E6-BA14-2AF8-2CBC43579D17}"/>
                </a:ext>
              </a:extLst>
            </p:cNvPr>
            <p:cNvCxnSpPr/>
            <p:nvPr/>
          </p:nvCxnSpPr>
          <p:spPr bwMode="auto">
            <a:xfrm flipH="1">
              <a:off x="6676618" y="3961528"/>
              <a:ext cx="559678" cy="54759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44C3E65C-DD25-7B2C-F4BD-785D2D6F35B4}"/>
                </a:ext>
              </a:extLst>
            </p:cNvPr>
            <p:cNvCxnSpPr/>
            <p:nvPr/>
          </p:nvCxnSpPr>
          <p:spPr bwMode="auto">
            <a:xfrm flipH="1">
              <a:off x="6676618" y="3601488"/>
              <a:ext cx="559678" cy="54759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DE6B1CF0-E676-AF2C-C189-5D9C3FD4E248}"/>
                </a:ext>
              </a:extLst>
            </p:cNvPr>
            <p:cNvCxnSpPr/>
            <p:nvPr/>
          </p:nvCxnSpPr>
          <p:spPr bwMode="auto">
            <a:xfrm flipH="1">
              <a:off x="7231872" y="3212976"/>
              <a:ext cx="4424" cy="144016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E941CAF7-C433-1772-9192-352B556126B7}"/>
                </a:ext>
              </a:extLst>
            </p:cNvPr>
            <p:cNvCxnSpPr/>
            <p:nvPr/>
          </p:nvCxnSpPr>
          <p:spPr bwMode="auto">
            <a:xfrm flipH="1">
              <a:off x="5364088" y="3645024"/>
              <a:ext cx="144237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456AD8A9-2F9D-1B0B-2C11-84963715CA80}"/>
                </a:ext>
              </a:extLst>
            </p:cNvPr>
            <p:cNvCxnSpPr/>
            <p:nvPr/>
          </p:nvCxnSpPr>
          <p:spPr bwMode="auto">
            <a:xfrm flipH="1">
              <a:off x="6660232" y="3212976"/>
              <a:ext cx="576064" cy="57606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D0909923-607B-69BA-44BD-A317CEE1CA71}"/>
                </a:ext>
              </a:extLst>
            </p:cNvPr>
            <p:cNvCxnSpPr/>
            <p:nvPr/>
          </p:nvCxnSpPr>
          <p:spPr bwMode="auto">
            <a:xfrm flipH="1">
              <a:off x="5516488" y="3501008"/>
              <a:ext cx="144237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44300B27-C985-0905-D449-C58E516BF24F}"/>
                </a:ext>
              </a:extLst>
            </p:cNvPr>
            <p:cNvCxnSpPr/>
            <p:nvPr/>
          </p:nvCxnSpPr>
          <p:spPr bwMode="auto">
            <a:xfrm flipH="1">
              <a:off x="5649908" y="3356992"/>
              <a:ext cx="144237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24B7CE9C-140E-47F2-9B8B-C841839B111C}"/>
                </a:ext>
              </a:extLst>
            </p:cNvPr>
            <p:cNvCxnSpPr/>
            <p:nvPr/>
          </p:nvCxnSpPr>
          <p:spPr bwMode="auto">
            <a:xfrm flipH="1">
              <a:off x="5793924" y="3212976"/>
              <a:ext cx="144237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A4B70154-7175-CECE-4A89-87B241C425A2}"/>
                </a:ext>
              </a:extLst>
            </p:cNvPr>
            <p:cNvCxnSpPr/>
            <p:nvPr/>
          </p:nvCxnSpPr>
          <p:spPr bwMode="auto">
            <a:xfrm flipH="1">
              <a:off x="6802036" y="3645024"/>
              <a:ext cx="15020" cy="144016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BAAD52ED-B313-326C-848A-5B31D72F9390}"/>
                </a:ext>
              </a:extLst>
            </p:cNvPr>
            <p:cNvCxnSpPr/>
            <p:nvPr/>
          </p:nvCxnSpPr>
          <p:spPr bwMode="auto">
            <a:xfrm flipH="1">
              <a:off x="6943840" y="3501008"/>
              <a:ext cx="4424" cy="144016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ABEB457D-7521-DFCB-EBCC-5B7658269905}"/>
                </a:ext>
              </a:extLst>
            </p:cNvPr>
            <p:cNvCxnSpPr/>
            <p:nvPr/>
          </p:nvCxnSpPr>
          <p:spPr bwMode="auto">
            <a:xfrm flipH="1">
              <a:off x="7087856" y="3356992"/>
              <a:ext cx="4424" cy="144016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7" name="Text Box 46">
            <a:extLst>
              <a:ext uri="{FF2B5EF4-FFF2-40B4-BE49-F238E27FC236}">
                <a16:creationId xmlns:a16="http://schemas.microsoft.com/office/drawing/2014/main" id="{F52F6A7D-C782-35A7-402A-B8D4B94F8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7728" y="4715446"/>
            <a:ext cx="15289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lattice </a:t>
            </a:r>
            <a:r>
              <a:rPr lang="en-US" altLang="ja-JP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QCD</a:t>
            </a:r>
            <a:endParaRPr lang="en-US" altLang="ja-JP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C43D278-C53A-FA4A-6147-17D5BF33B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128" y="1587944"/>
            <a:ext cx="2395576" cy="1796683"/>
          </a:xfrm>
          <a:prstGeom prst="rect">
            <a:avLst/>
          </a:prstGeom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0BBBB0F2-5BFF-6B19-3F46-6C616AF7D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9952" y="1337913"/>
            <a:ext cx="11521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©︎ 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UTokyo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C9CA4EAE-1E2D-E70C-4EBA-CC952629BC15}"/>
              </a:ext>
            </a:extLst>
          </p:cNvPr>
          <p:cNvCxnSpPr/>
          <p:nvPr/>
        </p:nvCxnSpPr>
        <p:spPr bwMode="auto">
          <a:xfrm flipV="1">
            <a:off x="5750411" y="3115394"/>
            <a:ext cx="899775" cy="45597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 Box 5">
            <a:extLst>
              <a:ext uri="{FF2B5EF4-FFF2-40B4-BE49-F238E27FC236}">
                <a16:creationId xmlns:a16="http://schemas.microsoft.com/office/drawing/2014/main" id="{CAB0034D-2A82-22ED-93D0-8AD2B37E4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8266" y="3384627"/>
            <a:ext cx="25352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supercomputer</a:t>
            </a: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171F8FE4-CFC2-6FD5-4091-92196FD7556C}"/>
              </a:ext>
            </a:extLst>
          </p:cNvPr>
          <p:cNvCxnSpPr/>
          <p:nvPr/>
        </p:nvCxnSpPr>
        <p:spPr bwMode="auto">
          <a:xfrm>
            <a:off x="5750411" y="4079900"/>
            <a:ext cx="899775" cy="6083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 Box 5">
            <a:extLst>
              <a:ext uri="{FF2B5EF4-FFF2-40B4-BE49-F238E27FC236}">
                <a16:creationId xmlns:a16="http://schemas.microsoft.com/office/drawing/2014/main" id="{DA9ABD16-20D9-E765-0FAF-4EBE2F8CF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6120" y="6197242"/>
            <a:ext cx="25352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quantum computer</a:t>
            </a: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3B6DABB9-A3D8-1D5B-3BBD-CA49A153F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2325" y="4345359"/>
            <a:ext cx="9721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©︎ IBM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2A1FFA00-9D28-23FC-8F9A-F44917376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317" y="4603322"/>
            <a:ext cx="2390880" cy="159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696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28D8AA34-79A4-4DFB-B601-3D63F5F15CE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35360" y="260648"/>
            <a:ext cx="11521279" cy="720080"/>
          </a:xfrm>
          <a:solidFill>
            <a:schemeClr val="bg2">
              <a:lumMod val="50000"/>
            </a:schemeClr>
          </a:solidFill>
          <a:effectLst/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ja-JP" sz="2400" b="1" kern="0" spc="-15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Introduction</a:t>
            </a:r>
          </a:p>
        </p:txBody>
      </p:sp>
      <p:sp>
        <p:nvSpPr>
          <p:cNvPr id="97" name="Rectangle 5">
            <a:extLst>
              <a:ext uri="{FF2B5EF4-FFF2-40B4-BE49-F238E27FC236}">
                <a16:creationId xmlns:a16="http://schemas.microsoft.com/office/drawing/2014/main" id="{C3E9F649-5C48-4FFF-83D5-220D204B8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4547" y="1700808"/>
            <a:ext cx="3457637" cy="4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 algn="ctr">
              <a:defRPr/>
            </a:pP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open problems in lattice </a:t>
            </a:r>
            <a:r>
              <a:rPr lang="en-US" altLang="ja-JP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QCD</a:t>
            </a:r>
            <a:endParaRPr lang="en-US" altLang="ja-JP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 Box 46">
            <a:extLst>
              <a:ext uri="{FF2B5EF4-FFF2-40B4-BE49-F238E27FC236}">
                <a16:creationId xmlns:a16="http://schemas.microsoft.com/office/drawing/2014/main" id="{A55A0219-884D-2A26-4BCB-E08402477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1888" y="5231824"/>
            <a:ext cx="3734374" cy="496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nuclear many-body system</a:t>
            </a:r>
          </a:p>
        </p:txBody>
      </p:sp>
      <p:sp>
        <p:nvSpPr>
          <p:cNvPr id="9" name="Text Box 46">
            <a:extLst>
              <a:ext uri="{FF2B5EF4-FFF2-40B4-BE49-F238E27FC236}">
                <a16:creationId xmlns:a16="http://schemas.microsoft.com/office/drawing/2014/main" id="{E477FC17-4348-63C3-49C2-2FEF9C346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560" y="5333146"/>
            <a:ext cx="30289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non-equilibrium process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5E855C0-B8E8-B231-3449-AB2D89398DC7}"/>
              </a:ext>
            </a:extLst>
          </p:cNvPr>
          <p:cNvGrpSpPr/>
          <p:nvPr/>
        </p:nvGrpSpPr>
        <p:grpSpPr>
          <a:xfrm>
            <a:off x="7536160" y="3127565"/>
            <a:ext cx="1528918" cy="1525571"/>
            <a:chOff x="4927122" y="3140968"/>
            <a:chExt cx="1528918" cy="1525571"/>
          </a:xfrm>
        </p:grpSpPr>
        <p:sp>
          <p:nvSpPr>
            <p:cNvPr id="3" name="円/楕円 8">
              <a:extLst>
                <a:ext uri="{FF2B5EF4-FFF2-40B4-BE49-F238E27FC236}">
                  <a16:creationId xmlns:a16="http://schemas.microsoft.com/office/drawing/2014/main" id="{C7CE76CA-912F-34BC-D29D-64BD9C3865D5}"/>
                </a:ext>
              </a:extLst>
            </p:cNvPr>
            <p:cNvSpPr/>
            <p:nvPr/>
          </p:nvSpPr>
          <p:spPr bwMode="auto">
            <a:xfrm>
              <a:off x="5626011" y="3227040"/>
              <a:ext cx="709146" cy="709069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1"/>
                </a:gs>
                <a:gs pos="100000">
                  <a:schemeClr val="accent1"/>
                </a:gs>
              </a:gsLst>
            </a:gradFill>
            <a:ln>
              <a:headEnd type="none" w="med" len="sm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sp>
          <p:nvSpPr>
            <p:cNvPr id="4" name="円/楕円 12">
              <a:extLst>
                <a:ext uri="{FF2B5EF4-FFF2-40B4-BE49-F238E27FC236}">
                  <a16:creationId xmlns:a16="http://schemas.microsoft.com/office/drawing/2014/main" id="{AF1A7A2F-7EE5-1A57-2F56-6EC5936338C7}"/>
                </a:ext>
              </a:extLst>
            </p:cNvPr>
            <p:cNvSpPr/>
            <p:nvPr/>
          </p:nvSpPr>
          <p:spPr bwMode="auto">
            <a:xfrm>
              <a:off x="5986080" y="3435189"/>
              <a:ext cx="272423" cy="272393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80000">
                  <a:srgbClr val="00B050"/>
                </a:gs>
                <a:gs pos="100000">
                  <a:srgbClr val="00B050"/>
                </a:gs>
              </a:gsLst>
            </a:gradFill>
            <a:ln>
              <a:headEnd type="none" w="med" len="sm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sp>
          <p:nvSpPr>
            <p:cNvPr id="6" name="円/楕円 8">
              <a:extLst>
                <a:ext uri="{FF2B5EF4-FFF2-40B4-BE49-F238E27FC236}">
                  <a16:creationId xmlns:a16="http://schemas.microsoft.com/office/drawing/2014/main" id="{6C5AFD5F-4125-C328-4211-2F05715CAF6C}"/>
                </a:ext>
              </a:extLst>
            </p:cNvPr>
            <p:cNvSpPr/>
            <p:nvPr/>
          </p:nvSpPr>
          <p:spPr bwMode="auto">
            <a:xfrm>
              <a:off x="5748083" y="3571385"/>
              <a:ext cx="272423" cy="272393"/>
            </a:xfrm>
            <a:prstGeom prst="ellipse">
              <a:avLst/>
            </a:prstGeom>
            <a:ln>
              <a:headEnd type="none" w="med" len="sm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sp>
          <p:nvSpPr>
            <p:cNvPr id="10" name="円/楕円 10">
              <a:extLst>
                <a:ext uri="{FF2B5EF4-FFF2-40B4-BE49-F238E27FC236}">
                  <a16:creationId xmlns:a16="http://schemas.microsoft.com/office/drawing/2014/main" id="{C9E69A73-29BC-645C-773D-7A1FF7A87FFF}"/>
                </a:ext>
              </a:extLst>
            </p:cNvPr>
            <p:cNvSpPr/>
            <p:nvPr/>
          </p:nvSpPr>
          <p:spPr bwMode="auto">
            <a:xfrm>
              <a:off x="5748083" y="3306764"/>
              <a:ext cx="272423" cy="272393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rgbClr val="FF0000"/>
                </a:gs>
                <a:gs pos="100000">
                  <a:srgbClr val="FF0000"/>
                </a:gs>
              </a:gsLst>
            </a:gradFill>
            <a:ln>
              <a:headEnd type="none" w="med" len="sm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sp>
          <p:nvSpPr>
            <p:cNvPr id="11" name="円/楕円 8">
              <a:extLst>
                <a:ext uri="{FF2B5EF4-FFF2-40B4-BE49-F238E27FC236}">
                  <a16:creationId xmlns:a16="http://schemas.microsoft.com/office/drawing/2014/main" id="{F3B4438F-9C96-B58B-8BA8-A601BCBF6DD9}"/>
                </a:ext>
              </a:extLst>
            </p:cNvPr>
            <p:cNvSpPr/>
            <p:nvPr/>
          </p:nvSpPr>
          <p:spPr bwMode="auto">
            <a:xfrm>
              <a:off x="5038133" y="3282091"/>
              <a:ext cx="709146" cy="709069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1"/>
                </a:gs>
                <a:gs pos="100000">
                  <a:schemeClr val="accent1"/>
                </a:gs>
              </a:gsLst>
            </a:gradFill>
            <a:ln>
              <a:headEnd type="none" w="med" len="sm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sp>
          <p:nvSpPr>
            <p:cNvPr id="12" name="円/楕円 8">
              <a:extLst>
                <a:ext uri="{FF2B5EF4-FFF2-40B4-BE49-F238E27FC236}">
                  <a16:creationId xmlns:a16="http://schemas.microsoft.com/office/drawing/2014/main" id="{530F2020-6DB9-4959-5AF7-7252263381FA}"/>
                </a:ext>
              </a:extLst>
            </p:cNvPr>
            <p:cNvSpPr/>
            <p:nvPr/>
          </p:nvSpPr>
          <p:spPr bwMode="auto">
            <a:xfrm>
              <a:off x="5493311" y="3847303"/>
              <a:ext cx="709146" cy="709069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1"/>
                </a:gs>
                <a:gs pos="100000">
                  <a:schemeClr val="accent1"/>
                </a:gs>
              </a:gsLst>
            </a:gradFill>
            <a:ln>
              <a:headEnd type="none" w="med" len="sm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sp>
          <p:nvSpPr>
            <p:cNvPr id="14" name="円/楕円 10">
              <a:extLst>
                <a:ext uri="{FF2B5EF4-FFF2-40B4-BE49-F238E27FC236}">
                  <a16:creationId xmlns:a16="http://schemas.microsoft.com/office/drawing/2014/main" id="{FC6DC1B6-28F6-A47E-C471-8A1BEA53FF26}"/>
                </a:ext>
              </a:extLst>
            </p:cNvPr>
            <p:cNvSpPr/>
            <p:nvPr/>
          </p:nvSpPr>
          <p:spPr bwMode="auto">
            <a:xfrm>
              <a:off x="5728823" y="3926638"/>
              <a:ext cx="272423" cy="272393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rgbClr val="FF0000"/>
                </a:gs>
                <a:gs pos="100000">
                  <a:srgbClr val="FF0000"/>
                </a:gs>
              </a:gsLst>
            </a:gradFill>
            <a:ln>
              <a:headEnd type="none" w="med" len="sm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sp>
          <p:nvSpPr>
            <p:cNvPr id="16" name="円/楕円 12">
              <a:extLst>
                <a:ext uri="{FF2B5EF4-FFF2-40B4-BE49-F238E27FC236}">
                  <a16:creationId xmlns:a16="http://schemas.microsoft.com/office/drawing/2014/main" id="{D18BB82D-D4CB-72A2-6D20-9DDBE26C3B55}"/>
                </a:ext>
              </a:extLst>
            </p:cNvPr>
            <p:cNvSpPr/>
            <p:nvPr/>
          </p:nvSpPr>
          <p:spPr bwMode="auto">
            <a:xfrm>
              <a:off x="5398202" y="3490240"/>
              <a:ext cx="272423" cy="272393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80000">
                  <a:srgbClr val="00B050"/>
                </a:gs>
                <a:gs pos="100000">
                  <a:srgbClr val="00B050"/>
                </a:gs>
              </a:gsLst>
            </a:gradFill>
            <a:ln>
              <a:headEnd type="none" w="med" len="sm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sp>
          <p:nvSpPr>
            <p:cNvPr id="18" name="円/楕円 8">
              <a:extLst>
                <a:ext uri="{FF2B5EF4-FFF2-40B4-BE49-F238E27FC236}">
                  <a16:creationId xmlns:a16="http://schemas.microsoft.com/office/drawing/2014/main" id="{62E7374D-DD5F-E70E-EDCC-B54FB4A4A1BD}"/>
                </a:ext>
              </a:extLst>
            </p:cNvPr>
            <p:cNvSpPr/>
            <p:nvPr/>
          </p:nvSpPr>
          <p:spPr bwMode="auto">
            <a:xfrm>
              <a:off x="5578501" y="4135018"/>
              <a:ext cx="272423" cy="272393"/>
            </a:xfrm>
            <a:prstGeom prst="ellipse">
              <a:avLst/>
            </a:prstGeom>
            <a:ln>
              <a:headEnd type="none" w="med" len="sm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sp>
          <p:nvSpPr>
            <p:cNvPr id="19" name="円/楕円 12">
              <a:extLst>
                <a:ext uri="{FF2B5EF4-FFF2-40B4-BE49-F238E27FC236}">
                  <a16:creationId xmlns:a16="http://schemas.microsoft.com/office/drawing/2014/main" id="{3BF7A055-B023-D1FF-A23F-7BE26155F3B1}"/>
                </a:ext>
              </a:extLst>
            </p:cNvPr>
            <p:cNvSpPr/>
            <p:nvPr/>
          </p:nvSpPr>
          <p:spPr bwMode="auto">
            <a:xfrm>
              <a:off x="5850924" y="4155770"/>
              <a:ext cx="272423" cy="272393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80000">
                  <a:srgbClr val="00B050"/>
                </a:gs>
                <a:gs pos="100000">
                  <a:srgbClr val="00B050"/>
                </a:gs>
              </a:gsLst>
            </a:gradFill>
            <a:ln>
              <a:headEnd type="none" w="med" len="sm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sp>
          <p:nvSpPr>
            <p:cNvPr id="45" name="円/楕円 8">
              <a:extLst>
                <a:ext uri="{FF2B5EF4-FFF2-40B4-BE49-F238E27FC236}">
                  <a16:creationId xmlns:a16="http://schemas.microsoft.com/office/drawing/2014/main" id="{5EF05CB8-225F-795C-BB98-65B223075C23}"/>
                </a:ext>
              </a:extLst>
            </p:cNvPr>
            <p:cNvSpPr/>
            <p:nvPr/>
          </p:nvSpPr>
          <p:spPr bwMode="auto">
            <a:xfrm>
              <a:off x="5160205" y="3626436"/>
              <a:ext cx="272423" cy="272393"/>
            </a:xfrm>
            <a:prstGeom prst="ellipse">
              <a:avLst/>
            </a:prstGeom>
            <a:ln>
              <a:headEnd type="none" w="med" len="sm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sp>
          <p:nvSpPr>
            <p:cNvPr id="46" name="円/楕円 10">
              <a:extLst>
                <a:ext uri="{FF2B5EF4-FFF2-40B4-BE49-F238E27FC236}">
                  <a16:creationId xmlns:a16="http://schemas.microsoft.com/office/drawing/2014/main" id="{75406C7D-3578-D81F-B8ED-E6DC62277831}"/>
                </a:ext>
              </a:extLst>
            </p:cNvPr>
            <p:cNvSpPr/>
            <p:nvPr/>
          </p:nvSpPr>
          <p:spPr bwMode="auto">
            <a:xfrm>
              <a:off x="5160205" y="3361815"/>
              <a:ext cx="272423" cy="272393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rgbClr val="FF0000"/>
                </a:gs>
                <a:gs pos="100000">
                  <a:srgbClr val="FF0000"/>
                </a:gs>
              </a:gsLst>
            </a:gradFill>
            <a:ln>
              <a:headEnd type="none" w="med" len="sm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grpSp>
          <p:nvGrpSpPr>
            <p:cNvPr id="47" name="グループ化 46">
              <a:extLst>
                <a:ext uri="{FF2B5EF4-FFF2-40B4-BE49-F238E27FC236}">
                  <a16:creationId xmlns:a16="http://schemas.microsoft.com/office/drawing/2014/main" id="{32FE57A1-E307-C583-A884-DA20B6C12933}"/>
                </a:ext>
              </a:extLst>
            </p:cNvPr>
            <p:cNvGrpSpPr/>
            <p:nvPr/>
          </p:nvGrpSpPr>
          <p:grpSpPr>
            <a:xfrm>
              <a:off x="4927122" y="3140968"/>
              <a:ext cx="1528918" cy="1525571"/>
              <a:chOff x="5215648" y="3212976"/>
              <a:chExt cx="2020648" cy="2016224"/>
            </a:xfrm>
          </p:grpSpPr>
          <p:sp>
            <p:nvSpPr>
              <p:cNvPr id="49" name="直方体 48">
                <a:extLst>
                  <a:ext uri="{FF2B5EF4-FFF2-40B4-BE49-F238E27FC236}">
                    <a16:creationId xmlns:a16="http://schemas.microsoft.com/office/drawing/2014/main" id="{6AE8A081-AB63-6F96-A41C-E29E8F23E74E}"/>
                  </a:ext>
                </a:extLst>
              </p:cNvPr>
              <p:cNvSpPr/>
              <p:nvPr/>
            </p:nvSpPr>
            <p:spPr bwMode="auto">
              <a:xfrm>
                <a:off x="5215648" y="3212976"/>
                <a:ext cx="2020648" cy="2002070"/>
              </a:xfrm>
              <a:prstGeom prst="cube">
                <a:avLst>
                  <a:gd name="adj" fmla="val 29036"/>
                </a:avLst>
              </a:prstGeom>
              <a:gradFill>
                <a:gsLst>
                  <a:gs pos="0">
                    <a:schemeClr val="accent4">
                      <a:tint val="50000"/>
                      <a:satMod val="300000"/>
                      <a:alpha val="2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20000"/>
                    </a:schemeClr>
                  </a:gs>
                  <a:gs pos="100000">
                    <a:schemeClr val="accent4">
                      <a:tint val="15000"/>
                      <a:satMod val="350000"/>
                      <a:alpha val="20000"/>
                    </a:schemeClr>
                  </a:gs>
                </a:gsLst>
              </a:gradFill>
              <a:ln w="12700">
                <a:solidFill>
                  <a:schemeClr val="tx1"/>
                </a:solidFill>
                <a:headEnd type="none" w="med" len="sm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  <a:ea typeface="ＭＳ Ｐゴシック" pitchFamily="50" charset="-128"/>
                </a:endParaRPr>
              </a:p>
            </p:txBody>
          </p:sp>
          <p:cxnSp>
            <p:nvCxnSpPr>
              <p:cNvPr id="50" name="直線コネクタ 49">
                <a:extLst>
                  <a:ext uri="{FF2B5EF4-FFF2-40B4-BE49-F238E27FC236}">
                    <a16:creationId xmlns:a16="http://schemas.microsoft.com/office/drawing/2014/main" id="{61DBD42B-7A5E-530B-A0B6-230935DE6C6C}"/>
                  </a:ext>
                </a:extLst>
              </p:cNvPr>
              <p:cNvCxnSpPr/>
              <p:nvPr/>
            </p:nvCxnSpPr>
            <p:spPr bwMode="auto">
              <a:xfrm flipH="1">
                <a:off x="5939046" y="3212976"/>
                <a:ext cx="576064" cy="57606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" name="直線コネクタ 59">
                <a:extLst>
                  <a:ext uri="{FF2B5EF4-FFF2-40B4-BE49-F238E27FC236}">
                    <a16:creationId xmlns:a16="http://schemas.microsoft.com/office/drawing/2014/main" id="{85334B74-C93D-A7FF-8BE0-E10B48A1CFE9}"/>
                  </a:ext>
                </a:extLst>
              </p:cNvPr>
              <p:cNvCxnSpPr/>
              <p:nvPr/>
            </p:nvCxnSpPr>
            <p:spPr bwMode="auto">
              <a:xfrm>
                <a:off x="5220072" y="3781194"/>
                <a:ext cx="0" cy="1448006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直線コネクタ 60">
                <a:extLst>
                  <a:ext uri="{FF2B5EF4-FFF2-40B4-BE49-F238E27FC236}">
                    <a16:creationId xmlns:a16="http://schemas.microsoft.com/office/drawing/2014/main" id="{24C5703A-6A1D-4486-0132-FDE0FE699ABA}"/>
                  </a:ext>
                </a:extLst>
              </p:cNvPr>
              <p:cNvCxnSpPr/>
              <p:nvPr/>
            </p:nvCxnSpPr>
            <p:spPr bwMode="auto">
              <a:xfrm>
                <a:off x="5580112" y="3789040"/>
                <a:ext cx="0" cy="144016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2" name="直線コネクタ 61">
                <a:extLst>
                  <a:ext uri="{FF2B5EF4-FFF2-40B4-BE49-F238E27FC236}">
                    <a16:creationId xmlns:a16="http://schemas.microsoft.com/office/drawing/2014/main" id="{2A497211-E8E6-F036-3CD7-B38AD09F01A3}"/>
                  </a:ext>
                </a:extLst>
              </p:cNvPr>
              <p:cNvCxnSpPr/>
              <p:nvPr/>
            </p:nvCxnSpPr>
            <p:spPr bwMode="auto">
              <a:xfrm flipH="1">
                <a:off x="5940152" y="3789040"/>
                <a:ext cx="3318" cy="144016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" name="直線コネクタ 62">
                <a:extLst>
                  <a:ext uri="{FF2B5EF4-FFF2-40B4-BE49-F238E27FC236}">
                    <a16:creationId xmlns:a16="http://schemas.microsoft.com/office/drawing/2014/main" id="{AE980461-7ABB-04CD-497B-1C201DB168AB}"/>
                  </a:ext>
                </a:extLst>
              </p:cNvPr>
              <p:cNvCxnSpPr/>
              <p:nvPr/>
            </p:nvCxnSpPr>
            <p:spPr bwMode="auto">
              <a:xfrm>
                <a:off x="6300192" y="3789040"/>
                <a:ext cx="0" cy="144016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" name="直線コネクタ 91">
                <a:extLst>
                  <a:ext uri="{FF2B5EF4-FFF2-40B4-BE49-F238E27FC236}">
                    <a16:creationId xmlns:a16="http://schemas.microsoft.com/office/drawing/2014/main" id="{10F28664-4FD0-0ECB-8CCC-FCA74DC840EF}"/>
                  </a:ext>
                </a:extLst>
              </p:cNvPr>
              <p:cNvCxnSpPr/>
              <p:nvPr/>
            </p:nvCxnSpPr>
            <p:spPr bwMode="auto">
              <a:xfrm flipH="1">
                <a:off x="5217860" y="5229200"/>
                <a:ext cx="144237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3" name="直線コネクタ 92">
                <a:extLst>
                  <a:ext uri="{FF2B5EF4-FFF2-40B4-BE49-F238E27FC236}">
                    <a16:creationId xmlns:a16="http://schemas.microsoft.com/office/drawing/2014/main" id="{0C00FA80-21C9-ED87-D185-33B1EE834BF7}"/>
                  </a:ext>
                </a:extLst>
              </p:cNvPr>
              <p:cNvCxnSpPr/>
              <p:nvPr/>
            </p:nvCxnSpPr>
            <p:spPr bwMode="auto">
              <a:xfrm flipH="1">
                <a:off x="5217860" y="4869160"/>
                <a:ext cx="144237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4" name="直線コネクタ 93">
                <a:extLst>
                  <a:ext uri="{FF2B5EF4-FFF2-40B4-BE49-F238E27FC236}">
                    <a16:creationId xmlns:a16="http://schemas.microsoft.com/office/drawing/2014/main" id="{0EE53513-2D5B-9763-698A-B80712908A85}"/>
                  </a:ext>
                </a:extLst>
              </p:cNvPr>
              <p:cNvCxnSpPr/>
              <p:nvPr/>
            </p:nvCxnSpPr>
            <p:spPr bwMode="auto">
              <a:xfrm flipH="1">
                <a:off x="5220072" y="4509120"/>
                <a:ext cx="144237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" name="直線コネクタ 94">
                <a:extLst>
                  <a:ext uri="{FF2B5EF4-FFF2-40B4-BE49-F238E27FC236}">
                    <a16:creationId xmlns:a16="http://schemas.microsoft.com/office/drawing/2014/main" id="{6E8ADFE4-94FC-41A6-4745-1E9336CE05CA}"/>
                  </a:ext>
                </a:extLst>
              </p:cNvPr>
              <p:cNvCxnSpPr/>
              <p:nvPr/>
            </p:nvCxnSpPr>
            <p:spPr bwMode="auto">
              <a:xfrm flipH="1">
                <a:off x="5220072" y="4149080"/>
                <a:ext cx="144237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" name="直線コネクタ 95">
                <a:extLst>
                  <a:ext uri="{FF2B5EF4-FFF2-40B4-BE49-F238E27FC236}">
                    <a16:creationId xmlns:a16="http://schemas.microsoft.com/office/drawing/2014/main" id="{41586866-A023-F8BA-C9DE-5346636A5C04}"/>
                  </a:ext>
                </a:extLst>
              </p:cNvPr>
              <p:cNvCxnSpPr/>
              <p:nvPr/>
            </p:nvCxnSpPr>
            <p:spPr bwMode="auto">
              <a:xfrm flipH="1">
                <a:off x="5580112" y="3212976"/>
                <a:ext cx="576064" cy="57606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8" name="直線コネクタ 97">
                <a:extLst>
                  <a:ext uri="{FF2B5EF4-FFF2-40B4-BE49-F238E27FC236}">
                    <a16:creationId xmlns:a16="http://schemas.microsoft.com/office/drawing/2014/main" id="{E6F0ED26-BF41-FB53-98EA-351DA5AEC850}"/>
                  </a:ext>
                </a:extLst>
              </p:cNvPr>
              <p:cNvCxnSpPr/>
              <p:nvPr/>
            </p:nvCxnSpPr>
            <p:spPr bwMode="auto">
              <a:xfrm flipH="1">
                <a:off x="6300192" y="3212976"/>
                <a:ext cx="559678" cy="57606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" name="直線コネクタ 98">
                <a:extLst>
                  <a:ext uri="{FF2B5EF4-FFF2-40B4-BE49-F238E27FC236}">
                    <a16:creationId xmlns:a16="http://schemas.microsoft.com/office/drawing/2014/main" id="{ED3EBD08-FF26-77FE-F9E0-EC1E0FAF9DEC}"/>
                  </a:ext>
                </a:extLst>
              </p:cNvPr>
              <p:cNvCxnSpPr/>
              <p:nvPr/>
            </p:nvCxnSpPr>
            <p:spPr bwMode="auto">
              <a:xfrm flipH="1">
                <a:off x="6676618" y="4321568"/>
                <a:ext cx="559678" cy="54759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0" name="直線コネクタ 99">
                <a:extLst>
                  <a:ext uri="{FF2B5EF4-FFF2-40B4-BE49-F238E27FC236}">
                    <a16:creationId xmlns:a16="http://schemas.microsoft.com/office/drawing/2014/main" id="{1337475B-282A-B3D3-78FE-4D84B75FB5F2}"/>
                  </a:ext>
                </a:extLst>
              </p:cNvPr>
              <p:cNvCxnSpPr/>
              <p:nvPr/>
            </p:nvCxnSpPr>
            <p:spPr bwMode="auto">
              <a:xfrm flipH="1">
                <a:off x="6676618" y="3961528"/>
                <a:ext cx="559678" cy="54759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1" name="直線コネクタ 100">
                <a:extLst>
                  <a:ext uri="{FF2B5EF4-FFF2-40B4-BE49-F238E27FC236}">
                    <a16:creationId xmlns:a16="http://schemas.microsoft.com/office/drawing/2014/main" id="{DEA47D06-0F69-8C15-065F-94F4A708ACC1}"/>
                  </a:ext>
                </a:extLst>
              </p:cNvPr>
              <p:cNvCxnSpPr/>
              <p:nvPr/>
            </p:nvCxnSpPr>
            <p:spPr bwMode="auto">
              <a:xfrm flipH="1">
                <a:off x="6676618" y="3601488"/>
                <a:ext cx="559678" cy="54759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" name="直線コネクタ 101">
                <a:extLst>
                  <a:ext uri="{FF2B5EF4-FFF2-40B4-BE49-F238E27FC236}">
                    <a16:creationId xmlns:a16="http://schemas.microsoft.com/office/drawing/2014/main" id="{E1155BD9-F75C-4BEB-4C8E-452D2D6F29E5}"/>
                  </a:ext>
                </a:extLst>
              </p:cNvPr>
              <p:cNvCxnSpPr/>
              <p:nvPr/>
            </p:nvCxnSpPr>
            <p:spPr bwMode="auto">
              <a:xfrm flipH="1">
                <a:off x="7231872" y="3212976"/>
                <a:ext cx="4424" cy="144016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" name="直線コネクタ 102">
                <a:extLst>
                  <a:ext uri="{FF2B5EF4-FFF2-40B4-BE49-F238E27FC236}">
                    <a16:creationId xmlns:a16="http://schemas.microsoft.com/office/drawing/2014/main" id="{01406BE1-9786-A928-3880-09B4EADB12D0}"/>
                  </a:ext>
                </a:extLst>
              </p:cNvPr>
              <p:cNvCxnSpPr/>
              <p:nvPr/>
            </p:nvCxnSpPr>
            <p:spPr bwMode="auto">
              <a:xfrm flipH="1">
                <a:off x="5364088" y="3645024"/>
                <a:ext cx="144237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" name="直線コネクタ 103">
                <a:extLst>
                  <a:ext uri="{FF2B5EF4-FFF2-40B4-BE49-F238E27FC236}">
                    <a16:creationId xmlns:a16="http://schemas.microsoft.com/office/drawing/2014/main" id="{328DB8BA-4E03-A7D0-0C76-7DD419E45380}"/>
                  </a:ext>
                </a:extLst>
              </p:cNvPr>
              <p:cNvCxnSpPr/>
              <p:nvPr/>
            </p:nvCxnSpPr>
            <p:spPr bwMode="auto">
              <a:xfrm flipH="1">
                <a:off x="6660232" y="3212976"/>
                <a:ext cx="576064" cy="57606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5" name="直線コネクタ 104">
                <a:extLst>
                  <a:ext uri="{FF2B5EF4-FFF2-40B4-BE49-F238E27FC236}">
                    <a16:creationId xmlns:a16="http://schemas.microsoft.com/office/drawing/2014/main" id="{0A76B8FB-539B-1675-7B61-4DA60AEB7C28}"/>
                  </a:ext>
                </a:extLst>
              </p:cNvPr>
              <p:cNvCxnSpPr/>
              <p:nvPr/>
            </p:nvCxnSpPr>
            <p:spPr bwMode="auto">
              <a:xfrm flipH="1">
                <a:off x="5516488" y="3501008"/>
                <a:ext cx="144237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6" name="直線コネクタ 105">
                <a:extLst>
                  <a:ext uri="{FF2B5EF4-FFF2-40B4-BE49-F238E27FC236}">
                    <a16:creationId xmlns:a16="http://schemas.microsoft.com/office/drawing/2014/main" id="{CEF5625A-FF86-99D2-BBDE-4E0D3CB2BF77}"/>
                  </a:ext>
                </a:extLst>
              </p:cNvPr>
              <p:cNvCxnSpPr/>
              <p:nvPr/>
            </p:nvCxnSpPr>
            <p:spPr bwMode="auto">
              <a:xfrm flipH="1">
                <a:off x="5649908" y="3356992"/>
                <a:ext cx="144237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" name="直線コネクタ 106">
                <a:extLst>
                  <a:ext uri="{FF2B5EF4-FFF2-40B4-BE49-F238E27FC236}">
                    <a16:creationId xmlns:a16="http://schemas.microsoft.com/office/drawing/2014/main" id="{75FA3D86-51B7-4640-A2A2-4C85F2F51D39}"/>
                  </a:ext>
                </a:extLst>
              </p:cNvPr>
              <p:cNvCxnSpPr/>
              <p:nvPr/>
            </p:nvCxnSpPr>
            <p:spPr bwMode="auto">
              <a:xfrm flipH="1">
                <a:off x="5793924" y="3212976"/>
                <a:ext cx="144237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8" name="直線コネクタ 107">
                <a:extLst>
                  <a:ext uri="{FF2B5EF4-FFF2-40B4-BE49-F238E27FC236}">
                    <a16:creationId xmlns:a16="http://schemas.microsoft.com/office/drawing/2014/main" id="{2F0105C1-373E-EFE8-EDED-C6F137EF6448}"/>
                  </a:ext>
                </a:extLst>
              </p:cNvPr>
              <p:cNvCxnSpPr/>
              <p:nvPr/>
            </p:nvCxnSpPr>
            <p:spPr bwMode="auto">
              <a:xfrm flipH="1">
                <a:off x="6802036" y="3645024"/>
                <a:ext cx="15020" cy="144016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9" name="直線コネクタ 108">
                <a:extLst>
                  <a:ext uri="{FF2B5EF4-FFF2-40B4-BE49-F238E27FC236}">
                    <a16:creationId xmlns:a16="http://schemas.microsoft.com/office/drawing/2014/main" id="{87E3EEB1-99A1-7B9E-307E-EE90DA027CD1}"/>
                  </a:ext>
                </a:extLst>
              </p:cNvPr>
              <p:cNvCxnSpPr/>
              <p:nvPr/>
            </p:nvCxnSpPr>
            <p:spPr bwMode="auto">
              <a:xfrm flipH="1">
                <a:off x="6943840" y="3501008"/>
                <a:ext cx="4424" cy="144016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" name="直線コネクタ 109">
                <a:extLst>
                  <a:ext uri="{FF2B5EF4-FFF2-40B4-BE49-F238E27FC236}">
                    <a16:creationId xmlns:a16="http://schemas.microsoft.com/office/drawing/2014/main" id="{D9935FA4-B1D9-283D-0CC5-A6FBBAF2C70A}"/>
                  </a:ext>
                </a:extLst>
              </p:cNvPr>
              <p:cNvCxnSpPr/>
              <p:nvPr/>
            </p:nvCxnSpPr>
            <p:spPr bwMode="auto">
              <a:xfrm flipH="1">
                <a:off x="7087856" y="3356992"/>
                <a:ext cx="4424" cy="144016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31C8CA64-D108-B526-4A99-AD8A27E79609}"/>
              </a:ext>
            </a:extLst>
          </p:cNvPr>
          <p:cNvGrpSpPr/>
          <p:nvPr/>
        </p:nvGrpSpPr>
        <p:grpSpPr>
          <a:xfrm>
            <a:off x="2567608" y="3116855"/>
            <a:ext cx="2085713" cy="1525571"/>
            <a:chOff x="3578995" y="3018595"/>
            <a:chExt cx="2085713" cy="1525571"/>
          </a:xfrm>
        </p:grpSpPr>
        <p:sp>
          <p:nvSpPr>
            <p:cNvPr id="48" name="円/楕円 10">
              <a:extLst>
                <a:ext uri="{FF2B5EF4-FFF2-40B4-BE49-F238E27FC236}">
                  <a16:creationId xmlns:a16="http://schemas.microsoft.com/office/drawing/2014/main" id="{89546E94-56F0-4491-9F75-ED447BA9F506}"/>
                </a:ext>
              </a:extLst>
            </p:cNvPr>
            <p:cNvSpPr/>
            <p:nvPr/>
          </p:nvSpPr>
          <p:spPr bwMode="auto">
            <a:xfrm>
              <a:off x="4040166" y="4021683"/>
              <a:ext cx="272423" cy="272393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rgbClr val="FF0000"/>
                </a:gs>
                <a:gs pos="100000">
                  <a:srgbClr val="FF0000"/>
                </a:gs>
              </a:gsLst>
            </a:gradFill>
            <a:ln>
              <a:headEnd type="none" w="med" len="sm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sp>
          <p:nvSpPr>
            <p:cNvPr id="13" name="円弧 12">
              <a:extLst>
                <a:ext uri="{FF2B5EF4-FFF2-40B4-BE49-F238E27FC236}">
                  <a16:creationId xmlns:a16="http://schemas.microsoft.com/office/drawing/2014/main" id="{FF213814-E24A-8716-5DE6-EFB1EBC90AC7}"/>
                </a:ext>
              </a:extLst>
            </p:cNvPr>
            <p:cNvSpPr/>
            <p:nvPr/>
          </p:nvSpPr>
          <p:spPr bwMode="auto">
            <a:xfrm>
              <a:off x="3578995" y="3608021"/>
              <a:ext cx="968949" cy="534345"/>
            </a:xfrm>
            <a:prstGeom prst="arc">
              <a:avLst>
                <a:gd name="adj1" fmla="val 16200000"/>
                <a:gd name="adj2" fmla="val 236507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sm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0">
              <a:extLst>
                <a:ext uri="{FF2B5EF4-FFF2-40B4-BE49-F238E27FC236}">
                  <a16:creationId xmlns:a16="http://schemas.microsoft.com/office/drawing/2014/main" id="{56522CBE-B972-1653-2FD5-51ACF0114D7E}"/>
                </a:ext>
              </a:extLst>
            </p:cNvPr>
            <p:cNvSpPr/>
            <p:nvPr/>
          </p:nvSpPr>
          <p:spPr bwMode="auto">
            <a:xfrm>
              <a:off x="4855996" y="3476837"/>
              <a:ext cx="272423" cy="272393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rgbClr val="FF0000"/>
                </a:gs>
                <a:gs pos="100000">
                  <a:srgbClr val="FF0000"/>
                </a:gs>
              </a:gsLst>
            </a:gradFill>
            <a:ln>
              <a:headEnd type="none" w="med" len="sm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sp>
          <p:nvSpPr>
            <p:cNvPr id="17" name="円弧 16">
              <a:extLst>
                <a:ext uri="{FF2B5EF4-FFF2-40B4-BE49-F238E27FC236}">
                  <a16:creationId xmlns:a16="http://schemas.microsoft.com/office/drawing/2014/main" id="{98BE2F77-57F3-08D3-B95E-A2E78A05D93D}"/>
                </a:ext>
              </a:extLst>
            </p:cNvPr>
            <p:cNvSpPr/>
            <p:nvPr/>
          </p:nvSpPr>
          <p:spPr bwMode="auto">
            <a:xfrm rot="10800000">
              <a:off x="4597411" y="3601074"/>
              <a:ext cx="1067297" cy="511038"/>
            </a:xfrm>
            <a:prstGeom prst="arc">
              <a:avLst>
                <a:gd name="adj1" fmla="val 16200000"/>
                <a:gd name="adj2" fmla="val 1949999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sm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95A2D7C1-26F5-4D93-9A64-F3B6563627DD}"/>
                </a:ext>
              </a:extLst>
            </p:cNvPr>
            <p:cNvGrpSpPr/>
            <p:nvPr/>
          </p:nvGrpSpPr>
          <p:grpSpPr>
            <a:xfrm>
              <a:off x="3898352" y="3018595"/>
              <a:ext cx="1528918" cy="1525571"/>
              <a:chOff x="5215648" y="3212976"/>
              <a:chExt cx="2020648" cy="2016224"/>
            </a:xfrm>
          </p:grpSpPr>
          <p:sp>
            <p:nvSpPr>
              <p:cNvPr id="52" name="直方体 51">
                <a:extLst>
                  <a:ext uri="{FF2B5EF4-FFF2-40B4-BE49-F238E27FC236}">
                    <a16:creationId xmlns:a16="http://schemas.microsoft.com/office/drawing/2014/main" id="{AE709A43-551D-4346-B0DD-7FD271E50D57}"/>
                  </a:ext>
                </a:extLst>
              </p:cNvPr>
              <p:cNvSpPr/>
              <p:nvPr/>
            </p:nvSpPr>
            <p:spPr bwMode="auto">
              <a:xfrm>
                <a:off x="5215648" y="3212976"/>
                <a:ext cx="2020648" cy="2002070"/>
              </a:xfrm>
              <a:prstGeom prst="cube">
                <a:avLst>
                  <a:gd name="adj" fmla="val 29036"/>
                </a:avLst>
              </a:prstGeom>
              <a:gradFill>
                <a:gsLst>
                  <a:gs pos="0">
                    <a:schemeClr val="accent4">
                      <a:tint val="50000"/>
                      <a:satMod val="300000"/>
                      <a:alpha val="2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20000"/>
                    </a:schemeClr>
                  </a:gs>
                  <a:gs pos="100000">
                    <a:schemeClr val="accent4">
                      <a:tint val="15000"/>
                      <a:satMod val="350000"/>
                      <a:alpha val="20000"/>
                    </a:schemeClr>
                  </a:gs>
                </a:gsLst>
              </a:gradFill>
              <a:ln w="12700">
                <a:solidFill>
                  <a:schemeClr val="tx1"/>
                </a:solidFill>
                <a:headEnd type="none" w="med" len="sm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  <a:ea typeface="ＭＳ Ｐゴシック" pitchFamily="50" charset="-128"/>
                </a:endParaRPr>
              </a:p>
            </p:txBody>
          </p:sp>
          <p:cxnSp>
            <p:nvCxnSpPr>
              <p:cNvPr id="53" name="直線コネクタ 52">
                <a:extLst>
                  <a:ext uri="{FF2B5EF4-FFF2-40B4-BE49-F238E27FC236}">
                    <a16:creationId xmlns:a16="http://schemas.microsoft.com/office/drawing/2014/main" id="{6DC8E342-76B8-4D1E-A9F2-CBCD79930F9C}"/>
                  </a:ext>
                </a:extLst>
              </p:cNvPr>
              <p:cNvCxnSpPr/>
              <p:nvPr/>
            </p:nvCxnSpPr>
            <p:spPr bwMode="auto">
              <a:xfrm flipH="1">
                <a:off x="5939046" y="3212976"/>
                <a:ext cx="576064" cy="57606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直線コネクタ 53">
                <a:extLst>
                  <a:ext uri="{FF2B5EF4-FFF2-40B4-BE49-F238E27FC236}">
                    <a16:creationId xmlns:a16="http://schemas.microsoft.com/office/drawing/2014/main" id="{AC98D179-A4AC-461F-9346-009875B85150}"/>
                  </a:ext>
                </a:extLst>
              </p:cNvPr>
              <p:cNvCxnSpPr/>
              <p:nvPr/>
            </p:nvCxnSpPr>
            <p:spPr bwMode="auto">
              <a:xfrm>
                <a:off x="5220072" y="3781194"/>
                <a:ext cx="0" cy="1448006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直線コネクタ 54">
                <a:extLst>
                  <a:ext uri="{FF2B5EF4-FFF2-40B4-BE49-F238E27FC236}">
                    <a16:creationId xmlns:a16="http://schemas.microsoft.com/office/drawing/2014/main" id="{F230FF5D-A237-4A36-96AF-6CDADF808B16}"/>
                  </a:ext>
                </a:extLst>
              </p:cNvPr>
              <p:cNvCxnSpPr/>
              <p:nvPr/>
            </p:nvCxnSpPr>
            <p:spPr bwMode="auto">
              <a:xfrm>
                <a:off x="5580112" y="3789040"/>
                <a:ext cx="0" cy="144016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直線コネクタ 55">
                <a:extLst>
                  <a:ext uri="{FF2B5EF4-FFF2-40B4-BE49-F238E27FC236}">
                    <a16:creationId xmlns:a16="http://schemas.microsoft.com/office/drawing/2014/main" id="{7E352BDE-91F8-41D5-B7BE-4DE69269532D}"/>
                  </a:ext>
                </a:extLst>
              </p:cNvPr>
              <p:cNvCxnSpPr/>
              <p:nvPr/>
            </p:nvCxnSpPr>
            <p:spPr bwMode="auto">
              <a:xfrm flipH="1">
                <a:off x="5940152" y="3789040"/>
                <a:ext cx="3318" cy="144016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直線コネクタ 56">
                <a:extLst>
                  <a:ext uri="{FF2B5EF4-FFF2-40B4-BE49-F238E27FC236}">
                    <a16:creationId xmlns:a16="http://schemas.microsoft.com/office/drawing/2014/main" id="{A6F463B2-0AC4-4BFB-891E-B7AA69D66376}"/>
                  </a:ext>
                </a:extLst>
              </p:cNvPr>
              <p:cNvCxnSpPr/>
              <p:nvPr/>
            </p:nvCxnSpPr>
            <p:spPr bwMode="auto">
              <a:xfrm>
                <a:off x="6300192" y="3789040"/>
                <a:ext cx="0" cy="144016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直線コネクタ 57">
                <a:extLst>
                  <a:ext uri="{FF2B5EF4-FFF2-40B4-BE49-F238E27FC236}">
                    <a16:creationId xmlns:a16="http://schemas.microsoft.com/office/drawing/2014/main" id="{F4B232CB-B6BC-4266-9068-906F6691621A}"/>
                  </a:ext>
                </a:extLst>
              </p:cNvPr>
              <p:cNvCxnSpPr/>
              <p:nvPr/>
            </p:nvCxnSpPr>
            <p:spPr bwMode="auto">
              <a:xfrm flipH="1">
                <a:off x="5217860" y="5229200"/>
                <a:ext cx="144237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直線コネクタ 58">
                <a:extLst>
                  <a:ext uri="{FF2B5EF4-FFF2-40B4-BE49-F238E27FC236}">
                    <a16:creationId xmlns:a16="http://schemas.microsoft.com/office/drawing/2014/main" id="{D822ACA8-F859-451F-9213-5DA803E79292}"/>
                  </a:ext>
                </a:extLst>
              </p:cNvPr>
              <p:cNvCxnSpPr/>
              <p:nvPr/>
            </p:nvCxnSpPr>
            <p:spPr bwMode="auto">
              <a:xfrm flipH="1">
                <a:off x="5217860" y="4869160"/>
                <a:ext cx="144237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" name="直線コネクタ 63">
                <a:extLst>
                  <a:ext uri="{FF2B5EF4-FFF2-40B4-BE49-F238E27FC236}">
                    <a16:creationId xmlns:a16="http://schemas.microsoft.com/office/drawing/2014/main" id="{93B872F3-E4C4-4555-ABBD-6A99DC3361C6}"/>
                  </a:ext>
                </a:extLst>
              </p:cNvPr>
              <p:cNvCxnSpPr/>
              <p:nvPr/>
            </p:nvCxnSpPr>
            <p:spPr bwMode="auto">
              <a:xfrm flipH="1">
                <a:off x="5220072" y="4509120"/>
                <a:ext cx="144237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" name="直線コネクタ 64">
                <a:extLst>
                  <a:ext uri="{FF2B5EF4-FFF2-40B4-BE49-F238E27FC236}">
                    <a16:creationId xmlns:a16="http://schemas.microsoft.com/office/drawing/2014/main" id="{F09D9C26-10F4-407A-9428-71E55B4EB462}"/>
                  </a:ext>
                </a:extLst>
              </p:cNvPr>
              <p:cNvCxnSpPr/>
              <p:nvPr/>
            </p:nvCxnSpPr>
            <p:spPr bwMode="auto">
              <a:xfrm flipH="1">
                <a:off x="5220072" y="4149080"/>
                <a:ext cx="144237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" name="直線コネクタ 65">
                <a:extLst>
                  <a:ext uri="{FF2B5EF4-FFF2-40B4-BE49-F238E27FC236}">
                    <a16:creationId xmlns:a16="http://schemas.microsoft.com/office/drawing/2014/main" id="{3A871686-465B-4108-8BF9-B31AC8313BFC}"/>
                  </a:ext>
                </a:extLst>
              </p:cNvPr>
              <p:cNvCxnSpPr/>
              <p:nvPr/>
            </p:nvCxnSpPr>
            <p:spPr bwMode="auto">
              <a:xfrm flipH="1">
                <a:off x="5580112" y="3212976"/>
                <a:ext cx="576064" cy="57606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直線コネクタ 66">
                <a:extLst>
                  <a:ext uri="{FF2B5EF4-FFF2-40B4-BE49-F238E27FC236}">
                    <a16:creationId xmlns:a16="http://schemas.microsoft.com/office/drawing/2014/main" id="{E33F1916-AE20-4FE7-ACAE-A6E1369881A6}"/>
                  </a:ext>
                </a:extLst>
              </p:cNvPr>
              <p:cNvCxnSpPr/>
              <p:nvPr/>
            </p:nvCxnSpPr>
            <p:spPr bwMode="auto">
              <a:xfrm flipH="1">
                <a:off x="6300192" y="3212976"/>
                <a:ext cx="559678" cy="57606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" name="直線コネクタ 67">
                <a:extLst>
                  <a:ext uri="{FF2B5EF4-FFF2-40B4-BE49-F238E27FC236}">
                    <a16:creationId xmlns:a16="http://schemas.microsoft.com/office/drawing/2014/main" id="{D7C80DCB-9750-4576-8360-1D6E483CCDE2}"/>
                  </a:ext>
                </a:extLst>
              </p:cNvPr>
              <p:cNvCxnSpPr/>
              <p:nvPr/>
            </p:nvCxnSpPr>
            <p:spPr bwMode="auto">
              <a:xfrm flipH="1">
                <a:off x="6676618" y="4321568"/>
                <a:ext cx="559678" cy="54759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直線コネクタ 68">
                <a:extLst>
                  <a:ext uri="{FF2B5EF4-FFF2-40B4-BE49-F238E27FC236}">
                    <a16:creationId xmlns:a16="http://schemas.microsoft.com/office/drawing/2014/main" id="{D0118902-CEF9-4530-905F-02D8425D151E}"/>
                  </a:ext>
                </a:extLst>
              </p:cNvPr>
              <p:cNvCxnSpPr/>
              <p:nvPr/>
            </p:nvCxnSpPr>
            <p:spPr bwMode="auto">
              <a:xfrm flipH="1">
                <a:off x="6676618" y="3961528"/>
                <a:ext cx="559678" cy="54759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直線コネクタ 69">
                <a:extLst>
                  <a:ext uri="{FF2B5EF4-FFF2-40B4-BE49-F238E27FC236}">
                    <a16:creationId xmlns:a16="http://schemas.microsoft.com/office/drawing/2014/main" id="{D5F1DF31-0420-46FD-84F4-05C47972EEE5}"/>
                  </a:ext>
                </a:extLst>
              </p:cNvPr>
              <p:cNvCxnSpPr/>
              <p:nvPr/>
            </p:nvCxnSpPr>
            <p:spPr bwMode="auto">
              <a:xfrm flipH="1">
                <a:off x="6676618" y="3601488"/>
                <a:ext cx="559678" cy="54759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" name="直線コネクタ 70">
                <a:extLst>
                  <a:ext uri="{FF2B5EF4-FFF2-40B4-BE49-F238E27FC236}">
                    <a16:creationId xmlns:a16="http://schemas.microsoft.com/office/drawing/2014/main" id="{CF04319C-B605-4B59-B180-E12E13C0027F}"/>
                  </a:ext>
                </a:extLst>
              </p:cNvPr>
              <p:cNvCxnSpPr/>
              <p:nvPr/>
            </p:nvCxnSpPr>
            <p:spPr bwMode="auto">
              <a:xfrm flipH="1">
                <a:off x="7231872" y="3212976"/>
                <a:ext cx="4424" cy="144016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直線コネクタ 71">
                <a:extLst>
                  <a:ext uri="{FF2B5EF4-FFF2-40B4-BE49-F238E27FC236}">
                    <a16:creationId xmlns:a16="http://schemas.microsoft.com/office/drawing/2014/main" id="{28D19EB8-F655-40EF-A2CC-49B3BF0232CE}"/>
                  </a:ext>
                </a:extLst>
              </p:cNvPr>
              <p:cNvCxnSpPr/>
              <p:nvPr/>
            </p:nvCxnSpPr>
            <p:spPr bwMode="auto">
              <a:xfrm flipH="1">
                <a:off x="5364088" y="3645024"/>
                <a:ext cx="144237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" name="直線コネクタ 72">
                <a:extLst>
                  <a:ext uri="{FF2B5EF4-FFF2-40B4-BE49-F238E27FC236}">
                    <a16:creationId xmlns:a16="http://schemas.microsoft.com/office/drawing/2014/main" id="{4E50C961-2FC5-4BE7-91DF-5397C757F068}"/>
                  </a:ext>
                </a:extLst>
              </p:cNvPr>
              <p:cNvCxnSpPr/>
              <p:nvPr/>
            </p:nvCxnSpPr>
            <p:spPr bwMode="auto">
              <a:xfrm flipH="1">
                <a:off x="6660232" y="3212976"/>
                <a:ext cx="576064" cy="57606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" name="直線コネクタ 73">
                <a:extLst>
                  <a:ext uri="{FF2B5EF4-FFF2-40B4-BE49-F238E27FC236}">
                    <a16:creationId xmlns:a16="http://schemas.microsoft.com/office/drawing/2014/main" id="{FBCE7B88-3094-4DA9-BD7D-4B9CD4F02213}"/>
                  </a:ext>
                </a:extLst>
              </p:cNvPr>
              <p:cNvCxnSpPr/>
              <p:nvPr/>
            </p:nvCxnSpPr>
            <p:spPr bwMode="auto">
              <a:xfrm flipH="1">
                <a:off x="5516488" y="3501008"/>
                <a:ext cx="144237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5" name="直線コネクタ 74">
                <a:extLst>
                  <a:ext uri="{FF2B5EF4-FFF2-40B4-BE49-F238E27FC236}">
                    <a16:creationId xmlns:a16="http://schemas.microsoft.com/office/drawing/2014/main" id="{89938491-9D29-41D8-BF50-1DF7EA97E9A1}"/>
                  </a:ext>
                </a:extLst>
              </p:cNvPr>
              <p:cNvCxnSpPr/>
              <p:nvPr/>
            </p:nvCxnSpPr>
            <p:spPr bwMode="auto">
              <a:xfrm flipH="1">
                <a:off x="5649908" y="3356992"/>
                <a:ext cx="144237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直線コネクタ 75">
                <a:extLst>
                  <a:ext uri="{FF2B5EF4-FFF2-40B4-BE49-F238E27FC236}">
                    <a16:creationId xmlns:a16="http://schemas.microsoft.com/office/drawing/2014/main" id="{3D0B55A3-DA23-4109-A6D4-412374770154}"/>
                  </a:ext>
                </a:extLst>
              </p:cNvPr>
              <p:cNvCxnSpPr/>
              <p:nvPr/>
            </p:nvCxnSpPr>
            <p:spPr bwMode="auto">
              <a:xfrm flipH="1">
                <a:off x="5793924" y="3212976"/>
                <a:ext cx="144237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直線コネクタ 76">
                <a:extLst>
                  <a:ext uri="{FF2B5EF4-FFF2-40B4-BE49-F238E27FC236}">
                    <a16:creationId xmlns:a16="http://schemas.microsoft.com/office/drawing/2014/main" id="{7A6B8AF8-0E4F-4092-9676-B40D539D99A0}"/>
                  </a:ext>
                </a:extLst>
              </p:cNvPr>
              <p:cNvCxnSpPr/>
              <p:nvPr/>
            </p:nvCxnSpPr>
            <p:spPr bwMode="auto">
              <a:xfrm flipH="1">
                <a:off x="6802036" y="3645024"/>
                <a:ext cx="15020" cy="144016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直線コネクタ 77">
                <a:extLst>
                  <a:ext uri="{FF2B5EF4-FFF2-40B4-BE49-F238E27FC236}">
                    <a16:creationId xmlns:a16="http://schemas.microsoft.com/office/drawing/2014/main" id="{A6E98E14-62C6-4C9B-AEC7-9FFDFD747048}"/>
                  </a:ext>
                </a:extLst>
              </p:cNvPr>
              <p:cNvCxnSpPr/>
              <p:nvPr/>
            </p:nvCxnSpPr>
            <p:spPr bwMode="auto">
              <a:xfrm flipH="1">
                <a:off x="6943840" y="3501008"/>
                <a:ext cx="4424" cy="144016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9" name="直線コネクタ 78">
                <a:extLst>
                  <a:ext uri="{FF2B5EF4-FFF2-40B4-BE49-F238E27FC236}">
                    <a16:creationId xmlns:a16="http://schemas.microsoft.com/office/drawing/2014/main" id="{706A82FA-6890-4C57-80E3-8FEC9F795FA6}"/>
                  </a:ext>
                </a:extLst>
              </p:cNvPr>
              <p:cNvCxnSpPr/>
              <p:nvPr/>
            </p:nvCxnSpPr>
            <p:spPr bwMode="auto">
              <a:xfrm flipH="1">
                <a:off x="7087856" y="3356992"/>
                <a:ext cx="4424" cy="144016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243195347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28D8AA34-79A4-4DFB-B601-3D63F5F15CE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35360" y="260648"/>
            <a:ext cx="11521279" cy="720080"/>
          </a:xfrm>
          <a:solidFill>
            <a:schemeClr val="bg2">
              <a:lumMod val="50000"/>
            </a:schemeClr>
          </a:solidFill>
          <a:effectLst/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ja-JP" sz="2400" b="1" kern="0" spc="-15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Introduction</a:t>
            </a:r>
          </a:p>
        </p:txBody>
      </p:sp>
      <p:sp>
        <p:nvSpPr>
          <p:cNvPr id="97" name="Rectangle 5">
            <a:extLst>
              <a:ext uri="{FF2B5EF4-FFF2-40B4-BE49-F238E27FC236}">
                <a16:creationId xmlns:a16="http://schemas.microsoft.com/office/drawing/2014/main" id="{C3E9F649-5C48-4FFF-83D5-220D204B8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664" y="1812813"/>
            <a:ext cx="2922103" cy="4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non-equilibrium process</a:t>
            </a: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4389E198-2F6E-996E-8A36-717AC879F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6" y="3073050"/>
            <a:ext cx="4896542" cy="4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path integral simulation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07A5E421-E4EB-DBE6-4FF7-8702EFA59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6" y="4869160"/>
            <a:ext cx="4321733" cy="4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Hamiltonian simulation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5">
                <a:extLst>
                  <a:ext uri="{FF2B5EF4-FFF2-40B4-BE49-F238E27FC236}">
                    <a16:creationId xmlns:a16="http://schemas.microsoft.com/office/drawing/2014/main" id="{FF374F68-0B8D-EB03-8E41-E16DF15396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9456" y="5589240"/>
                <a:ext cx="2880320" cy="410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9F66F">
                        <a:alpha val="50000"/>
                      </a:srgbClr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altLang="ja-JP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ja-JP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final</m:t>
                              </m:r>
                            </m:e>
                          </m:d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𝑖𝐻𝑡</m:t>
                          </m:r>
                        </m:sup>
                      </m:sSup>
                      <m:r>
                        <a:rPr lang="en-US" altLang="ja-JP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 altLang="ja-JP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initial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altLang="ja-JP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 Box 5">
                <a:extLst>
                  <a:ext uri="{FF2B5EF4-FFF2-40B4-BE49-F238E27FC236}">
                    <a16:creationId xmlns:a16="http://schemas.microsoft.com/office/drawing/2014/main" id="{FF374F68-0B8D-EB03-8E41-E16DF1539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9456" y="5589240"/>
                <a:ext cx="2880320" cy="410112"/>
              </a:xfrm>
              <a:prstGeom prst="rect">
                <a:avLst/>
              </a:prstGeom>
              <a:blipFill>
                <a:blip r:embed="rId2"/>
                <a:stretch>
                  <a:fillRect b="-1641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9F66F">
                        <a:alpha val="50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5">
                <a:extLst>
                  <a:ext uri="{FF2B5EF4-FFF2-40B4-BE49-F238E27FC236}">
                    <a16:creationId xmlns:a16="http://schemas.microsoft.com/office/drawing/2014/main" id="{0B52DBA6-7419-2D63-7D33-39A55B7DD4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9751" y="5583698"/>
                <a:ext cx="5738108" cy="421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/>
                <a:r>
                  <a:rPr lang="en-US" altLang="ja-JP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cost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  </m:t>
                    </m:r>
                    <m:r>
                      <m:rPr>
                        <m:sty m:val="p"/>
                      </m:rPr>
                      <a:rPr lang="en-US" altLang="ja-JP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poly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on QC</a:t>
                </a:r>
              </a:p>
            </p:txBody>
          </p:sp>
        </mc:Choice>
        <mc:Fallback xmlns="">
          <p:sp>
            <p:nvSpPr>
              <p:cNvPr id="29" name="Rectangle 5">
                <a:extLst>
                  <a:ext uri="{FF2B5EF4-FFF2-40B4-BE49-F238E27FC236}">
                    <a16:creationId xmlns:a16="http://schemas.microsoft.com/office/drawing/2014/main" id="{0B52DBA6-7419-2D63-7D33-39A55B7DD4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49751" y="5583698"/>
                <a:ext cx="5738108" cy="421196"/>
              </a:xfrm>
              <a:prstGeom prst="rect">
                <a:avLst/>
              </a:prstGeom>
              <a:blipFill>
                <a:blip r:embed="rId3"/>
                <a:stretch>
                  <a:fillRect l="-1169" t="-4348" b="-246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5">
                <a:extLst>
                  <a:ext uri="{FF2B5EF4-FFF2-40B4-BE49-F238E27FC236}">
                    <a16:creationId xmlns:a16="http://schemas.microsoft.com/office/drawing/2014/main" id="{B74C6207-43EC-6554-6156-85B9651FEC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7448" y="3653408"/>
                <a:ext cx="1810702" cy="8996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9F66F">
                        <a:alpha val="50000"/>
                      </a:srgbClr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ja-JP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ja-JP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1" name="Text Box 5">
                <a:extLst>
                  <a:ext uri="{FF2B5EF4-FFF2-40B4-BE49-F238E27FC236}">
                    <a16:creationId xmlns:a16="http://schemas.microsoft.com/office/drawing/2014/main" id="{B74C6207-43EC-6554-6156-85B9651FE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7448" y="3653408"/>
                <a:ext cx="1810702" cy="8996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9F66F">
                        <a:alpha val="50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5">
            <a:extLst>
              <a:ext uri="{FF2B5EF4-FFF2-40B4-BE49-F238E27FC236}">
                <a16:creationId xmlns:a16="http://schemas.microsoft.com/office/drawing/2014/main" id="{276940CC-AAE9-3F3C-114C-BBD86A6B1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132" y="3861048"/>
            <a:ext cx="2818812" cy="4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ja-JP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sign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5">
                <a:extLst>
                  <a:ext uri="{FF2B5EF4-FFF2-40B4-BE49-F238E27FC236}">
                    <a16:creationId xmlns:a16="http://schemas.microsoft.com/office/drawing/2014/main" id="{88EBA37D-DC8F-FA31-4BD9-3893008A60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7968" y="3861048"/>
                <a:ext cx="2088234" cy="421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/>
                <a:r>
                  <a:rPr lang="en-US" altLang="ja-JP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cost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poly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altLang="ja-JP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Rectangle 5">
                <a:extLst>
                  <a:ext uri="{FF2B5EF4-FFF2-40B4-BE49-F238E27FC236}">
                    <a16:creationId xmlns:a16="http://schemas.microsoft.com/office/drawing/2014/main" id="{88EBA37D-DC8F-FA31-4BD9-3893008A60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7968" y="3861048"/>
                <a:ext cx="2088234" cy="421196"/>
              </a:xfrm>
              <a:prstGeom prst="rect">
                <a:avLst/>
              </a:prstGeom>
              <a:blipFill>
                <a:blip r:embed="rId5"/>
                <a:stretch>
                  <a:fillRect l="-585" t="-4348" b="-2318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5">
                <a:extLst>
                  <a:ext uri="{FF2B5EF4-FFF2-40B4-BE49-F238E27FC236}">
                    <a16:creationId xmlns:a16="http://schemas.microsoft.com/office/drawing/2014/main" id="{B0E45621-C25C-CDEF-F637-7E2ABCB69B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1584" y="6237312"/>
                <a:ext cx="2592288" cy="3594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1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ja-JP" sz="16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lang="en-US" altLang="ja-JP" sz="1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sup>
                    </m:sSup>
                    <m:r>
                      <a:rPr lang="en-US" altLang="ja-JP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ja-JP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ja-JP" sz="16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lang="en-US" altLang="ja-JP" sz="1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ja-JP" sz="16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matrix</a:t>
                </a:r>
              </a:p>
            </p:txBody>
          </p:sp>
        </mc:Choice>
        <mc:Fallback xmlns="">
          <p:sp>
            <p:nvSpPr>
              <p:cNvPr id="44" name="Rectangle 5">
                <a:extLst>
                  <a:ext uri="{FF2B5EF4-FFF2-40B4-BE49-F238E27FC236}">
                    <a16:creationId xmlns:a16="http://schemas.microsoft.com/office/drawing/2014/main" id="{B0E45621-C25C-CDEF-F637-7E2ABCB69B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1584" y="6237312"/>
                <a:ext cx="2592288" cy="359408"/>
              </a:xfrm>
              <a:prstGeom prst="rect">
                <a:avLst/>
              </a:prstGeom>
              <a:blipFill>
                <a:blip r:embed="rId6"/>
                <a:stretch>
                  <a:fillRect t="-1695" b="-186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8F03936F-D1DD-C125-E8CD-289EE3B9B130}"/>
              </a:ext>
            </a:extLst>
          </p:cNvPr>
          <p:cNvCxnSpPr/>
          <p:nvPr/>
        </p:nvCxnSpPr>
        <p:spPr bwMode="auto">
          <a:xfrm flipV="1">
            <a:off x="2495600" y="6021288"/>
            <a:ext cx="0" cy="2545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sm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E8C9D48B-C338-C7CD-FB72-7519C558103C}"/>
              </a:ext>
            </a:extLst>
          </p:cNvPr>
          <p:cNvGrpSpPr/>
          <p:nvPr/>
        </p:nvGrpSpPr>
        <p:grpSpPr>
          <a:xfrm>
            <a:off x="6000545" y="1484784"/>
            <a:ext cx="1581002" cy="1156406"/>
            <a:chOff x="3578995" y="3018595"/>
            <a:chExt cx="2085713" cy="1525571"/>
          </a:xfrm>
        </p:grpSpPr>
        <p:sp>
          <p:nvSpPr>
            <p:cNvPr id="9" name="円/楕円 10">
              <a:extLst>
                <a:ext uri="{FF2B5EF4-FFF2-40B4-BE49-F238E27FC236}">
                  <a16:creationId xmlns:a16="http://schemas.microsoft.com/office/drawing/2014/main" id="{36BE7E35-CCF1-C8CF-0B91-1695FF39B052}"/>
                </a:ext>
              </a:extLst>
            </p:cNvPr>
            <p:cNvSpPr/>
            <p:nvPr/>
          </p:nvSpPr>
          <p:spPr bwMode="auto">
            <a:xfrm>
              <a:off x="4040166" y="4021683"/>
              <a:ext cx="272423" cy="272393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rgbClr val="FF0000"/>
                </a:gs>
                <a:gs pos="100000">
                  <a:srgbClr val="FF0000"/>
                </a:gs>
              </a:gsLst>
            </a:gradFill>
            <a:ln>
              <a:headEnd type="none" w="med" len="sm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sp>
          <p:nvSpPr>
            <p:cNvPr id="10" name="円弧 9">
              <a:extLst>
                <a:ext uri="{FF2B5EF4-FFF2-40B4-BE49-F238E27FC236}">
                  <a16:creationId xmlns:a16="http://schemas.microsoft.com/office/drawing/2014/main" id="{846FA7B3-8F06-3830-DB09-45F4347A7C25}"/>
                </a:ext>
              </a:extLst>
            </p:cNvPr>
            <p:cNvSpPr/>
            <p:nvPr/>
          </p:nvSpPr>
          <p:spPr bwMode="auto">
            <a:xfrm>
              <a:off x="3578995" y="3608021"/>
              <a:ext cx="968949" cy="534345"/>
            </a:xfrm>
            <a:prstGeom prst="arc">
              <a:avLst>
                <a:gd name="adj1" fmla="val 16200000"/>
                <a:gd name="adj2" fmla="val 236507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sm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0">
              <a:extLst>
                <a:ext uri="{FF2B5EF4-FFF2-40B4-BE49-F238E27FC236}">
                  <a16:creationId xmlns:a16="http://schemas.microsoft.com/office/drawing/2014/main" id="{A6A8AAD9-FDDC-FED2-A910-1EB4E9F01030}"/>
                </a:ext>
              </a:extLst>
            </p:cNvPr>
            <p:cNvSpPr/>
            <p:nvPr/>
          </p:nvSpPr>
          <p:spPr bwMode="auto">
            <a:xfrm>
              <a:off x="4855996" y="3476837"/>
              <a:ext cx="272423" cy="272393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rgbClr val="FF0000"/>
                </a:gs>
                <a:gs pos="100000">
                  <a:srgbClr val="FF0000"/>
                </a:gs>
              </a:gsLst>
            </a:gradFill>
            <a:ln>
              <a:headEnd type="none" w="med" len="sm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sp>
          <p:nvSpPr>
            <p:cNvPr id="18" name="円弧 17">
              <a:extLst>
                <a:ext uri="{FF2B5EF4-FFF2-40B4-BE49-F238E27FC236}">
                  <a16:creationId xmlns:a16="http://schemas.microsoft.com/office/drawing/2014/main" id="{2F8CDEA1-847A-7E4B-60A8-66144C11FC86}"/>
                </a:ext>
              </a:extLst>
            </p:cNvPr>
            <p:cNvSpPr/>
            <p:nvPr/>
          </p:nvSpPr>
          <p:spPr bwMode="auto">
            <a:xfrm rot="10800000">
              <a:off x="4597411" y="3601074"/>
              <a:ext cx="1067297" cy="511038"/>
            </a:xfrm>
            <a:prstGeom prst="arc">
              <a:avLst>
                <a:gd name="adj1" fmla="val 16200000"/>
                <a:gd name="adj2" fmla="val 1949999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sm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A1A56C48-2820-BFDE-640B-EFA067907723}"/>
                </a:ext>
              </a:extLst>
            </p:cNvPr>
            <p:cNvGrpSpPr/>
            <p:nvPr/>
          </p:nvGrpSpPr>
          <p:grpSpPr>
            <a:xfrm>
              <a:off x="3898352" y="3018595"/>
              <a:ext cx="1528918" cy="1525571"/>
              <a:chOff x="5215648" y="3212976"/>
              <a:chExt cx="2020648" cy="2016224"/>
            </a:xfrm>
          </p:grpSpPr>
          <p:sp>
            <p:nvSpPr>
              <p:cNvPr id="46" name="直方体 45">
                <a:extLst>
                  <a:ext uri="{FF2B5EF4-FFF2-40B4-BE49-F238E27FC236}">
                    <a16:creationId xmlns:a16="http://schemas.microsoft.com/office/drawing/2014/main" id="{100ECF24-58A7-CED7-EAA7-F1832D2D0ADB}"/>
                  </a:ext>
                </a:extLst>
              </p:cNvPr>
              <p:cNvSpPr/>
              <p:nvPr/>
            </p:nvSpPr>
            <p:spPr bwMode="auto">
              <a:xfrm>
                <a:off x="5215648" y="3212976"/>
                <a:ext cx="2020648" cy="2002070"/>
              </a:xfrm>
              <a:prstGeom prst="cube">
                <a:avLst>
                  <a:gd name="adj" fmla="val 29036"/>
                </a:avLst>
              </a:prstGeom>
              <a:gradFill>
                <a:gsLst>
                  <a:gs pos="0">
                    <a:schemeClr val="accent4">
                      <a:tint val="50000"/>
                      <a:satMod val="300000"/>
                      <a:alpha val="2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20000"/>
                    </a:schemeClr>
                  </a:gs>
                  <a:gs pos="100000">
                    <a:schemeClr val="accent4">
                      <a:tint val="15000"/>
                      <a:satMod val="350000"/>
                      <a:alpha val="20000"/>
                    </a:schemeClr>
                  </a:gs>
                </a:gsLst>
              </a:gradFill>
              <a:ln w="12700">
                <a:solidFill>
                  <a:schemeClr val="tx1"/>
                </a:solidFill>
                <a:headEnd type="none" w="med" len="sm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  <a:ea typeface="ＭＳ Ｐゴシック" pitchFamily="50" charset="-128"/>
                </a:endParaRPr>
              </a:p>
            </p:txBody>
          </p:sp>
          <p:cxnSp>
            <p:nvCxnSpPr>
              <p:cNvPr id="47" name="直線コネクタ 46">
                <a:extLst>
                  <a:ext uri="{FF2B5EF4-FFF2-40B4-BE49-F238E27FC236}">
                    <a16:creationId xmlns:a16="http://schemas.microsoft.com/office/drawing/2014/main" id="{C7C0B7D1-445E-4A46-F5EE-65044927244F}"/>
                  </a:ext>
                </a:extLst>
              </p:cNvPr>
              <p:cNvCxnSpPr/>
              <p:nvPr/>
            </p:nvCxnSpPr>
            <p:spPr bwMode="auto">
              <a:xfrm flipH="1">
                <a:off x="5939046" y="3212976"/>
                <a:ext cx="576064" cy="57606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直線コネクタ 47">
                <a:extLst>
                  <a:ext uri="{FF2B5EF4-FFF2-40B4-BE49-F238E27FC236}">
                    <a16:creationId xmlns:a16="http://schemas.microsoft.com/office/drawing/2014/main" id="{8DD134DC-E1FC-B012-2ED1-A7F845E373DD}"/>
                  </a:ext>
                </a:extLst>
              </p:cNvPr>
              <p:cNvCxnSpPr/>
              <p:nvPr/>
            </p:nvCxnSpPr>
            <p:spPr bwMode="auto">
              <a:xfrm>
                <a:off x="5220072" y="3781194"/>
                <a:ext cx="0" cy="1448006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直線コネクタ 48">
                <a:extLst>
                  <a:ext uri="{FF2B5EF4-FFF2-40B4-BE49-F238E27FC236}">
                    <a16:creationId xmlns:a16="http://schemas.microsoft.com/office/drawing/2014/main" id="{1A212190-3B94-8DC5-E6D1-0C8E587EA1ED}"/>
                  </a:ext>
                </a:extLst>
              </p:cNvPr>
              <p:cNvCxnSpPr/>
              <p:nvPr/>
            </p:nvCxnSpPr>
            <p:spPr bwMode="auto">
              <a:xfrm>
                <a:off x="5580112" y="3789040"/>
                <a:ext cx="0" cy="144016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直線コネクタ 49">
                <a:extLst>
                  <a:ext uri="{FF2B5EF4-FFF2-40B4-BE49-F238E27FC236}">
                    <a16:creationId xmlns:a16="http://schemas.microsoft.com/office/drawing/2014/main" id="{4FD7F478-0ADF-FEE7-DA21-3FC0188450FE}"/>
                  </a:ext>
                </a:extLst>
              </p:cNvPr>
              <p:cNvCxnSpPr/>
              <p:nvPr/>
            </p:nvCxnSpPr>
            <p:spPr bwMode="auto">
              <a:xfrm flipH="1">
                <a:off x="5940152" y="3789040"/>
                <a:ext cx="3318" cy="144016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直線コネクタ 50">
                <a:extLst>
                  <a:ext uri="{FF2B5EF4-FFF2-40B4-BE49-F238E27FC236}">
                    <a16:creationId xmlns:a16="http://schemas.microsoft.com/office/drawing/2014/main" id="{26C989E8-0C34-4AEC-AC3D-3D3B2BACE893}"/>
                  </a:ext>
                </a:extLst>
              </p:cNvPr>
              <p:cNvCxnSpPr/>
              <p:nvPr/>
            </p:nvCxnSpPr>
            <p:spPr bwMode="auto">
              <a:xfrm>
                <a:off x="6300192" y="3789040"/>
                <a:ext cx="0" cy="144016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直線コネクタ 51">
                <a:extLst>
                  <a:ext uri="{FF2B5EF4-FFF2-40B4-BE49-F238E27FC236}">
                    <a16:creationId xmlns:a16="http://schemas.microsoft.com/office/drawing/2014/main" id="{1E28CF3D-6325-6722-8B8E-320BE1EDF711}"/>
                  </a:ext>
                </a:extLst>
              </p:cNvPr>
              <p:cNvCxnSpPr/>
              <p:nvPr/>
            </p:nvCxnSpPr>
            <p:spPr bwMode="auto">
              <a:xfrm flipH="1">
                <a:off x="5217860" y="5229200"/>
                <a:ext cx="144237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直線コネクタ 52">
                <a:extLst>
                  <a:ext uri="{FF2B5EF4-FFF2-40B4-BE49-F238E27FC236}">
                    <a16:creationId xmlns:a16="http://schemas.microsoft.com/office/drawing/2014/main" id="{4914E80D-7CFB-BB23-2D06-667F90023FE8}"/>
                  </a:ext>
                </a:extLst>
              </p:cNvPr>
              <p:cNvCxnSpPr/>
              <p:nvPr/>
            </p:nvCxnSpPr>
            <p:spPr bwMode="auto">
              <a:xfrm flipH="1">
                <a:off x="5217860" y="4869160"/>
                <a:ext cx="144237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直線コネクタ 53">
                <a:extLst>
                  <a:ext uri="{FF2B5EF4-FFF2-40B4-BE49-F238E27FC236}">
                    <a16:creationId xmlns:a16="http://schemas.microsoft.com/office/drawing/2014/main" id="{6B0F9881-6D9C-FB46-513D-E0446CDCF1A3}"/>
                  </a:ext>
                </a:extLst>
              </p:cNvPr>
              <p:cNvCxnSpPr/>
              <p:nvPr/>
            </p:nvCxnSpPr>
            <p:spPr bwMode="auto">
              <a:xfrm flipH="1">
                <a:off x="5220072" y="4509120"/>
                <a:ext cx="144237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直線コネクタ 54">
                <a:extLst>
                  <a:ext uri="{FF2B5EF4-FFF2-40B4-BE49-F238E27FC236}">
                    <a16:creationId xmlns:a16="http://schemas.microsoft.com/office/drawing/2014/main" id="{8395FB08-0827-E6CF-8680-B6EC77010E0C}"/>
                  </a:ext>
                </a:extLst>
              </p:cNvPr>
              <p:cNvCxnSpPr/>
              <p:nvPr/>
            </p:nvCxnSpPr>
            <p:spPr bwMode="auto">
              <a:xfrm flipH="1">
                <a:off x="5220072" y="4149080"/>
                <a:ext cx="144237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直線コネクタ 55">
                <a:extLst>
                  <a:ext uri="{FF2B5EF4-FFF2-40B4-BE49-F238E27FC236}">
                    <a16:creationId xmlns:a16="http://schemas.microsoft.com/office/drawing/2014/main" id="{B354483B-64A4-3D7C-09E8-BBD1F21FCEF2}"/>
                  </a:ext>
                </a:extLst>
              </p:cNvPr>
              <p:cNvCxnSpPr/>
              <p:nvPr/>
            </p:nvCxnSpPr>
            <p:spPr bwMode="auto">
              <a:xfrm flipH="1">
                <a:off x="5580112" y="3212976"/>
                <a:ext cx="576064" cy="57606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直線コネクタ 56">
                <a:extLst>
                  <a:ext uri="{FF2B5EF4-FFF2-40B4-BE49-F238E27FC236}">
                    <a16:creationId xmlns:a16="http://schemas.microsoft.com/office/drawing/2014/main" id="{66F047D4-EC1D-80AF-9FB4-258AB4F1E5B6}"/>
                  </a:ext>
                </a:extLst>
              </p:cNvPr>
              <p:cNvCxnSpPr/>
              <p:nvPr/>
            </p:nvCxnSpPr>
            <p:spPr bwMode="auto">
              <a:xfrm flipH="1">
                <a:off x="6300192" y="3212976"/>
                <a:ext cx="559678" cy="57606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直線コネクタ 57">
                <a:extLst>
                  <a:ext uri="{FF2B5EF4-FFF2-40B4-BE49-F238E27FC236}">
                    <a16:creationId xmlns:a16="http://schemas.microsoft.com/office/drawing/2014/main" id="{48AB438D-87CE-B4F5-304E-6753D7F404F5}"/>
                  </a:ext>
                </a:extLst>
              </p:cNvPr>
              <p:cNvCxnSpPr/>
              <p:nvPr/>
            </p:nvCxnSpPr>
            <p:spPr bwMode="auto">
              <a:xfrm flipH="1">
                <a:off x="6676618" y="4321568"/>
                <a:ext cx="559678" cy="54759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直線コネクタ 58">
                <a:extLst>
                  <a:ext uri="{FF2B5EF4-FFF2-40B4-BE49-F238E27FC236}">
                    <a16:creationId xmlns:a16="http://schemas.microsoft.com/office/drawing/2014/main" id="{42CDC628-6322-37A4-FB82-308614EEABBE}"/>
                  </a:ext>
                </a:extLst>
              </p:cNvPr>
              <p:cNvCxnSpPr/>
              <p:nvPr/>
            </p:nvCxnSpPr>
            <p:spPr bwMode="auto">
              <a:xfrm flipH="1">
                <a:off x="6676618" y="3961528"/>
                <a:ext cx="559678" cy="54759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" name="直線コネクタ 59">
                <a:extLst>
                  <a:ext uri="{FF2B5EF4-FFF2-40B4-BE49-F238E27FC236}">
                    <a16:creationId xmlns:a16="http://schemas.microsoft.com/office/drawing/2014/main" id="{5380752A-D2AB-442E-25CD-3327DABEDCC1}"/>
                  </a:ext>
                </a:extLst>
              </p:cNvPr>
              <p:cNvCxnSpPr/>
              <p:nvPr/>
            </p:nvCxnSpPr>
            <p:spPr bwMode="auto">
              <a:xfrm flipH="1">
                <a:off x="6676618" y="3601488"/>
                <a:ext cx="559678" cy="54759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直線コネクタ 60">
                <a:extLst>
                  <a:ext uri="{FF2B5EF4-FFF2-40B4-BE49-F238E27FC236}">
                    <a16:creationId xmlns:a16="http://schemas.microsoft.com/office/drawing/2014/main" id="{FA69C3A8-585D-748B-AF3E-797765985112}"/>
                  </a:ext>
                </a:extLst>
              </p:cNvPr>
              <p:cNvCxnSpPr/>
              <p:nvPr/>
            </p:nvCxnSpPr>
            <p:spPr bwMode="auto">
              <a:xfrm flipH="1">
                <a:off x="7231872" y="3212976"/>
                <a:ext cx="4424" cy="144016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2" name="直線コネクタ 61">
                <a:extLst>
                  <a:ext uri="{FF2B5EF4-FFF2-40B4-BE49-F238E27FC236}">
                    <a16:creationId xmlns:a16="http://schemas.microsoft.com/office/drawing/2014/main" id="{558E7227-82E4-C4D6-FFDA-0B081E342803}"/>
                  </a:ext>
                </a:extLst>
              </p:cNvPr>
              <p:cNvCxnSpPr/>
              <p:nvPr/>
            </p:nvCxnSpPr>
            <p:spPr bwMode="auto">
              <a:xfrm flipH="1">
                <a:off x="5364088" y="3645024"/>
                <a:ext cx="144237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" name="直線コネクタ 62">
                <a:extLst>
                  <a:ext uri="{FF2B5EF4-FFF2-40B4-BE49-F238E27FC236}">
                    <a16:creationId xmlns:a16="http://schemas.microsoft.com/office/drawing/2014/main" id="{EBFCC995-9733-FDC4-30AC-8CA620328AC5}"/>
                  </a:ext>
                </a:extLst>
              </p:cNvPr>
              <p:cNvCxnSpPr/>
              <p:nvPr/>
            </p:nvCxnSpPr>
            <p:spPr bwMode="auto">
              <a:xfrm flipH="1">
                <a:off x="6660232" y="3212976"/>
                <a:ext cx="576064" cy="57606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" name="直線コネクタ 63">
                <a:extLst>
                  <a:ext uri="{FF2B5EF4-FFF2-40B4-BE49-F238E27FC236}">
                    <a16:creationId xmlns:a16="http://schemas.microsoft.com/office/drawing/2014/main" id="{395E2E99-B04B-466E-2E9F-5DD33462F802}"/>
                  </a:ext>
                </a:extLst>
              </p:cNvPr>
              <p:cNvCxnSpPr/>
              <p:nvPr/>
            </p:nvCxnSpPr>
            <p:spPr bwMode="auto">
              <a:xfrm flipH="1">
                <a:off x="5516488" y="3501008"/>
                <a:ext cx="144237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" name="直線コネクタ 64">
                <a:extLst>
                  <a:ext uri="{FF2B5EF4-FFF2-40B4-BE49-F238E27FC236}">
                    <a16:creationId xmlns:a16="http://schemas.microsoft.com/office/drawing/2014/main" id="{5B1CAA84-9F46-C8FE-9668-9E1ED4255E35}"/>
                  </a:ext>
                </a:extLst>
              </p:cNvPr>
              <p:cNvCxnSpPr/>
              <p:nvPr/>
            </p:nvCxnSpPr>
            <p:spPr bwMode="auto">
              <a:xfrm flipH="1">
                <a:off x="5649908" y="3356992"/>
                <a:ext cx="144237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" name="直線コネクタ 65">
                <a:extLst>
                  <a:ext uri="{FF2B5EF4-FFF2-40B4-BE49-F238E27FC236}">
                    <a16:creationId xmlns:a16="http://schemas.microsoft.com/office/drawing/2014/main" id="{A094F26A-9842-77CA-1E0B-F516C8135BF7}"/>
                  </a:ext>
                </a:extLst>
              </p:cNvPr>
              <p:cNvCxnSpPr/>
              <p:nvPr/>
            </p:nvCxnSpPr>
            <p:spPr bwMode="auto">
              <a:xfrm flipH="1">
                <a:off x="5793924" y="3212976"/>
                <a:ext cx="144237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直線コネクタ 66">
                <a:extLst>
                  <a:ext uri="{FF2B5EF4-FFF2-40B4-BE49-F238E27FC236}">
                    <a16:creationId xmlns:a16="http://schemas.microsoft.com/office/drawing/2014/main" id="{2C1B6BB1-A626-4853-74AF-56394D4C2F32}"/>
                  </a:ext>
                </a:extLst>
              </p:cNvPr>
              <p:cNvCxnSpPr/>
              <p:nvPr/>
            </p:nvCxnSpPr>
            <p:spPr bwMode="auto">
              <a:xfrm flipH="1">
                <a:off x="6802036" y="3645024"/>
                <a:ext cx="15020" cy="144016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" name="直線コネクタ 67">
                <a:extLst>
                  <a:ext uri="{FF2B5EF4-FFF2-40B4-BE49-F238E27FC236}">
                    <a16:creationId xmlns:a16="http://schemas.microsoft.com/office/drawing/2014/main" id="{3B0829D8-8CB6-445A-9A6D-5E4FAA17E4E6}"/>
                  </a:ext>
                </a:extLst>
              </p:cNvPr>
              <p:cNvCxnSpPr/>
              <p:nvPr/>
            </p:nvCxnSpPr>
            <p:spPr bwMode="auto">
              <a:xfrm flipH="1">
                <a:off x="6943840" y="3501008"/>
                <a:ext cx="4424" cy="144016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直線コネクタ 68">
                <a:extLst>
                  <a:ext uri="{FF2B5EF4-FFF2-40B4-BE49-F238E27FC236}">
                    <a16:creationId xmlns:a16="http://schemas.microsoft.com/office/drawing/2014/main" id="{F9940D2F-E8CB-C195-26CD-2521A91902AB}"/>
                  </a:ext>
                </a:extLst>
              </p:cNvPr>
              <p:cNvCxnSpPr/>
              <p:nvPr/>
            </p:nvCxnSpPr>
            <p:spPr bwMode="auto">
              <a:xfrm flipH="1">
                <a:off x="7087856" y="3356992"/>
                <a:ext cx="4424" cy="144016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13163433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28D8AA34-79A4-4DFB-B601-3D63F5F15CE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35360" y="260648"/>
            <a:ext cx="11521279" cy="720080"/>
          </a:xfrm>
          <a:solidFill>
            <a:schemeClr val="bg2">
              <a:lumMod val="50000"/>
            </a:schemeClr>
          </a:solidFill>
          <a:effectLst/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ja-JP" sz="2400" b="1" kern="0" spc="-15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Introduction</a:t>
            </a:r>
          </a:p>
        </p:txBody>
      </p:sp>
      <p:sp>
        <p:nvSpPr>
          <p:cNvPr id="97" name="Rectangle 5">
            <a:extLst>
              <a:ext uri="{FF2B5EF4-FFF2-40B4-BE49-F238E27FC236}">
                <a16:creationId xmlns:a16="http://schemas.microsoft.com/office/drawing/2014/main" id="{C3E9F649-5C48-4FFF-83D5-220D204B8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096" y="1540819"/>
            <a:ext cx="3457637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nuclear many-body system</a:t>
            </a:r>
          </a:p>
          <a:p>
            <a:pPr algn="ctr">
              <a:lnSpc>
                <a:spcPct val="150000"/>
              </a:lnSpc>
            </a:pP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(or nonzero density)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5">
                <a:extLst>
                  <a:ext uri="{FF2B5EF4-FFF2-40B4-BE49-F238E27FC236}">
                    <a16:creationId xmlns:a16="http://schemas.microsoft.com/office/drawing/2014/main" id="{812F7B50-9DEB-BED0-2C60-7B737075A7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0924" y="3653408"/>
                <a:ext cx="3178854" cy="8996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9F66F">
                        <a:alpha val="50000"/>
                      </a:srgbClr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altLang="ja-JP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det</m:t>
                          </m:r>
                          <m:r>
                            <a:rPr lang="en-US" altLang="ja-JP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ja-JP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ja-JP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ja-JP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 Box 5">
                <a:extLst>
                  <a:ext uri="{FF2B5EF4-FFF2-40B4-BE49-F238E27FC236}">
                    <a16:creationId xmlns:a16="http://schemas.microsoft.com/office/drawing/2014/main" id="{812F7B50-9DEB-BED0-2C60-7B737075A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0924" y="3653408"/>
                <a:ext cx="3178854" cy="8996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9F66F">
                        <a:alpha val="50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5">
            <a:extLst>
              <a:ext uri="{FF2B5EF4-FFF2-40B4-BE49-F238E27FC236}">
                <a16:creationId xmlns:a16="http://schemas.microsoft.com/office/drawing/2014/main" id="{6E5A5F9D-5587-A4F9-8189-9A2DB40D2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1244" y="3861048"/>
            <a:ext cx="2818812" cy="4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ja-JP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sign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5">
                <a:extLst>
                  <a:ext uri="{FF2B5EF4-FFF2-40B4-BE49-F238E27FC236}">
                    <a16:creationId xmlns:a16="http://schemas.microsoft.com/office/drawing/2014/main" id="{EE710D66-579C-CFA6-160D-A44E7CA6F8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8008" y="3861048"/>
                <a:ext cx="3451328" cy="421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/>
                <a:r>
                  <a:rPr lang="en-US" altLang="ja-JP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cost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poly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altLang="ja-JP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5">
                <a:extLst>
                  <a:ext uri="{FF2B5EF4-FFF2-40B4-BE49-F238E27FC236}">
                    <a16:creationId xmlns:a16="http://schemas.microsoft.com/office/drawing/2014/main" id="{EE710D66-579C-CFA6-160D-A44E7CA6F8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68008" y="3861048"/>
                <a:ext cx="3451328" cy="421196"/>
              </a:xfrm>
              <a:prstGeom prst="rect">
                <a:avLst/>
              </a:prstGeom>
              <a:blipFill>
                <a:blip r:embed="rId3"/>
                <a:stretch>
                  <a:fillRect l="-353" t="-2899" b="-246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5">
                <a:extLst>
                  <a:ext uri="{FF2B5EF4-FFF2-40B4-BE49-F238E27FC236}">
                    <a16:creationId xmlns:a16="http://schemas.microsoft.com/office/drawing/2014/main" id="{1DA85D0E-2ADA-CBB5-4328-AE071D0FA0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2972" y="5375944"/>
                <a:ext cx="3744416" cy="8996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9F66F">
                        <a:alpha val="50000"/>
                      </a:srgbClr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ja-JP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ja-JP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ja-JP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ja-JP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altLang="ja-JP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det</m:t>
                          </m:r>
                          <m:r>
                            <a:rPr lang="en-US" altLang="ja-JP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nary>
                      <m:r>
                        <a:rPr lang="en-US" altLang="ja-JP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altLang="ja-JP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𝜓𝜓</m:t>
                      </m:r>
                      <m:r>
                        <a:rPr lang="en-US" altLang="ja-JP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⋯}{</m:t>
                      </m:r>
                      <m:acc>
                        <m:accPr>
                          <m:chr m:val="̅"/>
                          <m:ctrlPr>
                            <a:rPr lang="en-US" altLang="ja-JP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acc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⋯}</m:t>
                      </m:r>
                    </m:oMath>
                  </m:oMathPara>
                </a14:m>
                <a:endParaRPr lang="en-US" altLang="ja-JP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 Box 5">
                <a:extLst>
                  <a:ext uri="{FF2B5EF4-FFF2-40B4-BE49-F238E27FC236}">
                    <a16:creationId xmlns:a16="http://schemas.microsoft.com/office/drawing/2014/main" id="{1DA85D0E-2ADA-CBB5-4328-AE071D0FA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2972" y="5375944"/>
                <a:ext cx="3744416" cy="8996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9F66F">
                        <a:alpha val="50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5">
            <a:extLst>
              <a:ext uri="{FF2B5EF4-FFF2-40B4-BE49-F238E27FC236}">
                <a16:creationId xmlns:a16="http://schemas.microsoft.com/office/drawing/2014/main" id="{3E554222-0BDA-C260-BEE2-E601ED5F5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016" y="5589240"/>
            <a:ext cx="3744416" cy="4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ja-JP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no sign problem?</a:t>
            </a:r>
          </a:p>
        </p:txBody>
      </p: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DCF87F6D-9CE3-ADAB-A86B-D0688050D981}"/>
              </a:ext>
            </a:extLst>
          </p:cNvPr>
          <p:cNvGrpSpPr/>
          <p:nvPr/>
        </p:nvGrpSpPr>
        <p:grpSpPr>
          <a:xfrm>
            <a:off x="6237488" y="1484784"/>
            <a:ext cx="1154656" cy="1152128"/>
            <a:chOff x="4927122" y="3140968"/>
            <a:chExt cx="1528918" cy="1525571"/>
          </a:xfrm>
        </p:grpSpPr>
        <p:sp>
          <p:nvSpPr>
            <p:cNvPr id="54" name="円/楕円 8">
              <a:extLst>
                <a:ext uri="{FF2B5EF4-FFF2-40B4-BE49-F238E27FC236}">
                  <a16:creationId xmlns:a16="http://schemas.microsoft.com/office/drawing/2014/main" id="{7066DFF3-450A-32D5-5172-AC98EB2D6DF1}"/>
                </a:ext>
              </a:extLst>
            </p:cNvPr>
            <p:cNvSpPr/>
            <p:nvPr/>
          </p:nvSpPr>
          <p:spPr bwMode="auto">
            <a:xfrm>
              <a:off x="5626011" y="3227040"/>
              <a:ext cx="709146" cy="709069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1"/>
                </a:gs>
                <a:gs pos="100000">
                  <a:schemeClr val="accent1"/>
                </a:gs>
              </a:gsLst>
            </a:gradFill>
            <a:ln>
              <a:headEnd type="none" w="med" len="sm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sp>
          <p:nvSpPr>
            <p:cNvPr id="55" name="円/楕円 12">
              <a:extLst>
                <a:ext uri="{FF2B5EF4-FFF2-40B4-BE49-F238E27FC236}">
                  <a16:creationId xmlns:a16="http://schemas.microsoft.com/office/drawing/2014/main" id="{E5132422-1D46-E2B5-EA39-18E7A11D7AE0}"/>
                </a:ext>
              </a:extLst>
            </p:cNvPr>
            <p:cNvSpPr/>
            <p:nvPr/>
          </p:nvSpPr>
          <p:spPr bwMode="auto">
            <a:xfrm>
              <a:off x="5986080" y="3435189"/>
              <a:ext cx="272423" cy="272393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80000">
                  <a:srgbClr val="00B050"/>
                </a:gs>
                <a:gs pos="100000">
                  <a:srgbClr val="00B050"/>
                </a:gs>
              </a:gsLst>
            </a:gradFill>
            <a:ln>
              <a:headEnd type="none" w="med" len="sm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sp>
          <p:nvSpPr>
            <p:cNvPr id="56" name="円/楕円 8">
              <a:extLst>
                <a:ext uri="{FF2B5EF4-FFF2-40B4-BE49-F238E27FC236}">
                  <a16:creationId xmlns:a16="http://schemas.microsoft.com/office/drawing/2014/main" id="{FB3E01BB-2583-23C9-C314-864633E31F66}"/>
                </a:ext>
              </a:extLst>
            </p:cNvPr>
            <p:cNvSpPr/>
            <p:nvPr/>
          </p:nvSpPr>
          <p:spPr bwMode="auto">
            <a:xfrm>
              <a:off x="5748083" y="3571385"/>
              <a:ext cx="272423" cy="272393"/>
            </a:xfrm>
            <a:prstGeom prst="ellipse">
              <a:avLst/>
            </a:prstGeom>
            <a:ln>
              <a:headEnd type="none" w="med" len="sm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sp>
          <p:nvSpPr>
            <p:cNvPr id="57" name="円/楕円 10">
              <a:extLst>
                <a:ext uri="{FF2B5EF4-FFF2-40B4-BE49-F238E27FC236}">
                  <a16:creationId xmlns:a16="http://schemas.microsoft.com/office/drawing/2014/main" id="{924AE9C6-FD62-D687-6EAB-6F4FF32E892E}"/>
                </a:ext>
              </a:extLst>
            </p:cNvPr>
            <p:cNvSpPr/>
            <p:nvPr/>
          </p:nvSpPr>
          <p:spPr bwMode="auto">
            <a:xfrm>
              <a:off x="5748083" y="3306764"/>
              <a:ext cx="272423" cy="272393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rgbClr val="FF0000"/>
                </a:gs>
                <a:gs pos="100000">
                  <a:srgbClr val="FF0000"/>
                </a:gs>
              </a:gsLst>
            </a:gradFill>
            <a:ln>
              <a:headEnd type="none" w="med" len="sm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sp>
          <p:nvSpPr>
            <p:cNvPr id="58" name="円/楕円 8">
              <a:extLst>
                <a:ext uri="{FF2B5EF4-FFF2-40B4-BE49-F238E27FC236}">
                  <a16:creationId xmlns:a16="http://schemas.microsoft.com/office/drawing/2014/main" id="{2AE22F03-95DA-B7C9-1E7F-620AD7BABB02}"/>
                </a:ext>
              </a:extLst>
            </p:cNvPr>
            <p:cNvSpPr/>
            <p:nvPr/>
          </p:nvSpPr>
          <p:spPr bwMode="auto">
            <a:xfrm>
              <a:off x="5038133" y="3282091"/>
              <a:ext cx="709146" cy="709069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1"/>
                </a:gs>
                <a:gs pos="100000">
                  <a:schemeClr val="accent1"/>
                </a:gs>
              </a:gsLst>
            </a:gradFill>
            <a:ln>
              <a:headEnd type="none" w="med" len="sm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sp>
          <p:nvSpPr>
            <p:cNvPr id="59" name="円/楕円 8">
              <a:extLst>
                <a:ext uri="{FF2B5EF4-FFF2-40B4-BE49-F238E27FC236}">
                  <a16:creationId xmlns:a16="http://schemas.microsoft.com/office/drawing/2014/main" id="{7B87F762-BCE7-A795-1575-23B2EB6448CE}"/>
                </a:ext>
              </a:extLst>
            </p:cNvPr>
            <p:cNvSpPr/>
            <p:nvPr/>
          </p:nvSpPr>
          <p:spPr bwMode="auto">
            <a:xfrm>
              <a:off x="5493311" y="3847303"/>
              <a:ext cx="709146" cy="709069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1"/>
                </a:gs>
                <a:gs pos="100000">
                  <a:schemeClr val="accent1"/>
                </a:gs>
              </a:gsLst>
            </a:gradFill>
            <a:ln>
              <a:headEnd type="none" w="med" len="sm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sp>
          <p:nvSpPr>
            <p:cNvPr id="60" name="円/楕円 10">
              <a:extLst>
                <a:ext uri="{FF2B5EF4-FFF2-40B4-BE49-F238E27FC236}">
                  <a16:creationId xmlns:a16="http://schemas.microsoft.com/office/drawing/2014/main" id="{F2ACB3D6-C97B-52F3-860F-C5DEC62C863E}"/>
                </a:ext>
              </a:extLst>
            </p:cNvPr>
            <p:cNvSpPr/>
            <p:nvPr/>
          </p:nvSpPr>
          <p:spPr bwMode="auto">
            <a:xfrm>
              <a:off x="5728823" y="3926638"/>
              <a:ext cx="272423" cy="272393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rgbClr val="FF0000"/>
                </a:gs>
                <a:gs pos="100000">
                  <a:srgbClr val="FF0000"/>
                </a:gs>
              </a:gsLst>
            </a:gradFill>
            <a:ln>
              <a:headEnd type="none" w="med" len="sm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sp>
          <p:nvSpPr>
            <p:cNvPr id="61" name="円/楕円 12">
              <a:extLst>
                <a:ext uri="{FF2B5EF4-FFF2-40B4-BE49-F238E27FC236}">
                  <a16:creationId xmlns:a16="http://schemas.microsoft.com/office/drawing/2014/main" id="{6B98FD63-922C-AE5A-600A-83993A5C30CE}"/>
                </a:ext>
              </a:extLst>
            </p:cNvPr>
            <p:cNvSpPr/>
            <p:nvPr/>
          </p:nvSpPr>
          <p:spPr bwMode="auto">
            <a:xfrm>
              <a:off x="5398202" y="3490240"/>
              <a:ext cx="272423" cy="272393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80000">
                  <a:srgbClr val="00B050"/>
                </a:gs>
                <a:gs pos="100000">
                  <a:srgbClr val="00B050"/>
                </a:gs>
              </a:gsLst>
            </a:gradFill>
            <a:ln>
              <a:headEnd type="none" w="med" len="sm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sp>
          <p:nvSpPr>
            <p:cNvPr id="62" name="円/楕円 8">
              <a:extLst>
                <a:ext uri="{FF2B5EF4-FFF2-40B4-BE49-F238E27FC236}">
                  <a16:creationId xmlns:a16="http://schemas.microsoft.com/office/drawing/2014/main" id="{160DD40E-9A73-D752-7510-69269781975A}"/>
                </a:ext>
              </a:extLst>
            </p:cNvPr>
            <p:cNvSpPr/>
            <p:nvPr/>
          </p:nvSpPr>
          <p:spPr bwMode="auto">
            <a:xfrm>
              <a:off x="5578501" y="4135018"/>
              <a:ext cx="272423" cy="272393"/>
            </a:xfrm>
            <a:prstGeom prst="ellipse">
              <a:avLst/>
            </a:prstGeom>
            <a:ln>
              <a:headEnd type="none" w="med" len="sm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sp>
          <p:nvSpPr>
            <p:cNvPr id="63" name="円/楕円 12">
              <a:extLst>
                <a:ext uri="{FF2B5EF4-FFF2-40B4-BE49-F238E27FC236}">
                  <a16:creationId xmlns:a16="http://schemas.microsoft.com/office/drawing/2014/main" id="{6A7298E2-1AF0-8044-9AA6-A1B8FB8893C3}"/>
                </a:ext>
              </a:extLst>
            </p:cNvPr>
            <p:cNvSpPr/>
            <p:nvPr/>
          </p:nvSpPr>
          <p:spPr bwMode="auto">
            <a:xfrm>
              <a:off x="5850924" y="4155770"/>
              <a:ext cx="272423" cy="272393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80000">
                  <a:srgbClr val="00B050"/>
                </a:gs>
                <a:gs pos="100000">
                  <a:srgbClr val="00B050"/>
                </a:gs>
              </a:gsLst>
            </a:gradFill>
            <a:ln>
              <a:headEnd type="none" w="med" len="sm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sp>
          <p:nvSpPr>
            <p:cNvPr id="64" name="円/楕円 8">
              <a:extLst>
                <a:ext uri="{FF2B5EF4-FFF2-40B4-BE49-F238E27FC236}">
                  <a16:creationId xmlns:a16="http://schemas.microsoft.com/office/drawing/2014/main" id="{9D7CDEA9-EA87-7068-2876-ED2430E1AE6C}"/>
                </a:ext>
              </a:extLst>
            </p:cNvPr>
            <p:cNvSpPr/>
            <p:nvPr/>
          </p:nvSpPr>
          <p:spPr bwMode="auto">
            <a:xfrm>
              <a:off x="5160205" y="3626436"/>
              <a:ext cx="272423" cy="272393"/>
            </a:xfrm>
            <a:prstGeom prst="ellipse">
              <a:avLst/>
            </a:prstGeom>
            <a:ln>
              <a:headEnd type="none" w="med" len="sm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sp>
          <p:nvSpPr>
            <p:cNvPr id="65" name="円/楕円 10">
              <a:extLst>
                <a:ext uri="{FF2B5EF4-FFF2-40B4-BE49-F238E27FC236}">
                  <a16:creationId xmlns:a16="http://schemas.microsoft.com/office/drawing/2014/main" id="{9E990716-AFE5-B2C3-DF65-7BE858617868}"/>
                </a:ext>
              </a:extLst>
            </p:cNvPr>
            <p:cNvSpPr/>
            <p:nvPr/>
          </p:nvSpPr>
          <p:spPr bwMode="auto">
            <a:xfrm>
              <a:off x="5160205" y="3361815"/>
              <a:ext cx="272423" cy="272393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rgbClr val="FF0000"/>
                </a:gs>
                <a:gs pos="100000">
                  <a:srgbClr val="FF0000"/>
                </a:gs>
              </a:gsLst>
            </a:gradFill>
            <a:ln>
              <a:headEnd type="none" w="med" len="sm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grpSp>
          <p:nvGrpSpPr>
            <p:cNvPr id="66" name="グループ化 65">
              <a:extLst>
                <a:ext uri="{FF2B5EF4-FFF2-40B4-BE49-F238E27FC236}">
                  <a16:creationId xmlns:a16="http://schemas.microsoft.com/office/drawing/2014/main" id="{1D320144-FC3C-A94D-AF4A-01618D0B2D1A}"/>
                </a:ext>
              </a:extLst>
            </p:cNvPr>
            <p:cNvGrpSpPr/>
            <p:nvPr/>
          </p:nvGrpSpPr>
          <p:grpSpPr>
            <a:xfrm>
              <a:off x="4927122" y="3140968"/>
              <a:ext cx="1528918" cy="1525571"/>
              <a:chOff x="5215648" y="3212976"/>
              <a:chExt cx="2020648" cy="2016224"/>
            </a:xfrm>
          </p:grpSpPr>
          <p:sp>
            <p:nvSpPr>
              <p:cNvPr id="67" name="直方体 66">
                <a:extLst>
                  <a:ext uri="{FF2B5EF4-FFF2-40B4-BE49-F238E27FC236}">
                    <a16:creationId xmlns:a16="http://schemas.microsoft.com/office/drawing/2014/main" id="{9E4DEF1B-2864-4426-5528-2D7E6B886EA2}"/>
                  </a:ext>
                </a:extLst>
              </p:cNvPr>
              <p:cNvSpPr/>
              <p:nvPr/>
            </p:nvSpPr>
            <p:spPr bwMode="auto">
              <a:xfrm>
                <a:off x="5215648" y="3212976"/>
                <a:ext cx="2020648" cy="2002070"/>
              </a:xfrm>
              <a:prstGeom prst="cube">
                <a:avLst>
                  <a:gd name="adj" fmla="val 29036"/>
                </a:avLst>
              </a:prstGeom>
              <a:gradFill>
                <a:gsLst>
                  <a:gs pos="0">
                    <a:schemeClr val="accent4">
                      <a:tint val="50000"/>
                      <a:satMod val="300000"/>
                      <a:alpha val="2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20000"/>
                    </a:schemeClr>
                  </a:gs>
                  <a:gs pos="100000">
                    <a:schemeClr val="accent4">
                      <a:tint val="15000"/>
                      <a:satMod val="350000"/>
                      <a:alpha val="20000"/>
                    </a:schemeClr>
                  </a:gs>
                </a:gsLst>
              </a:gradFill>
              <a:ln w="12700">
                <a:solidFill>
                  <a:schemeClr val="tx1"/>
                </a:solidFill>
                <a:headEnd type="none" w="med" len="sm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  <a:ea typeface="ＭＳ Ｐゴシック" pitchFamily="50" charset="-128"/>
                </a:endParaRPr>
              </a:p>
            </p:txBody>
          </p:sp>
          <p:cxnSp>
            <p:nvCxnSpPr>
              <p:cNvPr id="68" name="直線コネクタ 67">
                <a:extLst>
                  <a:ext uri="{FF2B5EF4-FFF2-40B4-BE49-F238E27FC236}">
                    <a16:creationId xmlns:a16="http://schemas.microsoft.com/office/drawing/2014/main" id="{DF938B7B-9B09-C483-9DAA-25D1C86C887A}"/>
                  </a:ext>
                </a:extLst>
              </p:cNvPr>
              <p:cNvCxnSpPr/>
              <p:nvPr/>
            </p:nvCxnSpPr>
            <p:spPr bwMode="auto">
              <a:xfrm flipH="1">
                <a:off x="5939046" y="3212976"/>
                <a:ext cx="576064" cy="57606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直線コネクタ 68">
                <a:extLst>
                  <a:ext uri="{FF2B5EF4-FFF2-40B4-BE49-F238E27FC236}">
                    <a16:creationId xmlns:a16="http://schemas.microsoft.com/office/drawing/2014/main" id="{9775A343-9E41-0AFE-0F7D-C0F6E2F6EE07}"/>
                  </a:ext>
                </a:extLst>
              </p:cNvPr>
              <p:cNvCxnSpPr/>
              <p:nvPr/>
            </p:nvCxnSpPr>
            <p:spPr bwMode="auto">
              <a:xfrm>
                <a:off x="5220072" y="3781194"/>
                <a:ext cx="0" cy="1448006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直線コネクタ 69">
                <a:extLst>
                  <a:ext uri="{FF2B5EF4-FFF2-40B4-BE49-F238E27FC236}">
                    <a16:creationId xmlns:a16="http://schemas.microsoft.com/office/drawing/2014/main" id="{FCDA1E75-8027-9EA7-D47B-BD2BE85F1A94}"/>
                  </a:ext>
                </a:extLst>
              </p:cNvPr>
              <p:cNvCxnSpPr/>
              <p:nvPr/>
            </p:nvCxnSpPr>
            <p:spPr bwMode="auto">
              <a:xfrm>
                <a:off x="5580112" y="3789040"/>
                <a:ext cx="0" cy="144016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" name="直線コネクタ 70">
                <a:extLst>
                  <a:ext uri="{FF2B5EF4-FFF2-40B4-BE49-F238E27FC236}">
                    <a16:creationId xmlns:a16="http://schemas.microsoft.com/office/drawing/2014/main" id="{37630160-DDA0-E7A0-227A-1CCE048D3406}"/>
                  </a:ext>
                </a:extLst>
              </p:cNvPr>
              <p:cNvCxnSpPr/>
              <p:nvPr/>
            </p:nvCxnSpPr>
            <p:spPr bwMode="auto">
              <a:xfrm flipH="1">
                <a:off x="5940152" y="3789040"/>
                <a:ext cx="3318" cy="144016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直線コネクタ 71">
                <a:extLst>
                  <a:ext uri="{FF2B5EF4-FFF2-40B4-BE49-F238E27FC236}">
                    <a16:creationId xmlns:a16="http://schemas.microsoft.com/office/drawing/2014/main" id="{11EBA504-127B-AD0E-6119-4E16E781FB60}"/>
                  </a:ext>
                </a:extLst>
              </p:cNvPr>
              <p:cNvCxnSpPr/>
              <p:nvPr/>
            </p:nvCxnSpPr>
            <p:spPr bwMode="auto">
              <a:xfrm>
                <a:off x="6300192" y="3789040"/>
                <a:ext cx="0" cy="144016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" name="直線コネクタ 72">
                <a:extLst>
                  <a:ext uri="{FF2B5EF4-FFF2-40B4-BE49-F238E27FC236}">
                    <a16:creationId xmlns:a16="http://schemas.microsoft.com/office/drawing/2014/main" id="{4F5D4124-66C8-0EBE-771A-C4B420B64E05}"/>
                  </a:ext>
                </a:extLst>
              </p:cNvPr>
              <p:cNvCxnSpPr/>
              <p:nvPr/>
            </p:nvCxnSpPr>
            <p:spPr bwMode="auto">
              <a:xfrm flipH="1">
                <a:off x="5217860" y="5229200"/>
                <a:ext cx="144237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" name="直線コネクタ 73">
                <a:extLst>
                  <a:ext uri="{FF2B5EF4-FFF2-40B4-BE49-F238E27FC236}">
                    <a16:creationId xmlns:a16="http://schemas.microsoft.com/office/drawing/2014/main" id="{C33AC364-D3FF-9350-BB1E-CC7FD590B965}"/>
                  </a:ext>
                </a:extLst>
              </p:cNvPr>
              <p:cNvCxnSpPr/>
              <p:nvPr/>
            </p:nvCxnSpPr>
            <p:spPr bwMode="auto">
              <a:xfrm flipH="1">
                <a:off x="5217860" y="4869160"/>
                <a:ext cx="144237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5" name="直線コネクタ 74">
                <a:extLst>
                  <a:ext uri="{FF2B5EF4-FFF2-40B4-BE49-F238E27FC236}">
                    <a16:creationId xmlns:a16="http://schemas.microsoft.com/office/drawing/2014/main" id="{BBB84947-FC7B-EB59-E965-0A5B4FE8B3E5}"/>
                  </a:ext>
                </a:extLst>
              </p:cNvPr>
              <p:cNvCxnSpPr/>
              <p:nvPr/>
            </p:nvCxnSpPr>
            <p:spPr bwMode="auto">
              <a:xfrm flipH="1">
                <a:off x="5220072" y="4509120"/>
                <a:ext cx="144237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直線コネクタ 75">
                <a:extLst>
                  <a:ext uri="{FF2B5EF4-FFF2-40B4-BE49-F238E27FC236}">
                    <a16:creationId xmlns:a16="http://schemas.microsoft.com/office/drawing/2014/main" id="{D2C1C7EE-7E4A-7C79-108C-5A339A69F3CA}"/>
                  </a:ext>
                </a:extLst>
              </p:cNvPr>
              <p:cNvCxnSpPr/>
              <p:nvPr/>
            </p:nvCxnSpPr>
            <p:spPr bwMode="auto">
              <a:xfrm flipH="1">
                <a:off x="5220072" y="4149080"/>
                <a:ext cx="144237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直線コネクタ 76">
                <a:extLst>
                  <a:ext uri="{FF2B5EF4-FFF2-40B4-BE49-F238E27FC236}">
                    <a16:creationId xmlns:a16="http://schemas.microsoft.com/office/drawing/2014/main" id="{1ED00576-E4F3-B002-A09A-4DA42B414EF6}"/>
                  </a:ext>
                </a:extLst>
              </p:cNvPr>
              <p:cNvCxnSpPr/>
              <p:nvPr/>
            </p:nvCxnSpPr>
            <p:spPr bwMode="auto">
              <a:xfrm flipH="1">
                <a:off x="5580112" y="3212976"/>
                <a:ext cx="576064" cy="57606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直線コネクタ 77">
                <a:extLst>
                  <a:ext uri="{FF2B5EF4-FFF2-40B4-BE49-F238E27FC236}">
                    <a16:creationId xmlns:a16="http://schemas.microsoft.com/office/drawing/2014/main" id="{605C2E0C-F8AB-92CD-DEC7-8409094FEEFB}"/>
                  </a:ext>
                </a:extLst>
              </p:cNvPr>
              <p:cNvCxnSpPr/>
              <p:nvPr/>
            </p:nvCxnSpPr>
            <p:spPr bwMode="auto">
              <a:xfrm flipH="1">
                <a:off x="6300192" y="3212976"/>
                <a:ext cx="559678" cy="57606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9" name="直線コネクタ 78">
                <a:extLst>
                  <a:ext uri="{FF2B5EF4-FFF2-40B4-BE49-F238E27FC236}">
                    <a16:creationId xmlns:a16="http://schemas.microsoft.com/office/drawing/2014/main" id="{0E0B9B4B-E81C-9562-DCCA-F12BF3ED2242}"/>
                  </a:ext>
                </a:extLst>
              </p:cNvPr>
              <p:cNvCxnSpPr/>
              <p:nvPr/>
            </p:nvCxnSpPr>
            <p:spPr bwMode="auto">
              <a:xfrm flipH="1">
                <a:off x="6676618" y="4321568"/>
                <a:ext cx="559678" cy="54759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直線コネクタ 79">
                <a:extLst>
                  <a:ext uri="{FF2B5EF4-FFF2-40B4-BE49-F238E27FC236}">
                    <a16:creationId xmlns:a16="http://schemas.microsoft.com/office/drawing/2014/main" id="{EB98C004-F5CA-DC2D-9296-3E50545F005C}"/>
                  </a:ext>
                </a:extLst>
              </p:cNvPr>
              <p:cNvCxnSpPr/>
              <p:nvPr/>
            </p:nvCxnSpPr>
            <p:spPr bwMode="auto">
              <a:xfrm flipH="1">
                <a:off x="6676618" y="3961528"/>
                <a:ext cx="559678" cy="54759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" name="直線コネクタ 80">
                <a:extLst>
                  <a:ext uri="{FF2B5EF4-FFF2-40B4-BE49-F238E27FC236}">
                    <a16:creationId xmlns:a16="http://schemas.microsoft.com/office/drawing/2014/main" id="{C424F279-3123-3CF0-32BA-A88D1BF8610D}"/>
                  </a:ext>
                </a:extLst>
              </p:cNvPr>
              <p:cNvCxnSpPr/>
              <p:nvPr/>
            </p:nvCxnSpPr>
            <p:spPr bwMode="auto">
              <a:xfrm flipH="1">
                <a:off x="6676618" y="3601488"/>
                <a:ext cx="559678" cy="54759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2" name="直線コネクタ 81">
                <a:extLst>
                  <a:ext uri="{FF2B5EF4-FFF2-40B4-BE49-F238E27FC236}">
                    <a16:creationId xmlns:a16="http://schemas.microsoft.com/office/drawing/2014/main" id="{62EFD38F-F611-ECFD-0FD2-35B829F88A85}"/>
                  </a:ext>
                </a:extLst>
              </p:cNvPr>
              <p:cNvCxnSpPr/>
              <p:nvPr/>
            </p:nvCxnSpPr>
            <p:spPr bwMode="auto">
              <a:xfrm flipH="1">
                <a:off x="7231872" y="3212976"/>
                <a:ext cx="4424" cy="144016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3" name="直線コネクタ 82">
                <a:extLst>
                  <a:ext uri="{FF2B5EF4-FFF2-40B4-BE49-F238E27FC236}">
                    <a16:creationId xmlns:a16="http://schemas.microsoft.com/office/drawing/2014/main" id="{87AAF27A-66A6-093C-0EC5-6BE05659B139}"/>
                  </a:ext>
                </a:extLst>
              </p:cNvPr>
              <p:cNvCxnSpPr/>
              <p:nvPr/>
            </p:nvCxnSpPr>
            <p:spPr bwMode="auto">
              <a:xfrm flipH="1">
                <a:off x="5364088" y="3645024"/>
                <a:ext cx="144237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4" name="直線コネクタ 83">
                <a:extLst>
                  <a:ext uri="{FF2B5EF4-FFF2-40B4-BE49-F238E27FC236}">
                    <a16:creationId xmlns:a16="http://schemas.microsoft.com/office/drawing/2014/main" id="{1D9D0EE5-6668-B35F-7FC2-E23383BCB9D5}"/>
                  </a:ext>
                </a:extLst>
              </p:cNvPr>
              <p:cNvCxnSpPr/>
              <p:nvPr/>
            </p:nvCxnSpPr>
            <p:spPr bwMode="auto">
              <a:xfrm flipH="1">
                <a:off x="6660232" y="3212976"/>
                <a:ext cx="576064" cy="57606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5" name="直線コネクタ 84">
                <a:extLst>
                  <a:ext uri="{FF2B5EF4-FFF2-40B4-BE49-F238E27FC236}">
                    <a16:creationId xmlns:a16="http://schemas.microsoft.com/office/drawing/2014/main" id="{BF6EA939-733C-1C52-BD6B-19785E746B81}"/>
                  </a:ext>
                </a:extLst>
              </p:cNvPr>
              <p:cNvCxnSpPr/>
              <p:nvPr/>
            </p:nvCxnSpPr>
            <p:spPr bwMode="auto">
              <a:xfrm flipH="1">
                <a:off x="5516488" y="3501008"/>
                <a:ext cx="144237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6" name="直線コネクタ 85">
                <a:extLst>
                  <a:ext uri="{FF2B5EF4-FFF2-40B4-BE49-F238E27FC236}">
                    <a16:creationId xmlns:a16="http://schemas.microsoft.com/office/drawing/2014/main" id="{019ED157-B17D-2ED0-13D2-DAD8FAF14441}"/>
                  </a:ext>
                </a:extLst>
              </p:cNvPr>
              <p:cNvCxnSpPr/>
              <p:nvPr/>
            </p:nvCxnSpPr>
            <p:spPr bwMode="auto">
              <a:xfrm flipH="1">
                <a:off x="5649908" y="3356992"/>
                <a:ext cx="144237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7" name="直線コネクタ 86">
                <a:extLst>
                  <a:ext uri="{FF2B5EF4-FFF2-40B4-BE49-F238E27FC236}">
                    <a16:creationId xmlns:a16="http://schemas.microsoft.com/office/drawing/2014/main" id="{699D3D2D-EE7F-A892-F18D-59C59DCF9F29}"/>
                  </a:ext>
                </a:extLst>
              </p:cNvPr>
              <p:cNvCxnSpPr/>
              <p:nvPr/>
            </p:nvCxnSpPr>
            <p:spPr bwMode="auto">
              <a:xfrm flipH="1">
                <a:off x="5793924" y="3212976"/>
                <a:ext cx="144237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8" name="直線コネクタ 87">
                <a:extLst>
                  <a:ext uri="{FF2B5EF4-FFF2-40B4-BE49-F238E27FC236}">
                    <a16:creationId xmlns:a16="http://schemas.microsoft.com/office/drawing/2014/main" id="{9DEA60B9-DBD5-4C3B-9FEB-D29CFC9B0F7D}"/>
                  </a:ext>
                </a:extLst>
              </p:cNvPr>
              <p:cNvCxnSpPr/>
              <p:nvPr/>
            </p:nvCxnSpPr>
            <p:spPr bwMode="auto">
              <a:xfrm flipH="1">
                <a:off x="6802036" y="3645024"/>
                <a:ext cx="15020" cy="144016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9" name="直線コネクタ 88">
                <a:extLst>
                  <a:ext uri="{FF2B5EF4-FFF2-40B4-BE49-F238E27FC236}">
                    <a16:creationId xmlns:a16="http://schemas.microsoft.com/office/drawing/2014/main" id="{73F448C7-8DF4-DD4A-7C69-A031078361EB}"/>
                  </a:ext>
                </a:extLst>
              </p:cNvPr>
              <p:cNvCxnSpPr/>
              <p:nvPr/>
            </p:nvCxnSpPr>
            <p:spPr bwMode="auto">
              <a:xfrm flipH="1">
                <a:off x="6943840" y="3501008"/>
                <a:ext cx="4424" cy="144016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0" name="直線コネクタ 89">
                <a:extLst>
                  <a:ext uri="{FF2B5EF4-FFF2-40B4-BE49-F238E27FC236}">
                    <a16:creationId xmlns:a16="http://schemas.microsoft.com/office/drawing/2014/main" id="{5FFAEE73-E6E5-C647-AA51-C4D490F0FDCA}"/>
                  </a:ext>
                </a:extLst>
              </p:cNvPr>
              <p:cNvCxnSpPr/>
              <p:nvPr/>
            </p:nvCxnSpPr>
            <p:spPr bwMode="auto">
              <a:xfrm flipH="1">
                <a:off x="7087856" y="3356992"/>
                <a:ext cx="4424" cy="144016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91" name="Rectangle 5">
            <a:extLst>
              <a:ext uri="{FF2B5EF4-FFF2-40B4-BE49-F238E27FC236}">
                <a16:creationId xmlns:a16="http://schemas.microsoft.com/office/drawing/2014/main" id="{BF890A29-27BD-AC02-9454-4CEA45D55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876" y="3073050"/>
            <a:ext cx="4896542" cy="4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grand canonical simulation</a:t>
            </a:r>
          </a:p>
        </p:txBody>
      </p:sp>
      <p:sp>
        <p:nvSpPr>
          <p:cNvPr id="92" name="Rectangle 5">
            <a:extLst>
              <a:ext uri="{FF2B5EF4-FFF2-40B4-BE49-F238E27FC236}">
                <a16:creationId xmlns:a16="http://schemas.microsoft.com/office/drawing/2014/main" id="{7697DC7A-DEC3-9AA0-F6A4-1ABBFBB4E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876" y="4869160"/>
            <a:ext cx="4321733" cy="4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canonical simulation</a:t>
            </a:r>
          </a:p>
        </p:txBody>
      </p:sp>
      <p:sp>
        <p:nvSpPr>
          <p:cNvPr id="93" name="右中かっこ 92">
            <a:extLst>
              <a:ext uri="{FF2B5EF4-FFF2-40B4-BE49-F238E27FC236}">
                <a16:creationId xmlns:a16="http://schemas.microsoft.com/office/drawing/2014/main" id="{0A5A6628-4E0D-9F60-AFAE-78A9CC3F752A}"/>
              </a:ext>
            </a:extLst>
          </p:cNvPr>
          <p:cNvSpPr/>
          <p:nvPr/>
        </p:nvSpPr>
        <p:spPr bwMode="auto">
          <a:xfrm rot="5400000">
            <a:off x="3619068" y="5704244"/>
            <a:ext cx="108328" cy="792088"/>
          </a:xfrm>
          <a:prstGeom prst="rightBrace">
            <a:avLst>
              <a:gd name="adj1" fmla="val 35071"/>
              <a:gd name="adj2" fmla="val 50000"/>
            </a:avLst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5">
                <a:extLst>
                  <a:ext uri="{FF2B5EF4-FFF2-40B4-BE49-F238E27FC236}">
                    <a16:creationId xmlns:a16="http://schemas.microsoft.com/office/drawing/2014/main" id="{C0D2F90C-E1B6-235D-87C1-ECBB00D94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9156" y="6204352"/>
                <a:ext cx="1152128" cy="3594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/>
                <a:r>
                  <a:rPr lang="en-US" altLang="ja-JP" sz="16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altLang="ja-JP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ja-JP" sz="16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quarks</a:t>
                </a:r>
              </a:p>
            </p:txBody>
          </p:sp>
        </mc:Choice>
        <mc:Fallback xmlns="">
          <p:sp>
            <p:nvSpPr>
              <p:cNvPr id="94" name="Rectangle 5">
                <a:extLst>
                  <a:ext uri="{FF2B5EF4-FFF2-40B4-BE49-F238E27FC236}">
                    <a16:creationId xmlns:a16="http://schemas.microsoft.com/office/drawing/2014/main" id="{C0D2F90C-E1B6-235D-87C1-ECBB00D94C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9156" y="6204352"/>
                <a:ext cx="1152128" cy="359408"/>
              </a:xfrm>
              <a:prstGeom prst="rect">
                <a:avLst/>
              </a:prstGeom>
              <a:blipFill>
                <a:blip r:embed="rId5"/>
                <a:stretch>
                  <a:fillRect t="-6780" b="-135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5">
                <a:extLst>
                  <a:ext uri="{FF2B5EF4-FFF2-40B4-BE49-F238E27FC236}">
                    <a16:creationId xmlns:a16="http://schemas.microsoft.com/office/drawing/2014/main" id="{A82A254F-7E19-3286-CD1A-1DD9A1B95A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9276" y="6206174"/>
                <a:ext cx="1940687" cy="3594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/>
                <a:r>
                  <a:rPr lang="en-US" altLang="ja-JP" sz="16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altLang="ja-JP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ja-JP" sz="16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antiquarks</a:t>
                </a:r>
              </a:p>
            </p:txBody>
          </p:sp>
        </mc:Choice>
        <mc:Fallback xmlns="">
          <p:sp>
            <p:nvSpPr>
              <p:cNvPr id="96" name="Rectangle 5">
                <a:extLst>
                  <a:ext uri="{FF2B5EF4-FFF2-40B4-BE49-F238E27FC236}">
                    <a16:creationId xmlns:a16="http://schemas.microsoft.com/office/drawing/2014/main" id="{A82A254F-7E19-3286-CD1A-1DD9A1B95A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9276" y="6206174"/>
                <a:ext cx="1940687" cy="359408"/>
              </a:xfrm>
              <a:prstGeom prst="rect">
                <a:avLst/>
              </a:prstGeom>
              <a:blipFill>
                <a:blip r:embed="rId6"/>
                <a:stretch>
                  <a:fillRect t="-6780" b="-135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右中かっこ 97">
            <a:extLst>
              <a:ext uri="{FF2B5EF4-FFF2-40B4-BE49-F238E27FC236}">
                <a16:creationId xmlns:a16="http://schemas.microsoft.com/office/drawing/2014/main" id="{B86F1573-0F23-8430-337D-0EAA94259DA5}"/>
              </a:ext>
            </a:extLst>
          </p:cNvPr>
          <p:cNvSpPr/>
          <p:nvPr/>
        </p:nvSpPr>
        <p:spPr bwMode="auto">
          <a:xfrm rot="5400000">
            <a:off x="4483164" y="5715096"/>
            <a:ext cx="108328" cy="792088"/>
          </a:xfrm>
          <a:prstGeom prst="rightBrace">
            <a:avLst>
              <a:gd name="adj1" fmla="val 35071"/>
              <a:gd name="adj2" fmla="val 50000"/>
            </a:avLst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779704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28D8AA34-79A4-4DFB-B601-3D63F5F15CE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35360" y="260648"/>
            <a:ext cx="11521279" cy="720080"/>
          </a:xfrm>
          <a:solidFill>
            <a:schemeClr val="bg2">
              <a:lumMod val="50000"/>
            </a:schemeClr>
          </a:solidFill>
          <a:effectLst/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ja-JP" sz="2400" b="1" kern="0" spc="-15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Introduction</a:t>
            </a:r>
          </a:p>
        </p:txBody>
      </p:sp>
      <p:sp>
        <p:nvSpPr>
          <p:cNvPr id="97" name="Rectangle 5">
            <a:extLst>
              <a:ext uri="{FF2B5EF4-FFF2-40B4-BE49-F238E27FC236}">
                <a16:creationId xmlns:a16="http://schemas.microsoft.com/office/drawing/2014/main" id="{C3E9F649-5C48-4FFF-83D5-220D204B8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096" y="1540819"/>
            <a:ext cx="3457637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nuclear many-body system</a:t>
            </a:r>
          </a:p>
          <a:p>
            <a:pPr algn="ctr">
              <a:lnSpc>
                <a:spcPct val="150000"/>
              </a:lnSpc>
            </a:pP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(or nonzero density)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5">
                <a:extLst>
                  <a:ext uri="{FF2B5EF4-FFF2-40B4-BE49-F238E27FC236}">
                    <a16:creationId xmlns:a16="http://schemas.microsoft.com/office/drawing/2014/main" id="{812F7B50-9DEB-BED0-2C60-7B737075A7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0924" y="3653408"/>
                <a:ext cx="3178854" cy="8996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9F66F">
                        <a:alpha val="50000"/>
                      </a:srgbClr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altLang="ja-JP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det</m:t>
                          </m:r>
                          <m:r>
                            <a:rPr lang="en-US" altLang="ja-JP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ja-JP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ja-JP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ja-JP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 Box 5">
                <a:extLst>
                  <a:ext uri="{FF2B5EF4-FFF2-40B4-BE49-F238E27FC236}">
                    <a16:creationId xmlns:a16="http://schemas.microsoft.com/office/drawing/2014/main" id="{812F7B50-9DEB-BED0-2C60-7B737075A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0924" y="3653408"/>
                <a:ext cx="3178854" cy="8996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9F66F">
                        <a:alpha val="50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5">
            <a:extLst>
              <a:ext uri="{FF2B5EF4-FFF2-40B4-BE49-F238E27FC236}">
                <a16:creationId xmlns:a16="http://schemas.microsoft.com/office/drawing/2014/main" id="{6E5A5F9D-5587-A4F9-8189-9A2DB40D2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1244" y="3861048"/>
            <a:ext cx="2818812" cy="4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ja-JP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sign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5">
                <a:extLst>
                  <a:ext uri="{FF2B5EF4-FFF2-40B4-BE49-F238E27FC236}">
                    <a16:creationId xmlns:a16="http://schemas.microsoft.com/office/drawing/2014/main" id="{EE710D66-579C-CFA6-160D-A44E7CA6F8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8008" y="3861048"/>
                <a:ext cx="3451328" cy="421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/>
                <a:r>
                  <a:rPr lang="en-US" altLang="ja-JP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cost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poly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altLang="ja-JP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5">
                <a:extLst>
                  <a:ext uri="{FF2B5EF4-FFF2-40B4-BE49-F238E27FC236}">
                    <a16:creationId xmlns:a16="http://schemas.microsoft.com/office/drawing/2014/main" id="{EE710D66-579C-CFA6-160D-A44E7CA6F8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68008" y="3861048"/>
                <a:ext cx="3451328" cy="421196"/>
              </a:xfrm>
              <a:prstGeom prst="rect">
                <a:avLst/>
              </a:prstGeom>
              <a:blipFill>
                <a:blip r:embed="rId3"/>
                <a:stretch>
                  <a:fillRect l="-353" t="-2899" b="-246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5">
                <a:extLst>
                  <a:ext uri="{FF2B5EF4-FFF2-40B4-BE49-F238E27FC236}">
                    <a16:creationId xmlns:a16="http://schemas.microsoft.com/office/drawing/2014/main" id="{1DA85D0E-2ADA-CBB5-4328-AE071D0FA0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2972" y="5375944"/>
                <a:ext cx="3744416" cy="8996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9F66F">
                        <a:alpha val="50000"/>
                      </a:srgbClr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ja-JP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ja-JP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ja-JP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ja-JP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altLang="ja-JP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det</m:t>
                          </m:r>
                          <m:r>
                            <a:rPr lang="en-US" altLang="ja-JP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nary>
                      <m:r>
                        <a:rPr lang="en-US" altLang="ja-JP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altLang="ja-JP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𝜓𝜓</m:t>
                      </m:r>
                      <m:r>
                        <a:rPr lang="en-US" altLang="ja-JP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⋯}{</m:t>
                      </m:r>
                      <m:acc>
                        <m:accPr>
                          <m:chr m:val="̅"/>
                          <m:ctrlPr>
                            <a:rPr lang="en-US" altLang="ja-JP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acc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⋯}</m:t>
                      </m:r>
                    </m:oMath>
                  </m:oMathPara>
                </a14:m>
                <a:endParaRPr lang="en-US" altLang="ja-JP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 Box 5">
                <a:extLst>
                  <a:ext uri="{FF2B5EF4-FFF2-40B4-BE49-F238E27FC236}">
                    <a16:creationId xmlns:a16="http://schemas.microsoft.com/office/drawing/2014/main" id="{1DA85D0E-2ADA-CBB5-4328-AE071D0FA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2972" y="5375944"/>
                <a:ext cx="3744416" cy="8996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9F66F">
                        <a:alpha val="50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DCF87F6D-9CE3-ADAB-A86B-D0688050D981}"/>
              </a:ext>
            </a:extLst>
          </p:cNvPr>
          <p:cNvGrpSpPr/>
          <p:nvPr/>
        </p:nvGrpSpPr>
        <p:grpSpPr>
          <a:xfrm>
            <a:off x="6237488" y="1484784"/>
            <a:ext cx="1154656" cy="1152128"/>
            <a:chOff x="4927122" y="3140968"/>
            <a:chExt cx="1528918" cy="1525571"/>
          </a:xfrm>
        </p:grpSpPr>
        <p:sp>
          <p:nvSpPr>
            <p:cNvPr id="54" name="円/楕円 8">
              <a:extLst>
                <a:ext uri="{FF2B5EF4-FFF2-40B4-BE49-F238E27FC236}">
                  <a16:creationId xmlns:a16="http://schemas.microsoft.com/office/drawing/2014/main" id="{7066DFF3-450A-32D5-5172-AC98EB2D6DF1}"/>
                </a:ext>
              </a:extLst>
            </p:cNvPr>
            <p:cNvSpPr/>
            <p:nvPr/>
          </p:nvSpPr>
          <p:spPr bwMode="auto">
            <a:xfrm>
              <a:off x="5626011" y="3227040"/>
              <a:ext cx="709146" cy="709069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1"/>
                </a:gs>
                <a:gs pos="100000">
                  <a:schemeClr val="accent1"/>
                </a:gs>
              </a:gsLst>
            </a:gradFill>
            <a:ln>
              <a:headEnd type="none" w="med" len="sm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sp>
          <p:nvSpPr>
            <p:cNvPr id="55" name="円/楕円 12">
              <a:extLst>
                <a:ext uri="{FF2B5EF4-FFF2-40B4-BE49-F238E27FC236}">
                  <a16:creationId xmlns:a16="http://schemas.microsoft.com/office/drawing/2014/main" id="{E5132422-1D46-E2B5-EA39-18E7A11D7AE0}"/>
                </a:ext>
              </a:extLst>
            </p:cNvPr>
            <p:cNvSpPr/>
            <p:nvPr/>
          </p:nvSpPr>
          <p:spPr bwMode="auto">
            <a:xfrm>
              <a:off x="5986080" y="3435189"/>
              <a:ext cx="272423" cy="272393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80000">
                  <a:srgbClr val="00B050"/>
                </a:gs>
                <a:gs pos="100000">
                  <a:srgbClr val="00B050"/>
                </a:gs>
              </a:gsLst>
            </a:gradFill>
            <a:ln>
              <a:headEnd type="none" w="med" len="sm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sp>
          <p:nvSpPr>
            <p:cNvPr id="56" name="円/楕円 8">
              <a:extLst>
                <a:ext uri="{FF2B5EF4-FFF2-40B4-BE49-F238E27FC236}">
                  <a16:creationId xmlns:a16="http://schemas.microsoft.com/office/drawing/2014/main" id="{FB3E01BB-2583-23C9-C314-864633E31F66}"/>
                </a:ext>
              </a:extLst>
            </p:cNvPr>
            <p:cNvSpPr/>
            <p:nvPr/>
          </p:nvSpPr>
          <p:spPr bwMode="auto">
            <a:xfrm>
              <a:off x="5748083" y="3571385"/>
              <a:ext cx="272423" cy="272393"/>
            </a:xfrm>
            <a:prstGeom prst="ellipse">
              <a:avLst/>
            </a:prstGeom>
            <a:ln>
              <a:headEnd type="none" w="med" len="sm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sp>
          <p:nvSpPr>
            <p:cNvPr id="57" name="円/楕円 10">
              <a:extLst>
                <a:ext uri="{FF2B5EF4-FFF2-40B4-BE49-F238E27FC236}">
                  <a16:creationId xmlns:a16="http://schemas.microsoft.com/office/drawing/2014/main" id="{924AE9C6-FD62-D687-6EAB-6F4FF32E892E}"/>
                </a:ext>
              </a:extLst>
            </p:cNvPr>
            <p:cNvSpPr/>
            <p:nvPr/>
          </p:nvSpPr>
          <p:spPr bwMode="auto">
            <a:xfrm>
              <a:off x="5748083" y="3306764"/>
              <a:ext cx="272423" cy="272393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rgbClr val="FF0000"/>
                </a:gs>
                <a:gs pos="100000">
                  <a:srgbClr val="FF0000"/>
                </a:gs>
              </a:gsLst>
            </a:gradFill>
            <a:ln>
              <a:headEnd type="none" w="med" len="sm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sp>
          <p:nvSpPr>
            <p:cNvPr id="58" name="円/楕円 8">
              <a:extLst>
                <a:ext uri="{FF2B5EF4-FFF2-40B4-BE49-F238E27FC236}">
                  <a16:creationId xmlns:a16="http://schemas.microsoft.com/office/drawing/2014/main" id="{2AE22F03-95DA-B7C9-1E7F-620AD7BABB02}"/>
                </a:ext>
              </a:extLst>
            </p:cNvPr>
            <p:cNvSpPr/>
            <p:nvPr/>
          </p:nvSpPr>
          <p:spPr bwMode="auto">
            <a:xfrm>
              <a:off x="5038133" y="3282091"/>
              <a:ext cx="709146" cy="709069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1"/>
                </a:gs>
                <a:gs pos="100000">
                  <a:schemeClr val="accent1"/>
                </a:gs>
              </a:gsLst>
            </a:gradFill>
            <a:ln>
              <a:headEnd type="none" w="med" len="sm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sp>
          <p:nvSpPr>
            <p:cNvPr id="59" name="円/楕円 8">
              <a:extLst>
                <a:ext uri="{FF2B5EF4-FFF2-40B4-BE49-F238E27FC236}">
                  <a16:creationId xmlns:a16="http://schemas.microsoft.com/office/drawing/2014/main" id="{7B87F762-BCE7-A795-1575-23B2EB6448CE}"/>
                </a:ext>
              </a:extLst>
            </p:cNvPr>
            <p:cNvSpPr/>
            <p:nvPr/>
          </p:nvSpPr>
          <p:spPr bwMode="auto">
            <a:xfrm>
              <a:off x="5493311" y="3847303"/>
              <a:ext cx="709146" cy="709069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1"/>
                </a:gs>
                <a:gs pos="100000">
                  <a:schemeClr val="accent1"/>
                </a:gs>
              </a:gsLst>
            </a:gradFill>
            <a:ln>
              <a:headEnd type="none" w="med" len="sm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sp>
          <p:nvSpPr>
            <p:cNvPr id="60" name="円/楕円 10">
              <a:extLst>
                <a:ext uri="{FF2B5EF4-FFF2-40B4-BE49-F238E27FC236}">
                  <a16:creationId xmlns:a16="http://schemas.microsoft.com/office/drawing/2014/main" id="{F2ACB3D6-C97B-52F3-860F-C5DEC62C863E}"/>
                </a:ext>
              </a:extLst>
            </p:cNvPr>
            <p:cNvSpPr/>
            <p:nvPr/>
          </p:nvSpPr>
          <p:spPr bwMode="auto">
            <a:xfrm>
              <a:off x="5728823" y="3926638"/>
              <a:ext cx="272423" cy="272393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rgbClr val="FF0000"/>
                </a:gs>
                <a:gs pos="100000">
                  <a:srgbClr val="FF0000"/>
                </a:gs>
              </a:gsLst>
            </a:gradFill>
            <a:ln>
              <a:headEnd type="none" w="med" len="sm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sp>
          <p:nvSpPr>
            <p:cNvPr id="61" name="円/楕円 12">
              <a:extLst>
                <a:ext uri="{FF2B5EF4-FFF2-40B4-BE49-F238E27FC236}">
                  <a16:creationId xmlns:a16="http://schemas.microsoft.com/office/drawing/2014/main" id="{6B98FD63-922C-AE5A-600A-83993A5C30CE}"/>
                </a:ext>
              </a:extLst>
            </p:cNvPr>
            <p:cNvSpPr/>
            <p:nvPr/>
          </p:nvSpPr>
          <p:spPr bwMode="auto">
            <a:xfrm>
              <a:off x="5398202" y="3490240"/>
              <a:ext cx="272423" cy="272393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80000">
                  <a:srgbClr val="00B050"/>
                </a:gs>
                <a:gs pos="100000">
                  <a:srgbClr val="00B050"/>
                </a:gs>
              </a:gsLst>
            </a:gradFill>
            <a:ln>
              <a:headEnd type="none" w="med" len="sm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sp>
          <p:nvSpPr>
            <p:cNvPr id="62" name="円/楕円 8">
              <a:extLst>
                <a:ext uri="{FF2B5EF4-FFF2-40B4-BE49-F238E27FC236}">
                  <a16:creationId xmlns:a16="http://schemas.microsoft.com/office/drawing/2014/main" id="{160DD40E-9A73-D752-7510-69269781975A}"/>
                </a:ext>
              </a:extLst>
            </p:cNvPr>
            <p:cNvSpPr/>
            <p:nvPr/>
          </p:nvSpPr>
          <p:spPr bwMode="auto">
            <a:xfrm>
              <a:off x="5578501" y="4135018"/>
              <a:ext cx="272423" cy="272393"/>
            </a:xfrm>
            <a:prstGeom prst="ellipse">
              <a:avLst/>
            </a:prstGeom>
            <a:ln>
              <a:headEnd type="none" w="med" len="sm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sp>
          <p:nvSpPr>
            <p:cNvPr id="63" name="円/楕円 12">
              <a:extLst>
                <a:ext uri="{FF2B5EF4-FFF2-40B4-BE49-F238E27FC236}">
                  <a16:creationId xmlns:a16="http://schemas.microsoft.com/office/drawing/2014/main" id="{6A7298E2-1AF0-8044-9AA6-A1B8FB8893C3}"/>
                </a:ext>
              </a:extLst>
            </p:cNvPr>
            <p:cNvSpPr/>
            <p:nvPr/>
          </p:nvSpPr>
          <p:spPr bwMode="auto">
            <a:xfrm>
              <a:off x="5850924" y="4155770"/>
              <a:ext cx="272423" cy="272393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80000">
                  <a:srgbClr val="00B050"/>
                </a:gs>
                <a:gs pos="100000">
                  <a:srgbClr val="00B050"/>
                </a:gs>
              </a:gsLst>
            </a:gradFill>
            <a:ln>
              <a:headEnd type="none" w="med" len="sm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sp>
          <p:nvSpPr>
            <p:cNvPr id="64" name="円/楕円 8">
              <a:extLst>
                <a:ext uri="{FF2B5EF4-FFF2-40B4-BE49-F238E27FC236}">
                  <a16:creationId xmlns:a16="http://schemas.microsoft.com/office/drawing/2014/main" id="{9D7CDEA9-EA87-7068-2876-ED2430E1AE6C}"/>
                </a:ext>
              </a:extLst>
            </p:cNvPr>
            <p:cNvSpPr/>
            <p:nvPr/>
          </p:nvSpPr>
          <p:spPr bwMode="auto">
            <a:xfrm>
              <a:off x="5160205" y="3626436"/>
              <a:ext cx="272423" cy="272393"/>
            </a:xfrm>
            <a:prstGeom prst="ellipse">
              <a:avLst/>
            </a:prstGeom>
            <a:ln>
              <a:headEnd type="none" w="med" len="sm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sp>
          <p:nvSpPr>
            <p:cNvPr id="65" name="円/楕円 10">
              <a:extLst>
                <a:ext uri="{FF2B5EF4-FFF2-40B4-BE49-F238E27FC236}">
                  <a16:creationId xmlns:a16="http://schemas.microsoft.com/office/drawing/2014/main" id="{9E990716-AFE5-B2C3-DF65-7BE858617868}"/>
                </a:ext>
              </a:extLst>
            </p:cNvPr>
            <p:cNvSpPr/>
            <p:nvPr/>
          </p:nvSpPr>
          <p:spPr bwMode="auto">
            <a:xfrm>
              <a:off x="5160205" y="3361815"/>
              <a:ext cx="272423" cy="272393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rgbClr val="FF0000"/>
                </a:gs>
                <a:gs pos="100000">
                  <a:srgbClr val="FF0000"/>
                </a:gs>
              </a:gsLst>
            </a:gradFill>
            <a:ln>
              <a:headEnd type="none" w="med" len="sm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ＭＳ Ｐゴシック" pitchFamily="50" charset="-128"/>
              </a:endParaRPr>
            </a:p>
          </p:txBody>
        </p:sp>
        <p:grpSp>
          <p:nvGrpSpPr>
            <p:cNvPr id="66" name="グループ化 65">
              <a:extLst>
                <a:ext uri="{FF2B5EF4-FFF2-40B4-BE49-F238E27FC236}">
                  <a16:creationId xmlns:a16="http://schemas.microsoft.com/office/drawing/2014/main" id="{1D320144-FC3C-A94D-AF4A-01618D0B2D1A}"/>
                </a:ext>
              </a:extLst>
            </p:cNvPr>
            <p:cNvGrpSpPr/>
            <p:nvPr/>
          </p:nvGrpSpPr>
          <p:grpSpPr>
            <a:xfrm>
              <a:off x="4927122" y="3140968"/>
              <a:ext cx="1528918" cy="1525571"/>
              <a:chOff x="5215648" y="3212976"/>
              <a:chExt cx="2020648" cy="2016224"/>
            </a:xfrm>
          </p:grpSpPr>
          <p:sp>
            <p:nvSpPr>
              <p:cNvPr id="67" name="直方体 66">
                <a:extLst>
                  <a:ext uri="{FF2B5EF4-FFF2-40B4-BE49-F238E27FC236}">
                    <a16:creationId xmlns:a16="http://schemas.microsoft.com/office/drawing/2014/main" id="{9E4DEF1B-2864-4426-5528-2D7E6B886EA2}"/>
                  </a:ext>
                </a:extLst>
              </p:cNvPr>
              <p:cNvSpPr/>
              <p:nvPr/>
            </p:nvSpPr>
            <p:spPr bwMode="auto">
              <a:xfrm>
                <a:off x="5215648" y="3212976"/>
                <a:ext cx="2020648" cy="2002070"/>
              </a:xfrm>
              <a:prstGeom prst="cube">
                <a:avLst>
                  <a:gd name="adj" fmla="val 29036"/>
                </a:avLst>
              </a:prstGeom>
              <a:gradFill>
                <a:gsLst>
                  <a:gs pos="0">
                    <a:schemeClr val="accent4">
                      <a:tint val="50000"/>
                      <a:satMod val="300000"/>
                      <a:alpha val="2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20000"/>
                    </a:schemeClr>
                  </a:gs>
                  <a:gs pos="100000">
                    <a:schemeClr val="accent4">
                      <a:tint val="15000"/>
                      <a:satMod val="350000"/>
                      <a:alpha val="20000"/>
                    </a:schemeClr>
                  </a:gs>
                </a:gsLst>
              </a:gradFill>
              <a:ln w="12700">
                <a:solidFill>
                  <a:schemeClr val="tx1"/>
                </a:solidFill>
                <a:headEnd type="none" w="med" len="sm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  <a:ea typeface="ＭＳ Ｐゴシック" pitchFamily="50" charset="-128"/>
                </a:endParaRPr>
              </a:p>
            </p:txBody>
          </p:sp>
          <p:cxnSp>
            <p:nvCxnSpPr>
              <p:cNvPr id="68" name="直線コネクタ 67">
                <a:extLst>
                  <a:ext uri="{FF2B5EF4-FFF2-40B4-BE49-F238E27FC236}">
                    <a16:creationId xmlns:a16="http://schemas.microsoft.com/office/drawing/2014/main" id="{DF938B7B-9B09-C483-9DAA-25D1C86C887A}"/>
                  </a:ext>
                </a:extLst>
              </p:cNvPr>
              <p:cNvCxnSpPr/>
              <p:nvPr/>
            </p:nvCxnSpPr>
            <p:spPr bwMode="auto">
              <a:xfrm flipH="1">
                <a:off x="5939046" y="3212976"/>
                <a:ext cx="576064" cy="57606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直線コネクタ 68">
                <a:extLst>
                  <a:ext uri="{FF2B5EF4-FFF2-40B4-BE49-F238E27FC236}">
                    <a16:creationId xmlns:a16="http://schemas.microsoft.com/office/drawing/2014/main" id="{9775A343-9E41-0AFE-0F7D-C0F6E2F6EE07}"/>
                  </a:ext>
                </a:extLst>
              </p:cNvPr>
              <p:cNvCxnSpPr/>
              <p:nvPr/>
            </p:nvCxnSpPr>
            <p:spPr bwMode="auto">
              <a:xfrm>
                <a:off x="5220072" y="3781194"/>
                <a:ext cx="0" cy="1448006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直線コネクタ 69">
                <a:extLst>
                  <a:ext uri="{FF2B5EF4-FFF2-40B4-BE49-F238E27FC236}">
                    <a16:creationId xmlns:a16="http://schemas.microsoft.com/office/drawing/2014/main" id="{FCDA1E75-8027-9EA7-D47B-BD2BE85F1A94}"/>
                  </a:ext>
                </a:extLst>
              </p:cNvPr>
              <p:cNvCxnSpPr/>
              <p:nvPr/>
            </p:nvCxnSpPr>
            <p:spPr bwMode="auto">
              <a:xfrm>
                <a:off x="5580112" y="3789040"/>
                <a:ext cx="0" cy="144016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" name="直線コネクタ 70">
                <a:extLst>
                  <a:ext uri="{FF2B5EF4-FFF2-40B4-BE49-F238E27FC236}">
                    <a16:creationId xmlns:a16="http://schemas.microsoft.com/office/drawing/2014/main" id="{37630160-DDA0-E7A0-227A-1CCE048D3406}"/>
                  </a:ext>
                </a:extLst>
              </p:cNvPr>
              <p:cNvCxnSpPr/>
              <p:nvPr/>
            </p:nvCxnSpPr>
            <p:spPr bwMode="auto">
              <a:xfrm flipH="1">
                <a:off x="5940152" y="3789040"/>
                <a:ext cx="3318" cy="144016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直線コネクタ 71">
                <a:extLst>
                  <a:ext uri="{FF2B5EF4-FFF2-40B4-BE49-F238E27FC236}">
                    <a16:creationId xmlns:a16="http://schemas.microsoft.com/office/drawing/2014/main" id="{11EBA504-127B-AD0E-6119-4E16E781FB60}"/>
                  </a:ext>
                </a:extLst>
              </p:cNvPr>
              <p:cNvCxnSpPr/>
              <p:nvPr/>
            </p:nvCxnSpPr>
            <p:spPr bwMode="auto">
              <a:xfrm>
                <a:off x="6300192" y="3789040"/>
                <a:ext cx="0" cy="144016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" name="直線コネクタ 72">
                <a:extLst>
                  <a:ext uri="{FF2B5EF4-FFF2-40B4-BE49-F238E27FC236}">
                    <a16:creationId xmlns:a16="http://schemas.microsoft.com/office/drawing/2014/main" id="{4F5D4124-66C8-0EBE-771A-C4B420B64E05}"/>
                  </a:ext>
                </a:extLst>
              </p:cNvPr>
              <p:cNvCxnSpPr/>
              <p:nvPr/>
            </p:nvCxnSpPr>
            <p:spPr bwMode="auto">
              <a:xfrm flipH="1">
                <a:off x="5217860" y="5229200"/>
                <a:ext cx="144237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" name="直線コネクタ 73">
                <a:extLst>
                  <a:ext uri="{FF2B5EF4-FFF2-40B4-BE49-F238E27FC236}">
                    <a16:creationId xmlns:a16="http://schemas.microsoft.com/office/drawing/2014/main" id="{C33AC364-D3FF-9350-BB1E-CC7FD590B965}"/>
                  </a:ext>
                </a:extLst>
              </p:cNvPr>
              <p:cNvCxnSpPr/>
              <p:nvPr/>
            </p:nvCxnSpPr>
            <p:spPr bwMode="auto">
              <a:xfrm flipH="1">
                <a:off x="5217860" y="4869160"/>
                <a:ext cx="144237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5" name="直線コネクタ 74">
                <a:extLst>
                  <a:ext uri="{FF2B5EF4-FFF2-40B4-BE49-F238E27FC236}">
                    <a16:creationId xmlns:a16="http://schemas.microsoft.com/office/drawing/2014/main" id="{BBB84947-FC7B-EB59-E965-0A5B4FE8B3E5}"/>
                  </a:ext>
                </a:extLst>
              </p:cNvPr>
              <p:cNvCxnSpPr/>
              <p:nvPr/>
            </p:nvCxnSpPr>
            <p:spPr bwMode="auto">
              <a:xfrm flipH="1">
                <a:off x="5220072" y="4509120"/>
                <a:ext cx="144237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直線コネクタ 75">
                <a:extLst>
                  <a:ext uri="{FF2B5EF4-FFF2-40B4-BE49-F238E27FC236}">
                    <a16:creationId xmlns:a16="http://schemas.microsoft.com/office/drawing/2014/main" id="{D2C1C7EE-7E4A-7C79-108C-5A339A69F3CA}"/>
                  </a:ext>
                </a:extLst>
              </p:cNvPr>
              <p:cNvCxnSpPr/>
              <p:nvPr/>
            </p:nvCxnSpPr>
            <p:spPr bwMode="auto">
              <a:xfrm flipH="1">
                <a:off x="5220072" y="4149080"/>
                <a:ext cx="144237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直線コネクタ 76">
                <a:extLst>
                  <a:ext uri="{FF2B5EF4-FFF2-40B4-BE49-F238E27FC236}">
                    <a16:creationId xmlns:a16="http://schemas.microsoft.com/office/drawing/2014/main" id="{1ED00576-E4F3-B002-A09A-4DA42B414EF6}"/>
                  </a:ext>
                </a:extLst>
              </p:cNvPr>
              <p:cNvCxnSpPr/>
              <p:nvPr/>
            </p:nvCxnSpPr>
            <p:spPr bwMode="auto">
              <a:xfrm flipH="1">
                <a:off x="5580112" y="3212976"/>
                <a:ext cx="576064" cy="57606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直線コネクタ 77">
                <a:extLst>
                  <a:ext uri="{FF2B5EF4-FFF2-40B4-BE49-F238E27FC236}">
                    <a16:creationId xmlns:a16="http://schemas.microsoft.com/office/drawing/2014/main" id="{605C2E0C-F8AB-92CD-DEC7-8409094FEEFB}"/>
                  </a:ext>
                </a:extLst>
              </p:cNvPr>
              <p:cNvCxnSpPr/>
              <p:nvPr/>
            </p:nvCxnSpPr>
            <p:spPr bwMode="auto">
              <a:xfrm flipH="1">
                <a:off x="6300192" y="3212976"/>
                <a:ext cx="559678" cy="57606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9" name="直線コネクタ 78">
                <a:extLst>
                  <a:ext uri="{FF2B5EF4-FFF2-40B4-BE49-F238E27FC236}">
                    <a16:creationId xmlns:a16="http://schemas.microsoft.com/office/drawing/2014/main" id="{0E0B9B4B-E81C-9562-DCCA-F12BF3ED2242}"/>
                  </a:ext>
                </a:extLst>
              </p:cNvPr>
              <p:cNvCxnSpPr/>
              <p:nvPr/>
            </p:nvCxnSpPr>
            <p:spPr bwMode="auto">
              <a:xfrm flipH="1">
                <a:off x="6676618" y="4321568"/>
                <a:ext cx="559678" cy="54759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直線コネクタ 79">
                <a:extLst>
                  <a:ext uri="{FF2B5EF4-FFF2-40B4-BE49-F238E27FC236}">
                    <a16:creationId xmlns:a16="http://schemas.microsoft.com/office/drawing/2014/main" id="{EB98C004-F5CA-DC2D-9296-3E50545F005C}"/>
                  </a:ext>
                </a:extLst>
              </p:cNvPr>
              <p:cNvCxnSpPr/>
              <p:nvPr/>
            </p:nvCxnSpPr>
            <p:spPr bwMode="auto">
              <a:xfrm flipH="1">
                <a:off x="6676618" y="3961528"/>
                <a:ext cx="559678" cy="54759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" name="直線コネクタ 80">
                <a:extLst>
                  <a:ext uri="{FF2B5EF4-FFF2-40B4-BE49-F238E27FC236}">
                    <a16:creationId xmlns:a16="http://schemas.microsoft.com/office/drawing/2014/main" id="{C424F279-3123-3CF0-32BA-A88D1BF8610D}"/>
                  </a:ext>
                </a:extLst>
              </p:cNvPr>
              <p:cNvCxnSpPr/>
              <p:nvPr/>
            </p:nvCxnSpPr>
            <p:spPr bwMode="auto">
              <a:xfrm flipH="1">
                <a:off x="6676618" y="3601488"/>
                <a:ext cx="559678" cy="54759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2" name="直線コネクタ 81">
                <a:extLst>
                  <a:ext uri="{FF2B5EF4-FFF2-40B4-BE49-F238E27FC236}">
                    <a16:creationId xmlns:a16="http://schemas.microsoft.com/office/drawing/2014/main" id="{62EFD38F-F611-ECFD-0FD2-35B829F88A85}"/>
                  </a:ext>
                </a:extLst>
              </p:cNvPr>
              <p:cNvCxnSpPr/>
              <p:nvPr/>
            </p:nvCxnSpPr>
            <p:spPr bwMode="auto">
              <a:xfrm flipH="1">
                <a:off x="7231872" y="3212976"/>
                <a:ext cx="4424" cy="144016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3" name="直線コネクタ 82">
                <a:extLst>
                  <a:ext uri="{FF2B5EF4-FFF2-40B4-BE49-F238E27FC236}">
                    <a16:creationId xmlns:a16="http://schemas.microsoft.com/office/drawing/2014/main" id="{87AAF27A-66A6-093C-0EC5-6BE05659B139}"/>
                  </a:ext>
                </a:extLst>
              </p:cNvPr>
              <p:cNvCxnSpPr/>
              <p:nvPr/>
            </p:nvCxnSpPr>
            <p:spPr bwMode="auto">
              <a:xfrm flipH="1">
                <a:off x="5364088" y="3645024"/>
                <a:ext cx="144237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4" name="直線コネクタ 83">
                <a:extLst>
                  <a:ext uri="{FF2B5EF4-FFF2-40B4-BE49-F238E27FC236}">
                    <a16:creationId xmlns:a16="http://schemas.microsoft.com/office/drawing/2014/main" id="{1D9D0EE5-6668-B35F-7FC2-E23383BCB9D5}"/>
                  </a:ext>
                </a:extLst>
              </p:cNvPr>
              <p:cNvCxnSpPr/>
              <p:nvPr/>
            </p:nvCxnSpPr>
            <p:spPr bwMode="auto">
              <a:xfrm flipH="1">
                <a:off x="6660232" y="3212976"/>
                <a:ext cx="576064" cy="57606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5" name="直線コネクタ 84">
                <a:extLst>
                  <a:ext uri="{FF2B5EF4-FFF2-40B4-BE49-F238E27FC236}">
                    <a16:creationId xmlns:a16="http://schemas.microsoft.com/office/drawing/2014/main" id="{BF6EA939-733C-1C52-BD6B-19785E746B81}"/>
                  </a:ext>
                </a:extLst>
              </p:cNvPr>
              <p:cNvCxnSpPr/>
              <p:nvPr/>
            </p:nvCxnSpPr>
            <p:spPr bwMode="auto">
              <a:xfrm flipH="1">
                <a:off x="5516488" y="3501008"/>
                <a:ext cx="144237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6" name="直線コネクタ 85">
                <a:extLst>
                  <a:ext uri="{FF2B5EF4-FFF2-40B4-BE49-F238E27FC236}">
                    <a16:creationId xmlns:a16="http://schemas.microsoft.com/office/drawing/2014/main" id="{019ED157-B17D-2ED0-13D2-DAD8FAF14441}"/>
                  </a:ext>
                </a:extLst>
              </p:cNvPr>
              <p:cNvCxnSpPr/>
              <p:nvPr/>
            </p:nvCxnSpPr>
            <p:spPr bwMode="auto">
              <a:xfrm flipH="1">
                <a:off x="5649908" y="3356992"/>
                <a:ext cx="144237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7" name="直線コネクタ 86">
                <a:extLst>
                  <a:ext uri="{FF2B5EF4-FFF2-40B4-BE49-F238E27FC236}">
                    <a16:creationId xmlns:a16="http://schemas.microsoft.com/office/drawing/2014/main" id="{699D3D2D-EE7F-A892-F18D-59C59DCF9F29}"/>
                  </a:ext>
                </a:extLst>
              </p:cNvPr>
              <p:cNvCxnSpPr/>
              <p:nvPr/>
            </p:nvCxnSpPr>
            <p:spPr bwMode="auto">
              <a:xfrm flipH="1">
                <a:off x="5793924" y="3212976"/>
                <a:ext cx="144237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8" name="直線コネクタ 87">
                <a:extLst>
                  <a:ext uri="{FF2B5EF4-FFF2-40B4-BE49-F238E27FC236}">
                    <a16:creationId xmlns:a16="http://schemas.microsoft.com/office/drawing/2014/main" id="{9DEA60B9-DBD5-4C3B-9FEB-D29CFC9B0F7D}"/>
                  </a:ext>
                </a:extLst>
              </p:cNvPr>
              <p:cNvCxnSpPr/>
              <p:nvPr/>
            </p:nvCxnSpPr>
            <p:spPr bwMode="auto">
              <a:xfrm flipH="1">
                <a:off x="6802036" y="3645024"/>
                <a:ext cx="15020" cy="144016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9" name="直線コネクタ 88">
                <a:extLst>
                  <a:ext uri="{FF2B5EF4-FFF2-40B4-BE49-F238E27FC236}">
                    <a16:creationId xmlns:a16="http://schemas.microsoft.com/office/drawing/2014/main" id="{73F448C7-8DF4-DD4A-7C69-A031078361EB}"/>
                  </a:ext>
                </a:extLst>
              </p:cNvPr>
              <p:cNvCxnSpPr/>
              <p:nvPr/>
            </p:nvCxnSpPr>
            <p:spPr bwMode="auto">
              <a:xfrm flipH="1">
                <a:off x="6943840" y="3501008"/>
                <a:ext cx="4424" cy="144016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0" name="直線コネクタ 89">
                <a:extLst>
                  <a:ext uri="{FF2B5EF4-FFF2-40B4-BE49-F238E27FC236}">
                    <a16:creationId xmlns:a16="http://schemas.microsoft.com/office/drawing/2014/main" id="{5FFAEE73-E6E5-C647-AA51-C4D490F0FDCA}"/>
                  </a:ext>
                </a:extLst>
              </p:cNvPr>
              <p:cNvCxnSpPr/>
              <p:nvPr/>
            </p:nvCxnSpPr>
            <p:spPr bwMode="auto">
              <a:xfrm flipH="1">
                <a:off x="7087856" y="3356992"/>
                <a:ext cx="4424" cy="144016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sm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91" name="Rectangle 5">
            <a:extLst>
              <a:ext uri="{FF2B5EF4-FFF2-40B4-BE49-F238E27FC236}">
                <a16:creationId xmlns:a16="http://schemas.microsoft.com/office/drawing/2014/main" id="{BF890A29-27BD-AC02-9454-4CEA45D55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876" y="3073050"/>
            <a:ext cx="4896542" cy="4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grand canonical simulation</a:t>
            </a:r>
          </a:p>
        </p:txBody>
      </p:sp>
      <p:sp>
        <p:nvSpPr>
          <p:cNvPr id="92" name="Rectangle 5">
            <a:extLst>
              <a:ext uri="{FF2B5EF4-FFF2-40B4-BE49-F238E27FC236}">
                <a16:creationId xmlns:a16="http://schemas.microsoft.com/office/drawing/2014/main" id="{7697DC7A-DEC3-9AA0-F6A4-1ABBFBB4E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876" y="4869160"/>
            <a:ext cx="4321733" cy="4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canonical simulation</a:t>
            </a:r>
          </a:p>
        </p:txBody>
      </p:sp>
      <p:sp>
        <p:nvSpPr>
          <p:cNvPr id="93" name="右中かっこ 92">
            <a:extLst>
              <a:ext uri="{FF2B5EF4-FFF2-40B4-BE49-F238E27FC236}">
                <a16:creationId xmlns:a16="http://schemas.microsoft.com/office/drawing/2014/main" id="{0A5A6628-4E0D-9F60-AFAE-78A9CC3F752A}"/>
              </a:ext>
            </a:extLst>
          </p:cNvPr>
          <p:cNvSpPr/>
          <p:nvPr/>
        </p:nvSpPr>
        <p:spPr bwMode="auto">
          <a:xfrm rot="5400000">
            <a:off x="3619068" y="5704244"/>
            <a:ext cx="108328" cy="792088"/>
          </a:xfrm>
          <a:prstGeom prst="rightBrace">
            <a:avLst>
              <a:gd name="adj1" fmla="val 35071"/>
              <a:gd name="adj2" fmla="val 50000"/>
            </a:avLst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5">
                <a:extLst>
                  <a:ext uri="{FF2B5EF4-FFF2-40B4-BE49-F238E27FC236}">
                    <a16:creationId xmlns:a16="http://schemas.microsoft.com/office/drawing/2014/main" id="{C0D2F90C-E1B6-235D-87C1-ECBB00D94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9156" y="6204352"/>
                <a:ext cx="1152128" cy="3594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/>
                <a:r>
                  <a:rPr lang="en-US" altLang="ja-JP" sz="16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altLang="ja-JP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ja-JP" sz="16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quarks</a:t>
                </a:r>
              </a:p>
            </p:txBody>
          </p:sp>
        </mc:Choice>
        <mc:Fallback xmlns="">
          <p:sp>
            <p:nvSpPr>
              <p:cNvPr id="94" name="Rectangle 5">
                <a:extLst>
                  <a:ext uri="{FF2B5EF4-FFF2-40B4-BE49-F238E27FC236}">
                    <a16:creationId xmlns:a16="http://schemas.microsoft.com/office/drawing/2014/main" id="{C0D2F90C-E1B6-235D-87C1-ECBB00D94C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9156" y="6204352"/>
                <a:ext cx="1152128" cy="359408"/>
              </a:xfrm>
              <a:prstGeom prst="rect">
                <a:avLst/>
              </a:prstGeom>
              <a:blipFill>
                <a:blip r:embed="rId5"/>
                <a:stretch>
                  <a:fillRect t="-6780" b="-135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5">
                <a:extLst>
                  <a:ext uri="{FF2B5EF4-FFF2-40B4-BE49-F238E27FC236}">
                    <a16:creationId xmlns:a16="http://schemas.microsoft.com/office/drawing/2014/main" id="{A82A254F-7E19-3286-CD1A-1DD9A1B95A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9276" y="6206174"/>
                <a:ext cx="1940687" cy="3594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/>
                <a:r>
                  <a:rPr lang="en-US" altLang="ja-JP" sz="16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altLang="ja-JP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ja-JP" sz="16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antiquarks</a:t>
                </a:r>
              </a:p>
            </p:txBody>
          </p:sp>
        </mc:Choice>
        <mc:Fallback xmlns="">
          <p:sp>
            <p:nvSpPr>
              <p:cNvPr id="96" name="Rectangle 5">
                <a:extLst>
                  <a:ext uri="{FF2B5EF4-FFF2-40B4-BE49-F238E27FC236}">
                    <a16:creationId xmlns:a16="http://schemas.microsoft.com/office/drawing/2014/main" id="{A82A254F-7E19-3286-CD1A-1DD9A1B95A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9276" y="6206174"/>
                <a:ext cx="1940687" cy="359408"/>
              </a:xfrm>
              <a:prstGeom prst="rect">
                <a:avLst/>
              </a:prstGeom>
              <a:blipFill>
                <a:blip r:embed="rId6"/>
                <a:stretch>
                  <a:fillRect t="-6780" b="-135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右中かっこ 97">
            <a:extLst>
              <a:ext uri="{FF2B5EF4-FFF2-40B4-BE49-F238E27FC236}">
                <a16:creationId xmlns:a16="http://schemas.microsoft.com/office/drawing/2014/main" id="{B86F1573-0F23-8430-337D-0EAA94259DA5}"/>
              </a:ext>
            </a:extLst>
          </p:cNvPr>
          <p:cNvSpPr/>
          <p:nvPr/>
        </p:nvSpPr>
        <p:spPr bwMode="auto">
          <a:xfrm rot="5400000">
            <a:off x="4483164" y="5715096"/>
            <a:ext cx="108328" cy="792088"/>
          </a:xfrm>
          <a:prstGeom prst="rightBrace">
            <a:avLst>
              <a:gd name="adj1" fmla="val 35071"/>
              <a:gd name="adj2" fmla="val 50000"/>
            </a:avLst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5">
                <a:extLst>
                  <a:ext uri="{FF2B5EF4-FFF2-40B4-BE49-F238E27FC236}">
                    <a16:creationId xmlns:a16="http://schemas.microsoft.com/office/drawing/2014/main" id="{857B0932-6965-76B9-AA92-4F5F348AF4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0540" y="5583698"/>
                <a:ext cx="5810116" cy="421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ja-JP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cost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ja-JP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poly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altLang="ja-JP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ja-JP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on</m:t>
                    </m:r>
                    <m:r>
                      <m:rPr>
                        <m:nor/>
                      </m:rPr>
                      <a:rPr lang="en-US" altLang="ja-JP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ja-JP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QC</m:t>
                    </m:r>
                  </m:oMath>
                </a14:m>
                <a:endParaRPr lang="en-US" altLang="ja-JP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5">
                <a:extLst>
                  <a:ext uri="{FF2B5EF4-FFF2-40B4-BE49-F238E27FC236}">
                    <a16:creationId xmlns:a16="http://schemas.microsoft.com/office/drawing/2014/main" id="{857B0932-6965-76B9-AA92-4F5F348AF4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0540" y="5583698"/>
                <a:ext cx="5810116" cy="421196"/>
              </a:xfrm>
              <a:prstGeom prst="rect">
                <a:avLst/>
              </a:prstGeom>
              <a:blipFill>
                <a:blip r:embed="rId7"/>
                <a:stretch>
                  <a:fillRect l="-210" t="-4348" b="-246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FF1E37A7-8569-8A24-0E84-733633CC0FF3}"/>
              </a:ext>
            </a:extLst>
          </p:cNvPr>
          <p:cNvCxnSpPr/>
          <p:nvPr/>
        </p:nvCxnSpPr>
        <p:spPr bwMode="auto">
          <a:xfrm>
            <a:off x="8616280" y="4365104"/>
            <a:ext cx="0" cy="108012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sm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 Box 46">
            <a:extLst>
              <a:ext uri="{FF2B5EF4-FFF2-40B4-BE49-F238E27FC236}">
                <a16:creationId xmlns:a16="http://schemas.microsoft.com/office/drawing/2014/main" id="{4E140400-D4FE-B28F-D8D0-D38DF492D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00" y="6042774"/>
            <a:ext cx="22045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Yamamoto, Doi</a:t>
            </a:r>
            <a:r>
              <a:rPr lang="ja-JP" altLang="en-US" sz="16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ja-JP" sz="16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(2024)</a:t>
            </a:r>
          </a:p>
        </p:txBody>
      </p:sp>
      <p:sp>
        <p:nvSpPr>
          <p:cNvPr id="6" name="Text Box 46">
            <a:extLst>
              <a:ext uri="{FF2B5EF4-FFF2-40B4-BE49-F238E27FC236}">
                <a16:creationId xmlns:a16="http://schemas.microsoft.com/office/drawing/2014/main" id="{9135D0EF-D241-7BC7-B8DD-062AD9F40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289" y="4674622"/>
            <a:ext cx="324035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 Black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Yamamoto</a:t>
            </a:r>
            <a:r>
              <a:rPr lang="ja-JP" altLang="en-US" sz="16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ja-JP" sz="16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(2021) </a:t>
            </a:r>
            <a:r>
              <a:rPr lang="en-US" altLang="ja-JP" sz="1600" dirty="0" err="1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Tomiya</a:t>
            </a:r>
            <a:r>
              <a:rPr lang="en-US" altLang="ja-JP" sz="1600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(2022)</a:t>
            </a:r>
          </a:p>
        </p:txBody>
      </p:sp>
    </p:spTree>
    <p:extLst>
      <p:ext uri="{BB962C8B-B14F-4D97-AF65-F5344CB8AC3E}">
        <p14:creationId xmlns:p14="http://schemas.microsoft.com/office/powerpoint/2010/main" val="44330349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11">
            <a:extLst>
              <a:ext uri="{FF2B5EF4-FFF2-40B4-BE49-F238E27FC236}">
                <a16:creationId xmlns:a16="http://schemas.microsoft.com/office/drawing/2014/main" id="{A9CFE39A-B041-492B-844A-6AA04F8BA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260648"/>
            <a:ext cx="11521279" cy="7200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ja-JP" sz="2400" b="1" kern="0" spc="-15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Current status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CCCE58C8-072F-A9E1-F1A7-E4458A74D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0496" y="1196752"/>
            <a:ext cx="9721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©︎ </a:t>
            </a:r>
            <a:r>
              <a:rPr lang="en-US" altLang="ja-JP" sz="14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IBM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7FB52BA-1956-17FB-44F8-966CAE2C6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1459737"/>
            <a:ext cx="10200456" cy="3213144"/>
          </a:xfrm>
          <a:prstGeom prst="rect">
            <a:avLst/>
          </a:prstGeom>
        </p:spPr>
      </p:pic>
      <p:sp>
        <p:nvSpPr>
          <p:cNvPr id="2" name="右中かっこ 1">
            <a:extLst>
              <a:ext uri="{FF2B5EF4-FFF2-40B4-BE49-F238E27FC236}">
                <a16:creationId xmlns:a16="http://schemas.microsoft.com/office/drawing/2014/main" id="{B4F0E301-2BB0-E92E-52A0-273F84ED1960}"/>
              </a:ext>
            </a:extLst>
          </p:cNvPr>
          <p:cNvSpPr/>
          <p:nvPr/>
        </p:nvSpPr>
        <p:spPr bwMode="auto">
          <a:xfrm rot="5400000">
            <a:off x="5617070" y="1082884"/>
            <a:ext cx="165771" cy="7560840"/>
          </a:xfrm>
          <a:prstGeom prst="rightBrace">
            <a:avLst>
              <a:gd name="adj1" fmla="val 67901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右中かっこ 3">
            <a:extLst>
              <a:ext uri="{FF2B5EF4-FFF2-40B4-BE49-F238E27FC236}">
                <a16:creationId xmlns:a16="http://schemas.microsoft.com/office/drawing/2014/main" id="{5DF11DD0-FD55-1DA9-3087-EBB685FBC14C}"/>
              </a:ext>
            </a:extLst>
          </p:cNvPr>
          <p:cNvSpPr/>
          <p:nvPr/>
        </p:nvSpPr>
        <p:spPr bwMode="auto">
          <a:xfrm rot="5400000">
            <a:off x="10189578" y="4143223"/>
            <a:ext cx="165772" cy="1440160"/>
          </a:xfrm>
          <a:prstGeom prst="rightBrace">
            <a:avLst>
              <a:gd name="adj1" fmla="val 67901"/>
              <a:gd name="adj2" fmla="val 50000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E317E43B-CED9-EB5B-A6F8-BEB8C79BB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1864" y="4956400"/>
            <a:ext cx="19623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error mitigation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FA0BF60A-E908-1EBC-60A0-CB0848398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6360" y="4956400"/>
            <a:ext cx="19623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error correction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4413C28E-0EE7-3603-E602-F92623DBF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5680" y="5805264"/>
            <a:ext cx="54726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noisy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intermediate-scale quantum (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NISQ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ja-JP" altLang="en-US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ja-JP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device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99985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B1FD65F-D4E5-BF02-AD6B-B33F2F61B63C}"/>
              </a:ext>
            </a:extLst>
          </p:cNvPr>
          <p:cNvSpPr/>
          <p:nvPr/>
        </p:nvSpPr>
        <p:spPr bwMode="auto">
          <a:xfrm>
            <a:off x="695400" y="2957279"/>
            <a:ext cx="3434250" cy="342404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sm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81" name="Rectangle 11">
            <a:extLst>
              <a:ext uri="{FF2B5EF4-FFF2-40B4-BE49-F238E27FC236}">
                <a16:creationId xmlns:a16="http://schemas.microsoft.com/office/drawing/2014/main" id="{A9CFE39A-B041-492B-844A-6AA04F8BA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260648"/>
            <a:ext cx="11521279" cy="7200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ja-JP" sz="2400" b="1" kern="0" spc="-15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Current status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8AE5D39C-4701-6D07-10B9-3DCB7EAD1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3536143"/>
            <a:ext cx="257015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altLang="ja-JP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NISQ</a:t>
            </a: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 or emulator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endParaRPr lang="en-US" altLang="ja-JP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endParaRPr lang="en-US" altLang="ja-JP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usage proposal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endParaRPr lang="en-US" altLang="ja-JP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endParaRPr lang="en-US" altLang="ja-JP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algorithm design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07C9C01D-0DF9-83B6-604F-73452BB37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34" y="1412776"/>
            <a:ext cx="34342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lattice </a:t>
            </a:r>
            <a:r>
              <a:rPr lang="en-US" altLang="ja-JP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QCD</a:t>
            </a:r>
            <a:r>
              <a:rPr lang="en-US" altLang="ja-JP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roadmap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0A34A9EC-32E6-24E0-534D-D997FABAF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528" y="2375782"/>
            <a:ext cx="15121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2024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13FCB9FE-679B-AB49-2ED4-79C2B557B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0336" y="2375782"/>
            <a:ext cx="15121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sz="28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20XX</a:t>
            </a:r>
            <a:r>
              <a:rPr lang="en-US" altLang="ja-JP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~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CFC3C327-F9D8-C032-16D6-450E7538C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920" y="2375782"/>
            <a:ext cx="15121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2032 ~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7B315B6-495D-70E9-B111-C0751CBB5EFE}"/>
              </a:ext>
            </a:extLst>
          </p:cNvPr>
          <p:cNvSpPr/>
          <p:nvPr/>
        </p:nvSpPr>
        <p:spPr bwMode="auto">
          <a:xfrm>
            <a:off x="4295800" y="2957279"/>
            <a:ext cx="3434250" cy="342404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sm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4F8E27F-784B-3349-9E97-21D1F1A55FC1}"/>
              </a:ext>
            </a:extLst>
          </p:cNvPr>
          <p:cNvSpPr/>
          <p:nvPr/>
        </p:nvSpPr>
        <p:spPr bwMode="auto">
          <a:xfrm>
            <a:off x="7896200" y="2957279"/>
            <a:ext cx="3434250" cy="342404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sm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B11A31D7-A2FC-07D3-6239-368CD2CC6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5694" y="4005063"/>
            <a:ext cx="297446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small-scale QC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endParaRPr lang="en-US" altLang="ja-JP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endParaRPr lang="en-US" altLang="ja-JP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toy model of </a:t>
            </a:r>
            <a:r>
              <a:rPr lang="en-US" altLang="ja-JP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QCD</a:t>
            </a:r>
            <a:endParaRPr lang="en-US" altLang="ja-JP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BA42F6AE-9DE8-B192-4210-6410621CA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2098" y="4005064"/>
            <a:ext cx="297446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large-scale QC 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endParaRPr lang="en-US" altLang="ja-JP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endParaRPr lang="en-US" altLang="ja-JP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real </a:t>
            </a:r>
            <a:r>
              <a:rPr lang="en-US" altLang="ja-JP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QCD</a:t>
            </a:r>
            <a:endParaRPr lang="en-US" altLang="ja-JP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38670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11">
            <a:extLst>
              <a:ext uri="{FF2B5EF4-FFF2-40B4-BE49-F238E27FC236}">
                <a16:creationId xmlns:a16="http://schemas.microsoft.com/office/drawing/2014/main" id="{A9CFE39A-B041-492B-844A-6AA04F8BA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260648"/>
            <a:ext cx="11521279" cy="7200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ja-JP" sz="2400" b="1" kern="0" spc="-15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Current status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47FEBA64-6701-CBA2-7333-9E8FC6F4E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16" y="1412776"/>
            <a:ext cx="34342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open issues: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D7FC6094-A89A-931C-2836-767965D10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432" y="2348880"/>
            <a:ext cx="4968552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error robust algorithm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endParaRPr lang="en-US" altLang="ja-JP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resource efficient algorithm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endParaRPr lang="en-US" altLang="ja-JP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qubit encoding of SU(3)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endParaRPr lang="en-US" altLang="ja-JP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cost of continuum limit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endParaRPr lang="en-US" altLang="ja-JP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artificial gauge symmetry breaking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endParaRPr lang="en-US" altLang="ja-JP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chiral anomaly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A6ED608A-CD3C-C54B-A09A-4C9264537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0222" y="1412776"/>
            <a:ext cx="34342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66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toy models: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4974F9C2-E9FE-9AF7-A9D0-9D3598DCFA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54238" y="2348879"/>
                <a:ext cx="4370354" cy="1631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9F66F">
                        <a:alpha val="50000"/>
                      </a:srgbClr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ü"/>
                  <a:defRPr/>
                </a:pPr>
                <a:r>
                  <a:rPr lang="en-US" altLang="ja-JP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 dimensions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1 dimension</a:t>
                </a:r>
              </a:p>
              <a:p>
                <a:pPr marL="342900" indent="-342900">
                  <a:buFont typeface="Wingdings" panose="05000000000000000000" pitchFamily="2" charset="2"/>
                  <a:buChar char="ü"/>
                  <a:defRPr/>
                </a:pPr>
                <a:endParaRPr lang="en-US" altLang="ja-JP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ü"/>
                  <a:defRPr/>
                </a:pPr>
                <a:r>
                  <a:rPr lang="en-US" altLang="ja-JP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continuous gauge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discrete gauge</a:t>
                </a:r>
              </a:p>
              <a:p>
                <a:pPr marL="342900" indent="-342900">
                  <a:buFont typeface="Wingdings" panose="05000000000000000000" pitchFamily="2" charset="2"/>
                  <a:buChar char="ü"/>
                  <a:defRPr/>
                </a:pPr>
                <a:endParaRPr lang="en-US" altLang="ja-JP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ü"/>
                  <a:defRPr/>
                </a:pPr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pure gauge or pure fermion theory</a:t>
                </a:r>
              </a:p>
            </p:txBody>
          </p:sp>
        </mc:Choice>
        <mc:Fallback xmlns="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4974F9C2-E9FE-9AF7-A9D0-9D3598DCF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54238" y="2348879"/>
                <a:ext cx="4370354" cy="1631216"/>
              </a:xfrm>
              <a:prstGeom prst="rect">
                <a:avLst/>
              </a:prstGeom>
              <a:blipFill>
                <a:blip r:embed="rId2"/>
                <a:stretch>
                  <a:fillRect l="-1255" t="-1866" r="-279" b="-55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9F66F">
                        <a:alpha val="50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6600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51020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sm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ea typeface="ＭＳ Ｐゴシック" pitchFamily="50" charset="-128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sm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00000"/>
        </a:dk1>
        <a:lt1>
          <a:srgbClr val="EEFAF7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F5FCFA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8897</TotalTime>
  <Words>648</Words>
  <Application>Microsoft Office PowerPoint</Application>
  <PresentationFormat>ワイド画面</PresentationFormat>
  <Paragraphs>187</Paragraphs>
  <Slides>18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Cambria Math</vt:lpstr>
      <vt:lpstr>Comic Sans MS</vt:lpstr>
      <vt:lpstr>Wingdings</vt:lpstr>
      <vt:lpstr>2_標準デザイン</vt:lpstr>
      <vt:lpstr>格子QCDの量子計算に向けて</vt:lpstr>
      <vt:lpstr>PowerPoint プレゼンテーション</vt:lpstr>
      <vt:lpstr>Introduction</vt:lpstr>
      <vt:lpstr>Introduction</vt:lpstr>
      <vt:lpstr>Introduction</vt:lpstr>
      <vt:lpstr>Introduction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Real-device quantum simulation</vt:lpstr>
      <vt:lpstr>Real-device quantum simulation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Arata Yamamoto</cp:lastModifiedBy>
  <cp:revision>801</cp:revision>
  <dcterms:modified xsi:type="dcterms:W3CDTF">2024-05-29T21:50:27Z</dcterms:modified>
</cp:coreProperties>
</file>