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527" r:id="rId3"/>
    <p:sldId id="545" r:id="rId4"/>
    <p:sldId id="298" r:id="rId5"/>
    <p:sldId id="438" r:id="rId6"/>
    <p:sldId id="547" r:id="rId7"/>
    <p:sldId id="529" r:id="rId8"/>
    <p:sldId id="518" r:id="rId9"/>
    <p:sldId id="550" r:id="rId10"/>
    <p:sldId id="549" r:id="rId11"/>
    <p:sldId id="479" r:id="rId12"/>
    <p:sldId id="551" r:id="rId13"/>
    <p:sldId id="552" r:id="rId14"/>
    <p:sldId id="553" r:id="rId15"/>
    <p:sldId id="539" r:id="rId16"/>
    <p:sldId id="512" r:id="rId17"/>
    <p:sldId id="5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suke Yoshida" initials="SY" lastIdx="1" clrIdx="0">
    <p:extLst>
      <p:ext uri="{19B8F6BF-5375-455C-9EA6-DF929625EA0E}">
        <p15:presenceInfo xmlns:p15="http://schemas.microsoft.com/office/powerpoint/2012/main" userId="5de168ef8b7f1e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FC"/>
    <a:srgbClr val="33FD0B"/>
    <a:srgbClr val="FF8989"/>
    <a:srgbClr val="FF6969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5910" autoAdjust="0"/>
  </p:normalViewPr>
  <p:slideViewPr>
    <p:cSldViewPr snapToGrid="0">
      <p:cViewPr varScale="1">
        <p:scale>
          <a:sx n="111" d="100"/>
          <a:sy n="111" d="100"/>
        </p:scale>
        <p:origin x="5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5617-39E6-478C-8B29-80E4D34EA3E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4623-E8F1-4AD8-BBAA-5754F8C8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F88F-7B00-4CBB-8CB0-A3B71B41524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7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F88F-7B00-4CBB-8CB0-A3B71B41524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19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50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62BF-B16B-4AB8-AF24-4355456C44F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tags" Target="../tags/tag152.xml"/><Relationship Id="rId21" Type="http://schemas.openxmlformats.org/officeDocument/2006/relationships/image" Target="../media/image139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tags" Target="../tags/tag151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142.png"/><Relationship Id="rId5" Type="http://schemas.openxmlformats.org/officeDocument/2006/relationships/tags" Target="../tags/tag154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tags" Target="../tags/tag159.xml"/><Relationship Id="rId19" Type="http://schemas.openxmlformats.org/officeDocument/2006/relationships/image" Target="../media/image137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tags" Target="../tags/tag165.xml"/><Relationship Id="rId21" Type="http://schemas.openxmlformats.org/officeDocument/2006/relationships/image" Target="../media/image158.png"/><Relationship Id="rId7" Type="http://schemas.openxmlformats.org/officeDocument/2006/relationships/tags" Target="../tags/tag169.xml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tags" Target="../tags/tag164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15" Type="http://schemas.openxmlformats.org/officeDocument/2006/relationships/image" Target="../media/image152.png"/><Relationship Id="rId10" Type="http://schemas.openxmlformats.org/officeDocument/2006/relationships/tags" Target="../tags/tag172.xml"/><Relationship Id="rId19" Type="http://schemas.openxmlformats.org/officeDocument/2006/relationships/image" Target="../media/image156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tags" Target="../tags/tag176.xml"/><Relationship Id="rId21" Type="http://schemas.openxmlformats.org/officeDocument/2006/relationships/image" Target="../media/image166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tags" Target="../tags/tag175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69.png"/><Relationship Id="rId5" Type="http://schemas.openxmlformats.org/officeDocument/2006/relationships/tags" Target="../tags/tag178.xml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10" Type="http://schemas.openxmlformats.org/officeDocument/2006/relationships/tags" Target="../tags/tag183.xml"/><Relationship Id="rId19" Type="http://schemas.openxmlformats.org/officeDocument/2006/relationships/image" Target="../media/image164.emf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79.png"/><Relationship Id="rId3" Type="http://schemas.openxmlformats.org/officeDocument/2006/relationships/tags" Target="../tags/tag189.xml"/><Relationship Id="rId21" Type="http://schemas.openxmlformats.org/officeDocument/2006/relationships/image" Target="../media/image174.png"/><Relationship Id="rId34" Type="http://schemas.openxmlformats.org/officeDocument/2006/relationships/image" Target="../media/image187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image" Target="../media/image178.png"/><Relationship Id="rId33" Type="http://schemas.openxmlformats.org/officeDocument/2006/relationships/image" Target="../media/image186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image" Target="../media/image173.png"/><Relationship Id="rId29" Type="http://schemas.openxmlformats.org/officeDocument/2006/relationships/image" Target="../media/image182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177.png"/><Relationship Id="rId32" Type="http://schemas.openxmlformats.org/officeDocument/2006/relationships/image" Target="../media/image185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36" Type="http://schemas.openxmlformats.org/officeDocument/2006/relationships/image" Target="../media/image189.png"/><Relationship Id="rId10" Type="http://schemas.openxmlformats.org/officeDocument/2006/relationships/tags" Target="../tags/tag196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184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Relationship Id="rId35" Type="http://schemas.openxmlformats.org/officeDocument/2006/relationships/image" Target="../media/image188.png"/><Relationship Id="rId8" Type="http://schemas.openxmlformats.org/officeDocument/2006/relationships/tags" Target="../tags/tag19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3" Type="http://schemas.openxmlformats.org/officeDocument/2006/relationships/tags" Target="../tags/tag206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94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93.png"/><Relationship Id="rId5" Type="http://schemas.openxmlformats.org/officeDocument/2006/relationships/tags" Target="../tags/tag208.xml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4" Type="http://schemas.openxmlformats.org/officeDocument/2006/relationships/tags" Target="../tags/tag207.xml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203.png"/><Relationship Id="rId39" Type="http://schemas.openxmlformats.org/officeDocument/2006/relationships/image" Target="../media/image216.png"/><Relationship Id="rId21" Type="http://schemas.openxmlformats.org/officeDocument/2006/relationships/image" Target="../media/image198.png"/><Relationship Id="rId34" Type="http://schemas.openxmlformats.org/officeDocument/2006/relationships/image" Target="../media/image211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image" Target="../media/image21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206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201.png"/><Relationship Id="rId32" Type="http://schemas.openxmlformats.org/officeDocument/2006/relationships/image" Target="../media/image209.png"/><Relationship Id="rId37" Type="http://schemas.openxmlformats.org/officeDocument/2006/relationships/image" Target="../media/image214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36" Type="http://schemas.openxmlformats.org/officeDocument/2006/relationships/image" Target="../media/image213.pn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image" Target="../media/image208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Relationship Id="rId35" Type="http://schemas.openxmlformats.org/officeDocument/2006/relationships/image" Target="../media/image212.png"/><Relationship Id="rId8" Type="http://schemas.openxmlformats.org/officeDocument/2006/relationships/tags" Target="../tags/tag216.xml"/><Relationship Id="rId3" Type="http://schemas.openxmlformats.org/officeDocument/2006/relationships/tags" Target="../tags/tag2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image" Target="../media/image217.png"/><Relationship Id="rId26" Type="http://schemas.openxmlformats.org/officeDocument/2006/relationships/image" Target="../media/image224.png"/><Relationship Id="rId3" Type="http://schemas.openxmlformats.org/officeDocument/2006/relationships/tags" Target="../tags/tag230.xml"/><Relationship Id="rId21" Type="http://schemas.openxmlformats.org/officeDocument/2006/relationships/image" Target="../media/image220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223.png"/><Relationship Id="rId2" Type="http://schemas.openxmlformats.org/officeDocument/2006/relationships/tags" Target="../tags/tag22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19.png"/><Relationship Id="rId29" Type="http://schemas.openxmlformats.org/officeDocument/2006/relationships/image" Target="../media/image227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34.png"/><Relationship Id="rId28" Type="http://schemas.openxmlformats.org/officeDocument/2006/relationships/image" Target="../media/image226.png"/><Relationship Id="rId10" Type="http://schemas.openxmlformats.org/officeDocument/2006/relationships/tags" Target="../tags/tag237.xml"/><Relationship Id="rId19" Type="http://schemas.openxmlformats.org/officeDocument/2006/relationships/image" Target="../media/image218.png"/><Relationship Id="rId31" Type="http://schemas.openxmlformats.org/officeDocument/2006/relationships/image" Target="../media/image229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221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21" Type="http://schemas.openxmlformats.org/officeDocument/2006/relationships/tags" Target="../tags/tag25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12.png"/><Relationship Id="rId41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38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image" Target="../media/image3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3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tags" Target="../tags/tag34.xml"/><Relationship Id="rId3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55.png"/><Relationship Id="rId21" Type="http://schemas.openxmlformats.org/officeDocument/2006/relationships/tags" Target="../tags/tag67.xml"/><Relationship Id="rId34" Type="http://schemas.openxmlformats.org/officeDocument/2006/relationships/image" Target="../media/image50.png"/><Relationship Id="rId42" Type="http://schemas.openxmlformats.org/officeDocument/2006/relationships/image" Target="../media/image33.png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image" Target="../media/image4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31.png"/><Relationship Id="rId45" Type="http://schemas.openxmlformats.org/officeDocument/2006/relationships/image" Target="../media/image56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47.png"/><Relationship Id="rId44" Type="http://schemas.openxmlformats.org/officeDocument/2006/relationships/image" Target="../media/image35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34.png"/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0" Type="http://schemas.openxmlformats.org/officeDocument/2006/relationships/tags" Target="../tags/tag66.xml"/><Relationship Id="rId4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62.png"/><Relationship Id="rId3" Type="http://schemas.openxmlformats.org/officeDocument/2006/relationships/tags" Target="../tags/tag74.xml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65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67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tags" Target="../tags/tag92.xml"/><Relationship Id="rId21" Type="http://schemas.openxmlformats.org/officeDocument/2006/relationships/image" Target="../media/image80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tags" Target="../tags/tag91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83.png"/><Relationship Id="rId5" Type="http://schemas.openxmlformats.org/officeDocument/2006/relationships/tags" Target="../tags/tag94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99.xml"/><Relationship Id="rId19" Type="http://schemas.openxmlformats.org/officeDocument/2006/relationships/image" Target="../media/image78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98.png"/><Relationship Id="rId21" Type="http://schemas.openxmlformats.org/officeDocument/2006/relationships/tags" Target="../tags/tag122.xml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image" Target="../media/image88.png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90.png"/><Relationship Id="rId44" Type="http://schemas.openxmlformats.org/officeDocument/2006/relationships/image" Target="../media/image103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8" Type="http://schemas.openxmlformats.org/officeDocument/2006/relationships/tags" Target="../tags/tag109.xml"/><Relationship Id="rId51" Type="http://schemas.openxmlformats.org/officeDocument/2006/relationships/image" Target="../media/image110.pn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92.png"/><Relationship Id="rId38" Type="http://schemas.openxmlformats.org/officeDocument/2006/relationships/image" Target="../media/image97.png"/><Relationship Id="rId46" Type="http://schemas.openxmlformats.org/officeDocument/2006/relationships/image" Target="../media/image105.png"/><Relationship Id="rId20" Type="http://schemas.openxmlformats.org/officeDocument/2006/relationships/tags" Target="../tags/tag121.xml"/><Relationship Id="rId41" Type="http://schemas.openxmlformats.org/officeDocument/2006/relationships/image" Target="../media/image100.png"/><Relationship Id="rId1" Type="http://schemas.openxmlformats.org/officeDocument/2006/relationships/tags" Target="../tags/tag102.xml"/><Relationship Id="rId6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tags" Target="../tags/tag129.xml"/><Relationship Id="rId21" Type="http://schemas.openxmlformats.org/officeDocument/2006/relationships/image" Target="../media/image115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tags" Target="../tags/tag128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18.png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tags" Target="../tags/tag136.xml"/><Relationship Id="rId19" Type="http://schemas.openxmlformats.org/officeDocument/2006/relationships/image" Target="../media/image113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tags" Target="../tags/tag142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45.xml"/><Relationship Id="rId15" Type="http://schemas.openxmlformats.org/officeDocument/2006/relationships/image" Target="../media/image12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32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CC00F1-D463-4E44-AA67-4E35BA4613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72" y="2194119"/>
            <a:ext cx="1834149" cy="175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5F6F7-D944-458E-B55C-F55DDB406B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57" y="2655532"/>
            <a:ext cx="2748573" cy="188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1AAC7E-D8E1-4873-8970-F5DD4A3B18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35" y="3178598"/>
            <a:ext cx="1702819" cy="1825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A8461-0327-D561-80DD-F6B7FBE637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8" y="581478"/>
            <a:ext cx="7792008" cy="676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C7A9C-738B-4CBE-9862-CF657E6FFA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704" y="6124983"/>
            <a:ext cx="7005754" cy="303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E63558-073A-3072-AC6E-F97E4FED1E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10" y="6514122"/>
            <a:ext cx="1485713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37395F24-8F71-7243-D702-F21E7F079D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188640"/>
            <a:ext cx="4563649" cy="336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CD23C-8C95-E93A-A778-A4D16EA666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8" y="1887783"/>
            <a:ext cx="3777934" cy="531416"/>
          </a:xfrm>
          <a:prstGeom prst="rect">
            <a:avLst/>
          </a:prstGeom>
        </p:spPr>
      </p:pic>
      <p:pic>
        <p:nvPicPr>
          <p:cNvPr id="90" name="Picture 89" descr="\documentclass{article}\pagestyle{empty}&#10;\usepackage{color}&#10;\begin{document}&#10;${\displaystyle &#10;=\int{dx\over x}&#10;\textcolor{red}{f_q(x,\mu^2)}&#10;\sigma({w\over x})+\cdots}$&#10;\end{document}&#10;" title="IguanaTex Bitmap Display">
            <a:extLst>
              <a:ext uri="{FF2B5EF4-FFF2-40B4-BE49-F238E27FC236}">
                <a16:creationId xmlns:a16="http://schemas.microsoft.com/office/drawing/2014/main" id="{C8115A22-B3F1-944A-ED04-13B8ECEEB6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36" y="1962681"/>
            <a:ext cx="2614718" cy="487622"/>
          </a:xfrm>
          <a:prstGeom prst="rect">
            <a:avLst/>
          </a:prstGeom>
        </p:spPr>
      </p:pic>
      <p:pic>
        <p:nvPicPr>
          <p:cNvPr id="95" name="Picture 94" descr="\documentclass{article}\pagestyle{empty}&#10;\usepackage{color}&#10;\begin{document}&#10;${\displaystyle &#10;f_q(x)={1\over p^+}\int{d\lambda\over 2\pi}e^{i\lambda x}&#10;\langle q|\bar{\psi}(0)\gamma^+\psi(\lambda n)|q\rangle}$&#10;\end{document}&#10;" title="IguanaTex Bitmap Display">
            <a:extLst>
              <a:ext uri="{FF2B5EF4-FFF2-40B4-BE49-F238E27FC236}">
                <a16:creationId xmlns:a16="http://schemas.microsoft.com/office/drawing/2014/main" id="{D3822C7C-4C30-810A-F7B2-934775631B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3027983"/>
            <a:ext cx="3404687" cy="439123"/>
          </a:xfrm>
          <a:prstGeom prst="rect">
            <a:avLst/>
          </a:prstGeom>
        </p:spPr>
      </p:pic>
      <p:pic>
        <p:nvPicPr>
          <p:cNvPr id="99" name="Picture 98" descr="\documentclass{article}\pagestyle{empty}&#10;\usepackage{color}&#10;\begin{document}&#10;${\displaystyle &#10;=\delta(1-x)+{\alpha_s\over 2\pi}P_{qq}(x)&#10;\Bigl({1\over \epsilon_{\rm U}}&#10;-{1\over \epsilon_{\rm I}}\Bigr)+O(\alpha_s^2)}$&#10;\end{document}&#10;" title="IguanaTex Bitmap Display">
            <a:extLst>
              <a:ext uri="{FF2B5EF4-FFF2-40B4-BE49-F238E27FC236}">
                <a16:creationId xmlns:a16="http://schemas.microsoft.com/office/drawing/2014/main" id="{A881C166-55F0-72FD-DE80-398B73CB99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" y="3615062"/>
            <a:ext cx="3576977" cy="424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6F0E-1432-F0F1-32D7-63090A6DE9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77" y="2859549"/>
            <a:ext cx="4177748" cy="475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02F9CE-DD73-8A5E-C07F-960D028642F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83" y="3467106"/>
            <a:ext cx="3778416" cy="18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0A96F-9150-17D6-822F-A3625BEE98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6190" y="732835"/>
            <a:ext cx="6640636" cy="9592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CCDAF4-4212-F92E-F777-F5C605A14247}"/>
              </a:ext>
            </a:extLst>
          </p:cNvPr>
          <p:cNvSpPr/>
          <p:nvPr/>
        </p:nvSpPr>
        <p:spPr>
          <a:xfrm>
            <a:off x="603849" y="632604"/>
            <a:ext cx="1307694" cy="11156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E1417-B5FD-2DEC-2EE4-5D89C28C7CEA}"/>
              </a:ext>
            </a:extLst>
          </p:cNvPr>
          <p:cNvSpPr/>
          <p:nvPr/>
        </p:nvSpPr>
        <p:spPr>
          <a:xfrm>
            <a:off x="756249" y="1986702"/>
            <a:ext cx="549215" cy="44515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3D238-1C5F-4F5B-2511-5F51358283F5}"/>
              </a:ext>
            </a:extLst>
          </p:cNvPr>
          <p:cNvSpPr/>
          <p:nvPr/>
        </p:nvSpPr>
        <p:spPr>
          <a:xfrm>
            <a:off x="2320505" y="632603"/>
            <a:ext cx="4649638" cy="11156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C5A83-1B0B-7A91-783B-F8B520684B4D}"/>
              </a:ext>
            </a:extLst>
          </p:cNvPr>
          <p:cNvSpPr/>
          <p:nvPr/>
        </p:nvSpPr>
        <p:spPr>
          <a:xfrm>
            <a:off x="1552754" y="1838669"/>
            <a:ext cx="2731699" cy="708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229450-BD4A-F492-933C-9CA3081AB86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83" y="3779568"/>
            <a:ext cx="1331442" cy="19149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B852F1-9FB7-36D1-A8F0-D0A7C125411F}"/>
              </a:ext>
            </a:extLst>
          </p:cNvPr>
          <p:cNvCxnSpPr/>
          <p:nvPr/>
        </p:nvCxnSpPr>
        <p:spPr>
          <a:xfrm flipV="1">
            <a:off x="5377132" y="2450303"/>
            <a:ext cx="437072" cy="3676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4EFC9D-EF5E-CA2E-801E-722E03D285BB}"/>
              </a:ext>
            </a:extLst>
          </p:cNvPr>
          <p:cNvGrpSpPr/>
          <p:nvPr/>
        </p:nvGrpSpPr>
        <p:grpSpPr>
          <a:xfrm>
            <a:off x="2261541" y="1775792"/>
            <a:ext cx="2009989" cy="1160896"/>
            <a:chOff x="2261541" y="1775792"/>
            <a:chExt cx="2009989" cy="11608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74D240-2053-30AB-7852-4B14D1B6C25E}"/>
                </a:ext>
              </a:extLst>
            </p:cNvPr>
            <p:cNvSpPr/>
            <p:nvPr/>
          </p:nvSpPr>
          <p:spPr>
            <a:xfrm>
              <a:off x="3071004" y="1775792"/>
              <a:ext cx="391064" cy="861399"/>
            </a:xfrm>
            <a:prstGeom prst="rect">
              <a:avLst/>
            </a:prstGeom>
            <a:noFill/>
            <a:ln w="25400">
              <a:solidFill>
                <a:srgbClr val="120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68A2D9-86FE-2093-6075-893678A0644C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41" y="2724586"/>
              <a:ext cx="2009989" cy="21210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82AF22A-9D49-D272-742B-2BA7A6333EA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8" y="4167740"/>
            <a:ext cx="732061" cy="182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18AC95-0E47-293B-B30C-D3362B90D3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1312" y="4454256"/>
            <a:ext cx="7815429" cy="1149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77C895-2F4B-F688-9125-12FEC3DBEC5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5795863"/>
            <a:ext cx="4377309" cy="1940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30D079-B38B-D6D6-9208-7837D1779B7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1" y="6441386"/>
            <a:ext cx="8255714" cy="227974"/>
          </a:xfrm>
          <a:prstGeom prst="rect">
            <a:avLst/>
          </a:prstGeom>
        </p:spPr>
      </p:pic>
      <p:pic>
        <p:nvPicPr>
          <p:cNvPr id="41" name="図 3">
            <a:extLst>
              <a:ext uri="{FF2B5EF4-FFF2-40B4-BE49-F238E27FC236}">
                <a16:creationId xmlns:a16="http://schemas.microsoft.com/office/drawing/2014/main" id="{5DF0E36E-552A-6144-3122-B5A7276C782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53" y="6068543"/>
            <a:ext cx="3280653" cy="2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1EF04-08CC-42E5-B2F4-F229B0FF0B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1639622" cy="411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CD7A1-AD17-FE74-B71F-16AC37626A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" y="1093421"/>
            <a:ext cx="7453438" cy="477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BC7D1-5FFC-2E7B-5CA6-59628CEB86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" y="2069120"/>
            <a:ext cx="7037762" cy="477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7B228-2C88-A4AC-B751-8FE818BB3F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" y="3629587"/>
            <a:ext cx="5583653" cy="204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666FE0-2161-3D54-4EBC-2F729FE86D5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73" y="4045950"/>
            <a:ext cx="2119189" cy="204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4347AC-CDAB-47A2-76A2-C1C85F253E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74" y="4435044"/>
            <a:ext cx="3190875" cy="2040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E90BAF-AC53-E357-DB84-7E294D64B0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73" y="4851405"/>
            <a:ext cx="3795494" cy="202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A0D3A3-C160-93D3-CCC0-01FF5E7D64E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25" y="5186898"/>
            <a:ext cx="364283" cy="1587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56C27F-3C6A-42F9-356D-71EAF8504F7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84" y="5790826"/>
            <a:ext cx="3376795" cy="163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ABB43EB-4D03-F7D7-E002-4CDB893991B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47" y="2598707"/>
            <a:ext cx="2734387" cy="2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15D23-5A01-03D3-E065-9C1642607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09" y="2793106"/>
            <a:ext cx="3881348" cy="11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\pagestyle{empty}&#10;\begin{document}&#10;\underline{TMD function}&#10;\end{document}&#10;" title="IguanaTex Bitmap Display">
            <a:extLst>
              <a:ext uri="{FF2B5EF4-FFF2-40B4-BE49-F238E27FC236}">
                <a16:creationId xmlns:a16="http://schemas.microsoft.com/office/drawing/2014/main" id="{589D2FAA-B5C6-53A5-E650-CCF4445F5A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19013"/>
            <a:ext cx="3174998" cy="432405"/>
          </a:xfrm>
          <a:prstGeom prst="rect">
            <a:avLst/>
          </a:prstGeom>
        </p:spPr>
      </p:pic>
      <p:pic>
        <p:nvPicPr>
          <p:cNvPr id="8" name="Picture 7" descr="\documentclass{article}\pagestyle{empty}&#10;\usepackage{color}&#10;\begin{document}&#10;$f(x)$&#10;\end{document}&#10;" title="IguanaTex Bitmap Display">
            <a:extLst>
              <a:ext uri="{FF2B5EF4-FFF2-40B4-BE49-F238E27FC236}">
                <a16:creationId xmlns:a16="http://schemas.microsoft.com/office/drawing/2014/main" id="{E24E0B5D-D705-57EA-E43B-B75E6F2980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6" y="2393854"/>
            <a:ext cx="495576" cy="2767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A19BC8-BC85-2116-97D3-246CC270230A}"/>
              </a:ext>
            </a:extLst>
          </p:cNvPr>
          <p:cNvCxnSpPr/>
          <p:nvPr/>
        </p:nvCxnSpPr>
        <p:spPr>
          <a:xfrm>
            <a:off x="1726826" y="2532250"/>
            <a:ext cx="53788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\documentclass{article}\pagestyle{empty}&#10;\usepackage{color}&#10;\begin{document}&#10;$f(x,k_T)$&#10;\end{document}&#10;" title="IguanaTex Bitmap Display">
            <a:extLst>
              <a:ext uri="{FF2B5EF4-FFF2-40B4-BE49-F238E27FC236}">
                <a16:creationId xmlns:a16="http://schemas.microsoft.com/office/drawing/2014/main" id="{5B08777F-3839-2DF4-9F16-9E31AF5A5D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9" y="2393855"/>
            <a:ext cx="934799" cy="276793"/>
          </a:xfrm>
          <a:prstGeom prst="rect">
            <a:avLst/>
          </a:prstGeom>
        </p:spPr>
      </p:pic>
      <p:pic>
        <p:nvPicPr>
          <p:cNvPr id="24" name="Picture 23" descr="\documentclass{article}\pagestyle{empty}&#10;\begin{document}&#10;Transverse momentum dependent(TMD) function&#10;\end{document}&#10;" title="IguanaTex Bitmap Display">
            <a:extLst>
              <a:ext uri="{FF2B5EF4-FFF2-40B4-BE49-F238E27FC236}">
                <a16:creationId xmlns:a16="http://schemas.microsoft.com/office/drawing/2014/main" id="{1FAB91E1-2550-CAF2-1EE9-F39F56147C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9" y="2424584"/>
            <a:ext cx="4663811" cy="215332"/>
          </a:xfrm>
          <a:prstGeom prst="rect">
            <a:avLst/>
          </a:prstGeom>
        </p:spPr>
      </p:pic>
      <p:pic>
        <p:nvPicPr>
          <p:cNvPr id="25" name="図 4">
            <a:extLst>
              <a:ext uri="{FF2B5EF4-FFF2-40B4-BE49-F238E27FC236}">
                <a16:creationId xmlns:a16="http://schemas.microsoft.com/office/drawing/2014/main" id="{AB8B3E30-F84A-F671-3B5F-5106013556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1949" y="3488542"/>
            <a:ext cx="3709229" cy="2990122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${\cal F.T.}&#10;\langle PS_{\perp}|\bar{\psi}(0)\gamma^{\mu}\psi(x^-)&#10;|PS_{\perp}\rangle&#10;=2f(x)p^{\mu}+\cdots$&#10;\end{document}" title="IguanaTex Bitmap Display">
            <a:extLst>
              <a:ext uri="{FF2B5EF4-FFF2-40B4-BE49-F238E27FC236}">
                <a16:creationId xmlns:a16="http://schemas.microsoft.com/office/drawing/2014/main" id="{529384CF-4F3B-BB7E-F6E2-EDA35FC03A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58" y="1668668"/>
            <a:ext cx="4992995" cy="269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2FE95-A003-00BC-1240-025F599E74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6" y="3000641"/>
            <a:ext cx="8333286" cy="299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84A6B-5011-9F30-36CB-8DB9A4BCC83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9" y="3960018"/>
            <a:ext cx="4410636" cy="201211"/>
          </a:xfrm>
          <a:prstGeom prst="rect">
            <a:avLst/>
          </a:prstGeom>
        </p:spPr>
      </p:pic>
      <p:pic>
        <p:nvPicPr>
          <p:cNvPr id="66" name="Picture 65" descr="\documentclass{article}&#10;\usepackage{color}&#10;\pagestyle{empty}&#10;\begin{document}&#10;Some of them describe &#10;&#10;\textcolor{red}{the mismatch of the polarizations}&#10;&#10;between the parent proton and an internal parton&#10;\end{document}&#10;" title="IguanaTex Bitmap Display">
            <a:extLst>
              <a:ext uri="{FF2B5EF4-FFF2-40B4-BE49-F238E27FC236}">
                <a16:creationId xmlns:a16="http://schemas.microsoft.com/office/drawing/2014/main" id="{92597A3B-F98F-078E-0320-ECC053DAE52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15" y="4837641"/>
            <a:ext cx="4830378" cy="728890"/>
          </a:xfrm>
          <a:prstGeom prst="rect">
            <a:avLst/>
          </a:prstGeom>
        </p:spPr>
      </p:pic>
      <p:pic>
        <p:nvPicPr>
          <p:cNvPr id="2" name="Picture 1" descr="\documentclass{article}\pagestyle{empty}&#10;\usepackage{color}&#10;\begin{document}&#10;$f(x)$&#10;\end{document}&#10;" title="IguanaTex Bitmap Display">
            <a:extLst>
              <a:ext uri="{FF2B5EF4-FFF2-40B4-BE49-F238E27FC236}">
                <a16:creationId xmlns:a16="http://schemas.microsoft.com/office/drawing/2014/main" id="{EBDE58D8-B10C-40BF-6176-0272E36099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32" y="936105"/>
            <a:ext cx="495576" cy="276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DB1A30-0429-556A-9E05-3A4E66BF620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49" y="804155"/>
            <a:ext cx="2635562" cy="153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854835-0FEF-FA60-27CC-97CA0A98D39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49" y="1128065"/>
            <a:ext cx="5036452" cy="192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F0F6DA-5A0F-13E1-CF76-EDD71D4F607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94" y="1100863"/>
            <a:ext cx="359666" cy="1906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4C98F2-DA04-7AE7-0299-50AD2C85BD10}"/>
              </a:ext>
            </a:extLst>
          </p:cNvPr>
          <p:cNvCxnSpPr>
            <a:cxnSpLocks/>
          </p:cNvCxnSpPr>
          <p:nvPr/>
        </p:nvCxnSpPr>
        <p:spPr>
          <a:xfrm>
            <a:off x="7937500" y="1377950"/>
            <a:ext cx="4128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FFE3B21-EF91-8974-E33B-F2CCFA1C1D5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57" y="1470601"/>
            <a:ext cx="1262336" cy="1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\pagestyle{empty}&#10;\usepackage{color}&#10;\begin{document}&#10;\underline{Proton spin problem} &#10;\end{document}&#10;" title="IguanaTex Bitmap Display">
            <a:extLst>
              <a:ext uri="{FF2B5EF4-FFF2-40B4-BE49-F238E27FC236}">
                <a16:creationId xmlns:a16="http://schemas.microsoft.com/office/drawing/2014/main" id="{C961B171-512A-2A58-773F-278AA4CC11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3526243" cy="409317"/>
          </a:xfrm>
          <a:prstGeom prst="rect">
            <a:avLst/>
          </a:prstGeom>
        </p:spPr>
      </p:pic>
      <p:pic>
        <p:nvPicPr>
          <p:cNvPr id="12" name="図 7 1">
            <a:extLst>
              <a:ext uri="{FF2B5EF4-FFF2-40B4-BE49-F238E27FC236}">
                <a16:creationId xmlns:a16="http://schemas.microsoft.com/office/drawing/2014/main" id="{DF57931E-2E36-DD09-114E-F7B7BE72B1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4" y="760242"/>
            <a:ext cx="2745651" cy="39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9F25D-C4FD-725C-F2BD-3884E56028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888128"/>
            <a:ext cx="1744010" cy="2470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918AF7-0023-65EC-98D5-C8B6255A7E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" y="888128"/>
            <a:ext cx="1367520" cy="1600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440C4D-04AF-2A26-29C9-C8200B5F06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7" y="888831"/>
            <a:ext cx="158706" cy="154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5E469C-D0D9-5C86-B050-950B8D0850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8" y="1320283"/>
            <a:ext cx="1030259" cy="23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FE7492-A8D9-83B3-751A-A029291B1B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62" y="1323003"/>
            <a:ext cx="930943" cy="160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036DFD-97F7-7874-796A-ABFF3F4231FC}"/>
              </a:ext>
            </a:extLst>
          </p:cNvPr>
          <p:cNvGrpSpPr/>
          <p:nvPr/>
        </p:nvGrpSpPr>
        <p:grpSpPr>
          <a:xfrm>
            <a:off x="186823" y="1973109"/>
            <a:ext cx="8561082" cy="4582824"/>
            <a:chOff x="186823" y="1973109"/>
            <a:chExt cx="8561082" cy="4582824"/>
          </a:xfrm>
        </p:grpSpPr>
        <p:pic>
          <p:nvPicPr>
            <p:cNvPr id="4" name="Picture 3" descr="\documentclass{article}\pagestyle{empty}&#10;\usepackage{color}&#10;\begin{document}&#10;$\cdot$\ TMDs require nonzero total orbital angular momentum in the z-direction&#10;\end{document}&#10;" title="IguanaTex Bitmap Display">
              <a:extLst>
                <a:ext uri="{FF2B5EF4-FFF2-40B4-BE49-F238E27FC236}">
                  <a16:creationId xmlns:a16="http://schemas.microsoft.com/office/drawing/2014/main" id="{EC252D24-B871-EADB-CEEF-B64BC1246F1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21" y="1973109"/>
              <a:ext cx="8020649" cy="220088"/>
            </a:xfrm>
            <a:prstGeom prst="rect">
              <a:avLst/>
            </a:prstGeom>
          </p:spPr>
        </p:pic>
        <p:pic>
          <p:nvPicPr>
            <p:cNvPr id="40" name="Picture 39" descr="\documentclass{article}\pagestyle{empty}&#10;\usepackage{color}&#10;\begin{document}&#10;\small&#10;$\cdot$\ OAM could be evaluated by using Sivers functions&#10;in a model dependen way&#10;\end{document}&#10;" title="IguanaTex Bitmap Display">
              <a:extLst>
                <a:ext uri="{FF2B5EF4-FFF2-40B4-BE49-F238E27FC236}">
                  <a16:creationId xmlns:a16="http://schemas.microsoft.com/office/drawing/2014/main" id="{5C2151E2-AA19-AC2D-24E6-6903496E2AA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21" y="3031135"/>
              <a:ext cx="7981713" cy="210286"/>
            </a:xfrm>
            <a:prstGeom prst="rect">
              <a:avLst/>
            </a:prstGeom>
          </p:spPr>
        </p:pic>
        <p:pic>
          <p:nvPicPr>
            <p:cNvPr id="41" name="図 11">
              <a:extLst>
                <a:ext uri="{FF2B5EF4-FFF2-40B4-BE49-F238E27FC236}">
                  <a16:creationId xmlns:a16="http://schemas.microsoft.com/office/drawing/2014/main" id="{DD434AEC-5AF8-B699-BBFF-19C2B3BE76C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3" y="4203712"/>
              <a:ext cx="3974964" cy="5769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983C4E-6F33-A7C9-AE7D-329431A49D4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29" y="3965460"/>
              <a:ext cx="3624576" cy="187517"/>
            </a:xfrm>
            <a:prstGeom prst="rect">
              <a:avLst/>
            </a:prstGeom>
          </p:spPr>
        </p:pic>
        <p:pic>
          <p:nvPicPr>
            <p:cNvPr id="43" name="図 3">
              <a:extLst>
                <a:ext uri="{FF2B5EF4-FFF2-40B4-BE49-F238E27FC236}">
                  <a16:creationId xmlns:a16="http://schemas.microsoft.com/office/drawing/2014/main" id="{6B107E67-8E88-CF87-C777-A7E511AAC63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01" y="3361759"/>
              <a:ext cx="2462198" cy="219795"/>
            </a:xfrm>
            <a:prstGeom prst="rect">
              <a:avLst/>
            </a:prstGeom>
          </p:spPr>
        </p:pic>
        <p:sp>
          <p:nvSpPr>
            <p:cNvPr id="45" name="右矢印 18">
              <a:extLst>
                <a:ext uri="{FF2B5EF4-FFF2-40B4-BE49-F238E27FC236}">
                  <a16:creationId xmlns:a16="http://schemas.microsoft.com/office/drawing/2014/main" id="{F46C9A62-FC15-993D-C2D4-5476599603FE}"/>
                </a:ext>
              </a:extLst>
            </p:cNvPr>
            <p:cNvSpPr/>
            <p:nvPr/>
          </p:nvSpPr>
          <p:spPr>
            <a:xfrm rot="18137337">
              <a:off x="3218110" y="4926613"/>
              <a:ext cx="505099" cy="29018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16">
              <a:extLst>
                <a:ext uri="{FF2B5EF4-FFF2-40B4-BE49-F238E27FC236}">
                  <a16:creationId xmlns:a16="http://schemas.microsoft.com/office/drawing/2014/main" id="{D428223D-8684-B134-3021-A9B4B6186BCA}"/>
                </a:ext>
              </a:extLst>
            </p:cNvPr>
            <p:cNvSpPr/>
            <p:nvPr/>
          </p:nvSpPr>
          <p:spPr>
            <a:xfrm rot="16200000">
              <a:off x="867993" y="5576149"/>
              <a:ext cx="288032" cy="9361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17">
              <a:extLst>
                <a:ext uri="{FF2B5EF4-FFF2-40B4-BE49-F238E27FC236}">
                  <a16:creationId xmlns:a16="http://schemas.microsoft.com/office/drawing/2014/main" id="{77408C44-95C6-39A1-6C7B-C53C920590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23" y="6302949"/>
              <a:ext cx="2081788" cy="252984"/>
            </a:xfrm>
            <a:prstGeom prst="rect">
              <a:avLst/>
            </a:prstGeom>
          </p:spPr>
        </p:pic>
        <p:pic>
          <p:nvPicPr>
            <p:cNvPr id="44" name="図 22 1">
              <a:extLst>
                <a:ext uri="{FF2B5EF4-FFF2-40B4-BE49-F238E27FC236}">
                  <a16:creationId xmlns:a16="http://schemas.microsoft.com/office/drawing/2014/main" id="{A7D14475-2F8F-89D0-6447-45B52C9B006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3" y="5409551"/>
              <a:ext cx="2980947" cy="333442"/>
            </a:xfrm>
            <a:prstGeom prst="rect">
              <a:avLst/>
            </a:prstGeom>
          </p:spPr>
        </p:pic>
        <p:pic>
          <p:nvPicPr>
            <p:cNvPr id="50" name="Picture 49" descr="\documentclass{article}\pagestyle{empty}&#10;\usepackage{color}&#10;\begin{document}&#10;&#10;$L(x)$: model function&#10;&#10;\end{document}&#10;" title="IguanaTex Bitmap Display">
              <a:extLst>
                <a:ext uri="{FF2B5EF4-FFF2-40B4-BE49-F238E27FC236}">
                  <a16:creationId xmlns:a16="http://schemas.microsoft.com/office/drawing/2014/main" id="{61059253-9818-8C9B-BEBE-AC07ECAF2CF3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35" y="5490289"/>
              <a:ext cx="2197866" cy="2389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9BE46-B921-B825-474A-54B7DE8CA81D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846" y="2402988"/>
              <a:ext cx="1909689" cy="2799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74635D-8E40-2FF5-E317-938FA0A6A27C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150" y="3653061"/>
              <a:ext cx="4314349" cy="197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94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3A468-0DCA-80F9-77DE-7A15937361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188639"/>
            <a:ext cx="6417341" cy="414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797E0-9C05-DFAC-C19A-F27E5E7C08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2" y="718431"/>
            <a:ext cx="5319166" cy="241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28F3F-BBB8-15D9-4450-EC890084B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06" y="1027147"/>
            <a:ext cx="5259314" cy="290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7B369A-641A-B70E-7875-B53E609B1D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94" y="2362445"/>
            <a:ext cx="3104000" cy="230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965BA-D802-82E1-3593-1B9AE604C5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13" y="3835199"/>
            <a:ext cx="4911135" cy="230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10A577-E2BD-ED3D-57EA-3A7E6AB66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217" y="4235246"/>
            <a:ext cx="6095428" cy="19043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FC574-4FA6-A4F3-4F1E-3438C29E9DA6}"/>
              </a:ext>
            </a:extLst>
          </p:cNvPr>
          <p:cNvSpPr/>
          <p:nvPr/>
        </p:nvSpPr>
        <p:spPr>
          <a:xfrm>
            <a:off x="97632" y="5708093"/>
            <a:ext cx="6005918" cy="431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77E23A-493C-EB73-0F74-16EB4D7E7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3173" y="4174417"/>
            <a:ext cx="2813195" cy="23115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64BC71-A86F-34EC-FDA4-B719AD9BB0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7" y="6446976"/>
            <a:ext cx="5403625" cy="2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documentclass{article}\pagestyle{empty}&#10;\usepackage{color}&#10;\begin{document}&#10;\underline{Relationship between TMD and twist-3} &#10;\end{document}&#10;" title="IguanaTex Bitmap Display">
            <a:extLst>
              <a:ext uri="{FF2B5EF4-FFF2-40B4-BE49-F238E27FC236}">
                <a16:creationId xmlns:a16="http://schemas.microsoft.com/office/drawing/2014/main" id="{37BBC91E-DD7A-0952-6103-99D3767190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188640"/>
            <a:ext cx="6763140" cy="40931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17A56A-EA95-486D-BA80-A54108F7F1E6}"/>
              </a:ext>
            </a:extLst>
          </p:cNvPr>
          <p:cNvGrpSpPr/>
          <p:nvPr/>
        </p:nvGrpSpPr>
        <p:grpSpPr>
          <a:xfrm>
            <a:off x="1803251" y="1499344"/>
            <a:ext cx="4928759" cy="2171555"/>
            <a:chOff x="1003635" y="1348833"/>
            <a:chExt cx="4928759" cy="2171555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BA808949-3B5E-404C-8A7B-2A8718D6B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198" y="1543207"/>
              <a:ext cx="3839654" cy="1873072"/>
              <a:chOff x="930" y="890"/>
              <a:chExt cx="3778" cy="1905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8C00F438-6FB9-4375-ABF0-BFF824E04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890"/>
                <a:ext cx="0" cy="18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4D8D9E6-5584-4B18-8EC0-B74C55167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4" y="2732"/>
                <a:ext cx="37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9A3889BA-C5FF-476D-B1E8-0ED3F5E8D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1033"/>
                <a:ext cx="3778" cy="1621"/>
              </a:xfrm>
              <a:custGeom>
                <a:avLst/>
                <a:gdLst>
                  <a:gd name="T0" fmla="*/ 0 w 3719"/>
                  <a:gd name="T1" fmla="*/ 1717 h 1717"/>
                  <a:gd name="T2" fmla="*/ 90 w 3719"/>
                  <a:gd name="T3" fmla="*/ 1263 h 1717"/>
                  <a:gd name="T4" fmla="*/ 226 w 3719"/>
                  <a:gd name="T5" fmla="*/ 764 h 1717"/>
                  <a:gd name="T6" fmla="*/ 453 w 3719"/>
                  <a:gd name="T7" fmla="*/ 265 h 1717"/>
                  <a:gd name="T8" fmla="*/ 680 w 3719"/>
                  <a:gd name="T9" fmla="*/ 38 h 1717"/>
                  <a:gd name="T10" fmla="*/ 861 w 3719"/>
                  <a:gd name="T11" fmla="*/ 38 h 1717"/>
                  <a:gd name="T12" fmla="*/ 1088 w 3719"/>
                  <a:gd name="T13" fmla="*/ 265 h 1717"/>
                  <a:gd name="T14" fmla="*/ 1451 w 3719"/>
                  <a:gd name="T15" fmla="*/ 628 h 1717"/>
                  <a:gd name="T16" fmla="*/ 2131 w 3719"/>
                  <a:gd name="T17" fmla="*/ 1036 h 1717"/>
                  <a:gd name="T18" fmla="*/ 3039 w 3719"/>
                  <a:gd name="T19" fmla="*/ 1308 h 1717"/>
                  <a:gd name="T20" fmla="*/ 3719 w 3719"/>
                  <a:gd name="T21" fmla="*/ 1490 h 17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19"/>
                  <a:gd name="T34" fmla="*/ 0 h 1717"/>
                  <a:gd name="T35" fmla="*/ 3719 w 3719"/>
                  <a:gd name="T36" fmla="*/ 1717 h 17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19" h="1717">
                    <a:moveTo>
                      <a:pt x="0" y="1717"/>
                    </a:moveTo>
                    <a:cubicBezTo>
                      <a:pt x="26" y="1569"/>
                      <a:pt x="52" y="1422"/>
                      <a:pt x="90" y="1263"/>
                    </a:cubicBezTo>
                    <a:cubicBezTo>
                      <a:pt x="128" y="1104"/>
                      <a:pt x="166" y="930"/>
                      <a:pt x="226" y="764"/>
                    </a:cubicBezTo>
                    <a:cubicBezTo>
                      <a:pt x="286" y="598"/>
                      <a:pt x="377" y="386"/>
                      <a:pt x="453" y="265"/>
                    </a:cubicBezTo>
                    <a:cubicBezTo>
                      <a:pt x="529" y="144"/>
                      <a:pt x="612" y="76"/>
                      <a:pt x="680" y="38"/>
                    </a:cubicBezTo>
                    <a:cubicBezTo>
                      <a:pt x="748" y="0"/>
                      <a:pt x="793" y="0"/>
                      <a:pt x="861" y="38"/>
                    </a:cubicBezTo>
                    <a:cubicBezTo>
                      <a:pt x="929" y="76"/>
                      <a:pt x="990" y="167"/>
                      <a:pt x="1088" y="265"/>
                    </a:cubicBezTo>
                    <a:cubicBezTo>
                      <a:pt x="1186" y="363"/>
                      <a:pt x="1277" y="499"/>
                      <a:pt x="1451" y="628"/>
                    </a:cubicBezTo>
                    <a:cubicBezTo>
                      <a:pt x="1625" y="757"/>
                      <a:pt x="1866" y="923"/>
                      <a:pt x="2131" y="1036"/>
                    </a:cubicBezTo>
                    <a:cubicBezTo>
                      <a:pt x="2396" y="1149"/>
                      <a:pt x="2774" y="1232"/>
                      <a:pt x="3039" y="1308"/>
                    </a:cubicBezTo>
                    <a:cubicBezTo>
                      <a:pt x="3304" y="1384"/>
                      <a:pt x="3606" y="1460"/>
                      <a:pt x="3719" y="1490"/>
                    </a:cubicBez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EACE7E1B-A27F-45FC-9646-3B440D46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Line 17">
              <a:extLst>
                <a:ext uri="{FF2B5EF4-FFF2-40B4-BE49-F238E27FC236}">
                  <a16:creationId xmlns:a16="http://schemas.microsoft.com/office/drawing/2014/main" id="{2841E274-7EF9-46D6-B062-2F7357726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0280" y="1825936"/>
              <a:ext cx="2713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429D2939-037E-4A3A-A7BD-45EF0AC49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293" y="2621107"/>
              <a:ext cx="1695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8" name="Picture 21 1" descr="txp_fig">
              <a:extLst>
                <a:ext uri="{FF2B5EF4-FFF2-40B4-BE49-F238E27FC236}">
                  <a16:creationId xmlns:a16="http://schemas.microsoft.com/office/drawing/2014/main" id="{A798051C-E165-4E61-B9CD-AC378B9B0A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928044" y="1509634"/>
              <a:ext cx="756159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24296D-E51C-490A-9BED-E303BA5DBBF7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584" y="3336762"/>
              <a:ext cx="256810" cy="18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 1" descr="txp_fig">
              <a:extLst>
                <a:ext uri="{FF2B5EF4-FFF2-40B4-BE49-F238E27FC236}">
                  <a16:creationId xmlns:a16="http://schemas.microsoft.com/office/drawing/2014/main" id="{B202A9B3-FDE7-4A32-8FFF-F695E2558DC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003635" y="1348833"/>
              <a:ext cx="422203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図 23" descr="txp_fig.bmp">
              <a:extLst>
                <a:ext uri="{FF2B5EF4-FFF2-40B4-BE49-F238E27FC236}">
                  <a16:creationId xmlns:a16="http://schemas.microsoft.com/office/drawing/2014/main" id="{385F94FD-3D4B-470B-BD66-B39B29C29623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1938025" y="2700625"/>
              <a:ext cx="535075" cy="1816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C744E1-8184-40A4-B575-551400324B0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804" y="1469883"/>
              <a:ext cx="1546218" cy="222602"/>
            </a:xfrm>
            <a:prstGeom prst="rect">
              <a:avLst/>
            </a:prstGeom>
          </p:spPr>
        </p:pic>
        <p:pic>
          <p:nvPicPr>
            <p:cNvPr id="22" name="Picture 21 2">
              <a:extLst>
                <a:ext uri="{FF2B5EF4-FFF2-40B4-BE49-F238E27FC236}">
                  <a16:creationId xmlns:a16="http://schemas.microsoft.com/office/drawing/2014/main" id="{56434A2C-2DEA-48E9-8FD1-7250EC7C8AA9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174" y="2223494"/>
              <a:ext cx="783192" cy="1988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DC9195-476E-47C8-9A47-CD8C29F3C5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83" y="1128852"/>
            <a:ext cx="4326596" cy="167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215CE0-9909-4C9E-A71B-E4FAA2B5EA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37" y="1415574"/>
            <a:ext cx="1039764" cy="1675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9FAF29-2761-4CF1-A6E2-1CBF1A6F07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5" y="781269"/>
            <a:ext cx="6113871" cy="175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F48666-FDA1-4C94-90EC-591B14B59E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80" y="4016511"/>
            <a:ext cx="2642963" cy="3637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F72BF5-F7FE-4CEF-8AD6-DA87EF4D59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72" y="3744948"/>
            <a:ext cx="1038442" cy="1801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56EC6A-426F-4B1A-BC7B-E57F8CA282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61" y="3711904"/>
            <a:ext cx="1802281" cy="1719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C80D1C3-F60F-94F1-379B-134ABA8D2A48}"/>
              </a:ext>
            </a:extLst>
          </p:cNvPr>
          <p:cNvGrpSpPr/>
          <p:nvPr/>
        </p:nvGrpSpPr>
        <p:grpSpPr>
          <a:xfrm>
            <a:off x="585586" y="4273476"/>
            <a:ext cx="8357780" cy="1845573"/>
            <a:chOff x="585586" y="4273476"/>
            <a:chExt cx="8357780" cy="18455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B205090-0213-CD3A-B05C-266461CC9AB8}"/>
                </a:ext>
              </a:extLst>
            </p:cNvPr>
            <p:cNvGrpSpPr/>
            <p:nvPr/>
          </p:nvGrpSpPr>
          <p:grpSpPr>
            <a:xfrm>
              <a:off x="585586" y="4273476"/>
              <a:ext cx="2269014" cy="1205843"/>
              <a:chOff x="556897" y="4828753"/>
              <a:chExt cx="2269014" cy="120584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742C196-3F59-0FB4-9787-0138AFA76132}"/>
                  </a:ext>
                </a:extLst>
              </p:cNvPr>
              <p:cNvCxnSpPr/>
              <p:nvPr/>
            </p:nvCxnSpPr>
            <p:spPr>
              <a:xfrm flipV="1">
                <a:off x="2112579" y="4828753"/>
                <a:ext cx="576568" cy="77476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18617B9-C260-6742-CE1B-93C0292B9F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97" y="5860500"/>
                <a:ext cx="2269014" cy="174096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2BAC3B-36A3-4887-B88A-F231C95AFD82}"/>
                </a:ext>
              </a:extLst>
            </p:cNvPr>
            <p:cNvGrpSpPr/>
            <p:nvPr/>
          </p:nvGrpSpPr>
          <p:grpSpPr>
            <a:xfrm>
              <a:off x="4370835" y="4623634"/>
              <a:ext cx="4572531" cy="731133"/>
              <a:chOff x="4430208" y="4815536"/>
              <a:chExt cx="4572531" cy="731133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D5AF4EB-23E9-8F20-F664-8E4A484B91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51157" y="4815536"/>
                <a:ext cx="457547" cy="7311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A654506-788E-C1D6-CDC7-3E689B3B92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0208" y="4847803"/>
                <a:ext cx="12228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DB80C1D-F12D-D621-58FD-EFAFFC2E0ED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6430" y="4989510"/>
                <a:ext cx="2796309" cy="16753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68118F2-3250-02BF-B68A-1A84EF36451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9492" y="5310875"/>
                <a:ext cx="1620217" cy="131551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EC52EB-B454-3125-01B9-681A6D100392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103" y="5528741"/>
              <a:ext cx="4836865" cy="21575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ECE420-47BE-EEB2-D137-567895F0FC0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3" y="5949330"/>
              <a:ext cx="4452329" cy="169719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48B6D2A-6C04-2E14-5ED4-185B8F11355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5" y="6411408"/>
            <a:ext cx="7341016" cy="2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39AE5-1981-B3FC-178F-486384718D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3208672" cy="409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8A271-A622-3417-1F31-BE7E0D33F5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5" y="1436880"/>
            <a:ext cx="5674432" cy="195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2D8F09-2865-86C2-DE20-C33EC2EE7E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890" y="1711151"/>
            <a:ext cx="2506300" cy="22850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BB83B-0403-BF07-52C4-6148A8AB59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29" y="1446421"/>
            <a:ext cx="1165451" cy="1780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ABEE88-D5D1-7D17-E64F-6FCA3E97676C}"/>
              </a:ext>
            </a:extLst>
          </p:cNvPr>
          <p:cNvGrpSpPr/>
          <p:nvPr/>
        </p:nvGrpSpPr>
        <p:grpSpPr>
          <a:xfrm>
            <a:off x="5609745" y="2184038"/>
            <a:ext cx="3048379" cy="1515952"/>
            <a:chOff x="5087086" y="4835688"/>
            <a:chExt cx="3048379" cy="151595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643781-CA42-BEF1-AB57-54B463551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087086" y="5013974"/>
              <a:ext cx="3048379" cy="11298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0E9D11-53D5-1E18-9207-DD7A4CDB64F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86" y="4835688"/>
              <a:ext cx="176762" cy="1782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D7F5B58-D6C6-94E6-3DB4-204815C38B6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86" y="6173354"/>
              <a:ext cx="176762" cy="178286"/>
            </a:xfrm>
            <a:prstGeom prst="rect">
              <a:avLst/>
            </a:prstGeom>
          </p:spPr>
        </p:pic>
        <p:pic>
          <p:nvPicPr>
            <p:cNvPr id="30" name="Picture 29" descr="\documentclass{article}&#10;\usepackage{color}&#10;\usepackage{amsmath}&#10;\pagestyle{empty}&#10;\begin{document}&#10;&#10;\textcolor{red}{$T$}&#10;&#10;&#10;\end{document}" title="IguanaTex Bitmap Display">
              <a:extLst>
                <a:ext uri="{FF2B5EF4-FFF2-40B4-BE49-F238E27FC236}">
                  <a16:creationId xmlns:a16="http://schemas.microsoft.com/office/drawing/2014/main" id="{ECFF8C16-81B5-B5A6-083C-9533CCBA377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110" y="5020980"/>
              <a:ext cx="173714" cy="170667"/>
            </a:xfrm>
            <a:prstGeom prst="rect">
              <a:avLst/>
            </a:prstGeom>
          </p:spPr>
        </p:pic>
        <p:pic>
          <p:nvPicPr>
            <p:cNvPr id="31" name="Picture 30" descr="\documentclass{article}&#10;\usepackage{color}&#10;\usepackage{amsmath}&#10;\pagestyle{empty}&#10;\begin{document}&#10;&#10;\textcolor{red}{$T$}&#10;&#10;&#10;\end{document}" title="IguanaTex Bitmap Display">
              <a:extLst>
                <a:ext uri="{FF2B5EF4-FFF2-40B4-BE49-F238E27FC236}">
                  <a16:creationId xmlns:a16="http://schemas.microsoft.com/office/drawing/2014/main" id="{E0A7CE2A-3765-109D-0F87-E866D8277597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110" y="5973139"/>
              <a:ext cx="173714" cy="17066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2A0A970-2F60-5944-3E3F-BF0F995752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9" y="661289"/>
            <a:ext cx="5871656" cy="56303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C54E2C7-AFBA-2689-19DE-63A8DECD70A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30" y="4726775"/>
            <a:ext cx="5067982" cy="2147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1F27BC-805B-2DF6-CE32-E5350AF6F54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53" y="5613843"/>
            <a:ext cx="5351857" cy="2147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E9952F-9D6E-CB07-B46E-4DBB058A64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2" y="5971151"/>
            <a:ext cx="2144515" cy="2147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04FEE2-354A-0B6B-FC43-CC93ABE722E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04" y="5134058"/>
            <a:ext cx="2832352" cy="2147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CC8C2F-C472-8A5A-A357-5A2B505F7F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5" y="4259595"/>
            <a:ext cx="6736991" cy="2147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C0B912D-C99B-D02F-36E3-FB3183E3428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9" y="6406915"/>
            <a:ext cx="6439812" cy="217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D4C36-AEF5-AE02-ACBB-C31B62CF41E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23" y="2866990"/>
            <a:ext cx="2015069" cy="1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D042D7-29D9-FD40-EB3F-B0E61C861E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19013"/>
            <a:ext cx="2266079" cy="322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C7480-B037-C6F8-5196-35A0B43E89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6" y="1105217"/>
            <a:ext cx="5979768" cy="345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8A1636-DE78-E2D7-C403-38B991444A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7" y="600832"/>
            <a:ext cx="3756246" cy="27917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517FBF-29F1-6197-B2CE-C8E235AA5AE8}"/>
              </a:ext>
            </a:extLst>
          </p:cNvPr>
          <p:cNvCxnSpPr/>
          <p:nvPr/>
        </p:nvCxnSpPr>
        <p:spPr>
          <a:xfrm>
            <a:off x="2300570" y="1583838"/>
            <a:ext cx="3163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85C86EB-B5F7-8221-ADA8-32B7E8A65D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4" y="1719228"/>
            <a:ext cx="3609224" cy="20620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D9E2F2-2B84-3023-DA44-EBD13D95F56F}"/>
              </a:ext>
            </a:extLst>
          </p:cNvPr>
          <p:cNvCxnSpPr>
            <a:cxnSpLocks/>
          </p:cNvCxnSpPr>
          <p:nvPr/>
        </p:nvCxnSpPr>
        <p:spPr>
          <a:xfrm>
            <a:off x="5882224" y="1583838"/>
            <a:ext cx="1679660" cy="0"/>
          </a:xfrm>
          <a:prstGeom prst="line">
            <a:avLst/>
          </a:prstGeom>
          <a:ln w="25400">
            <a:solidFill>
              <a:srgbClr val="12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9FCDAA4-C72A-5E15-E7B8-935539AC82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24" y="1815625"/>
            <a:ext cx="3104098" cy="2034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1A52F53-A9B7-0393-B5B9-A523EFDF46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" y="2093901"/>
            <a:ext cx="1541201" cy="1731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B602C6-A430-C9A5-7A2C-8042E176459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3" y="4670025"/>
            <a:ext cx="6911664" cy="2002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EB257A-55CE-6755-845D-9C2AA908EA2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7" y="5211818"/>
            <a:ext cx="3156894" cy="2083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4D775C2-AF3B-86C2-CEEF-32B972AD330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20393" y="5079946"/>
            <a:ext cx="2432879" cy="16548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60769D-1C80-DC40-66BF-A539C9D7DDC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9" y="5648243"/>
            <a:ext cx="1606752" cy="2318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6A1A005-6FF3-AC19-BDD8-0EB74BBCAEB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92" y="6427638"/>
            <a:ext cx="134095" cy="1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67D6AB-DDF7-1D1F-6A3E-ACEB3006675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9" y="5274574"/>
            <a:ext cx="134095" cy="1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2CB90D2-07E7-A8D0-9E56-2210C20053D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8" y="4986416"/>
            <a:ext cx="137636" cy="1690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237D267-1AAA-B78A-E3E7-7211E0D08C0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8" y="6153259"/>
            <a:ext cx="137636" cy="1690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8937C2C-9A63-BEEA-6C87-E8C2FA7531E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4" y="5118552"/>
            <a:ext cx="137636" cy="1690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BFE72E1-9159-F1BF-0DBE-E89794E1730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4" y="6013404"/>
            <a:ext cx="137636" cy="1690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FC4892-BA48-3455-00E3-79F42BB3AA0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79" y="5032036"/>
            <a:ext cx="133148" cy="16307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CDD047A-71EF-2330-FB6B-8BC74100DF85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8" y="6083650"/>
            <a:ext cx="2432879" cy="4232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0FD8401-3582-1F0E-BCC1-045ED353D32B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26" y="5102978"/>
            <a:ext cx="1523971" cy="20020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31E11C0-DAAA-DE2D-45E1-B6B6957CC885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4" y="5536881"/>
            <a:ext cx="1209371" cy="27238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0A284C4-5E4A-CC92-D0A1-AF51A2856167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3" y="6013404"/>
            <a:ext cx="1109952" cy="25059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F9A6B8B-836C-5947-1FE2-E9AA97DAC8A2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78" y="6405398"/>
            <a:ext cx="2621665" cy="202924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1301BBB-4536-FF99-5C9D-CF791926FEE6}"/>
              </a:ext>
            </a:extLst>
          </p:cNvPr>
          <p:cNvCxnSpPr/>
          <p:nvPr/>
        </p:nvCxnSpPr>
        <p:spPr>
          <a:xfrm>
            <a:off x="5135592" y="6083650"/>
            <a:ext cx="1827734" cy="696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7483BE0-2D5E-2AF8-EAC0-0771BB9A8782}"/>
              </a:ext>
            </a:extLst>
          </p:cNvPr>
          <p:cNvCxnSpPr>
            <a:cxnSpLocks/>
          </p:cNvCxnSpPr>
          <p:nvPr/>
        </p:nvCxnSpPr>
        <p:spPr>
          <a:xfrm>
            <a:off x="5076663" y="5208363"/>
            <a:ext cx="1886663" cy="4647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D15D8466-DBA7-CE98-FEAC-487D5A1FB22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379972" y="1921977"/>
            <a:ext cx="3241055" cy="270483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ADE8B5F-71E7-3508-AA1E-09057E609DD1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0" y="3110440"/>
            <a:ext cx="3411692" cy="4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kinemaPP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4" y="412033"/>
            <a:ext cx="33940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 rot="10800000">
            <a:off x="357188" y="1096963"/>
            <a:ext cx="50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auto">
          <a:xfrm rot="5400000">
            <a:off x="-130175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 bwMode="auto">
          <a:xfrm>
            <a:off x="357188" y="2071688"/>
            <a:ext cx="5072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4941887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 bwMode="auto">
          <a:xfrm flipH="1" flipV="1">
            <a:off x="4644008" y="1096963"/>
            <a:ext cx="783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19014"/>
            <a:ext cx="4593233" cy="437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8B4E3-6A5C-4176-B262-12A31BBD98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9" y="973940"/>
            <a:ext cx="3410128" cy="2612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0" y="1440457"/>
            <a:ext cx="1581817" cy="5131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0E04E9-FE38-31C2-A70A-6BBD7E6684D4}"/>
              </a:ext>
            </a:extLst>
          </p:cNvPr>
          <p:cNvGrpSpPr/>
          <p:nvPr/>
        </p:nvGrpSpPr>
        <p:grpSpPr>
          <a:xfrm>
            <a:off x="1279646" y="3215801"/>
            <a:ext cx="2866262" cy="1656496"/>
            <a:chOff x="1182587" y="3647178"/>
            <a:chExt cx="2866262" cy="165649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A8255C-3600-BD4B-8F43-29948A1F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82587" y="3738152"/>
              <a:ext cx="2777881" cy="156552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48D1DC-43C5-3B0A-0DDF-E3A7CA8B1715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3940175"/>
              <a:ext cx="134095" cy="160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EE2DB89-3353-D3D5-925D-861C2BDB47D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4971708"/>
              <a:ext cx="134095" cy="16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B33248-413D-A334-C35C-1379562746E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5" y="3883794"/>
              <a:ext cx="138666" cy="11276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7098071-3302-30F0-9C52-88A2F3045C96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3649009"/>
              <a:ext cx="176762" cy="17828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13FEE3-B23A-FF09-FEAC-580EF8700EF8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4734859"/>
              <a:ext cx="173714" cy="17066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C42897-E093-43D3-0F52-748B4458AE28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34" y="3851032"/>
              <a:ext cx="176762" cy="17828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EFE8F89-A301-1DBC-041C-898D8254FED3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206" y="3851032"/>
              <a:ext cx="176762" cy="17828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47F4B6D-3885-D1D0-B78B-B689609430BC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087" y="3647178"/>
              <a:ext cx="176762" cy="17828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F69050-EAC1-CF40-6D25-6A6331B1EB9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8" y="4734859"/>
              <a:ext cx="176762" cy="17828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1F37FD-411E-EDB7-17ED-E356C06142B7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01" y="4649525"/>
              <a:ext cx="173714" cy="170667"/>
            </a:xfrm>
            <a:prstGeom prst="rect">
              <a:avLst/>
            </a:prstGeom>
          </p:spPr>
        </p:pic>
      </p:grpSp>
      <p:pic>
        <p:nvPicPr>
          <p:cNvPr id="44" name="Picture 43" descr="\documentclass{article}&#10;\usepackage{amsmath}&#10;\pagestyle{empty}&#10;\begin{document}&#10;&#10;Spin polarizations between the parent hadron&#10;&#10;and an internal parton are the same in the parton model&#10;&#10;&#10;&#10;\end{document}" title="IguanaTex Bitmap Display">
            <a:extLst>
              <a:ext uri="{FF2B5EF4-FFF2-40B4-BE49-F238E27FC236}">
                <a16:creationId xmlns:a16="http://schemas.microsoft.com/office/drawing/2014/main" id="{1BE02E5A-B1CC-EF31-B1F2-8473AB7439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0" y="2236709"/>
            <a:ext cx="4529360" cy="3821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624080D-C90D-D5FD-F49A-58CC8572AD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2" y="4872297"/>
            <a:ext cx="1513793" cy="554829"/>
          </a:xfrm>
          <a:prstGeom prst="rect">
            <a:avLst/>
          </a:prstGeom>
        </p:spPr>
      </p:pic>
      <p:pic>
        <p:nvPicPr>
          <p:cNvPr id="46" name="Picture 45" descr="\documentclass{article}\pagestyle{empty}&#10;\usepackage{color}&#10;\begin{document}&#10;small quark mass makes the SSA negligible&#10;\end{document}&#10;" title="IguanaTex Bitmap Display">
            <a:extLst>
              <a:ext uri="{FF2B5EF4-FFF2-40B4-BE49-F238E27FC236}">
                <a16:creationId xmlns:a16="http://schemas.microsoft.com/office/drawing/2014/main" id="{D8EAA10B-8208-2BED-AA1F-56F9850CA88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6059664"/>
            <a:ext cx="3988698" cy="194726"/>
          </a:xfrm>
          <a:prstGeom prst="rect">
            <a:avLst/>
          </a:prstGeom>
        </p:spPr>
      </p:pic>
      <p:pic>
        <p:nvPicPr>
          <p:cNvPr id="47" name="Picture 46" descr="\documentclass{article}\pagestyle{empty}&#10;\usepackage{color}&#10;\begin{document}&#10;spin flip requires the quark mass&#10;\end{document}&#10;" title="IguanaTex Bitmap Display">
            <a:extLst>
              <a:ext uri="{FF2B5EF4-FFF2-40B4-BE49-F238E27FC236}">
                <a16:creationId xmlns:a16="http://schemas.microsoft.com/office/drawing/2014/main" id="{5C5C1F01-1F80-50E7-40D7-03253218CF5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43" y="5542498"/>
            <a:ext cx="3002342" cy="189636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374DE5CF-5D8C-698B-C4FB-8034C82D97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9866" y="3086117"/>
            <a:ext cx="3732212" cy="3346450"/>
            <a:chOff x="3177" y="1969"/>
            <a:chExt cx="2351" cy="210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026CFD9-5E67-7ACA-C9F9-D22DFFFE3C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7" y="1969"/>
              <a:ext cx="2351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 1">
              <a:extLst>
                <a:ext uri="{FF2B5EF4-FFF2-40B4-BE49-F238E27FC236}">
                  <a16:creationId xmlns:a16="http://schemas.microsoft.com/office/drawing/2014/main" id="{2D02C625-2C6F-25C3-B65F-13784D183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" y="1969"/>
              <a:ext cx="2353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0AA01BB-CBEC-2D43-8685-CBED882EE5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8" y="6392285"/>
            <a:ext cx="3409612" cy="189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5C844E-163C-489D-E1AE-417A44DD20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0" y="2756716"/>
            <a:ext cx="1647239" cy="22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648EC8-C13B-4529-5C21-755E30DE022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79" y="2758301"/>
            <a:ext cx="2220192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621751-D9A0-F83B-D236-A26907EB76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5" y="119013"/>
            <a:ext cx="3256058" cy="3609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53AFFA-80AE-CF17-1292-D12F73D526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57877"/>
            <a:ext cx="7848754" cy="274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0435F9-8CD1-E0B4-D2B7-B1195F29ED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6" y="708816"/>
            <a:ext cx="3209899" cy="223692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B2C7923-6048-F53E-A007-04929F6CC093}"/>
              </a:ext>
            </a:extLst>
          </p:cNvPr>
          <p:cNvCxnSpPr/>
          <p:nvPr/>
        </p:nvCxnSpPr>
        <p:spPr>
          <a:xfrm>
            <a:off x="4095750" y="1517650"/>
            <a:ext cx="12128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333EF6-429D-FE37-35AF-318790BA3B4C}"/>
              </a:ext>
            </a:extLst>
          </p:cNvPr>
          <p:cNvCxnSpPr>
            <a:cxnSpLocks/>
          </p:cNvCxnSpPr>
          <p:nvPr/>
        </p:nvCxnSpPr>
        <p:spPr>
          <a:xfrm>
            <a:off x="6277610" y="1517650"/>
            <a:ext cx="520700" cy="0"/>
          </a:xfrm>
          <a:prstGeom prst="line">
            <a:avLst/>
          </a:prstGeom>
          <a:ln w="25400">
            <a:solidFill>
              <a:srgbClr val="12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0" name="Picture 3099">
            <a:extLst>
              <a:ext uri="{FF2B5EF4-FFF2-40B4-BE49-F238E27FC236}">
                <a16:creationId xmlns:a16="http://schemas.microsoft.com/office/drawing/2014/main" id="{FDBD3153-BA0D-1370-D049-AB6789D024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55" y="1694950"/>
            <a:ext cx="2331546" cy="2091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A0D84F-3109-C89F-FBF6-9709D0FDA176}"/>
              </a:ext>
            </a:extLst>
          </p:cNvPr>
          <p:cNvGrpSpPr/>
          <p:nvPr/>
        </p:nvGrpSpPr>
        <p:grpSpPr>
          <a:xfrm>
            <a:off x="419386" y="2081360"/>
            <a:ext cx="8555832" cy="1299660"/>
            <a:chOff x="419386" y="2081360"/>
            <a:chExt cx="8555832" cy="1299660"/>
          </a:xfrm>
        </p:grpSpPr>
        <p:pic>
          <p:nvPicPr>
            <p:cNvPr id="3077" name="Picture 3076">
              <a:extLst>
                <a:ext uri="{FF2B5EF4-FFF2-40B4-BE49-F238E27FC236}">
                  <a16:creationId xmlns:a16="http://schemas.microsoft.com/office/drawing/2014/main" id="{719EB749-0840-4318-8C2F-8F6C3C053212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603" y="3169515"/>
              <a:ext cx="2919615" cy="189635"/>
            </a:xfrm>
            <a:prstGeom prst="rect">
              <a:avLst/>
            </a:prstGeom>
          </p:spPr>
        </p:pic>
        <p:pic>
          <p:nvPicPr>
            <p:cNvPr id="3080" name="Picture 3079">
              <a:extLst>
                <a:ext uri="{FF2B5EF4-FFF2-40B4-BE49-F238E27FC236}">
                  <a16:creationId xmlns:a16="http://schemas.microsoft.com/office/drawing/2014/main" id="{1127EF14-313E-6727-E6EF-5D231C406571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86" y="2081360"/>
              <a:ext cx="5036243" cy="264561"/>
            </a:xfrm>
            <a:prstGeom prst="rect">
              <a:avLst/>
            </a:prstGeom>
          </p:spPr>
        </p:pic>
        <p:pic>
          <p:nvPicPr>
            <p:cNvPr id="3089" name="Picture 3088">
              <a:extLst>
                <a:ext uri="{FF2B5EF4-FFF2-40B4-BE49-F238E27FC236}">
                  <a16:creationId xmlns:a16="http://schemas.microsoft.com/office/drawing/2014/main" id="{E8644275-E216-37BF-6546-E3CD3021FCDF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52" y="2552749"/>
              <a:ext cx="7305096" cy="459351"/>
            </a:xfrm>
            <a:prstGeom prst="rect">
              <a:avLst/>
            </a:prstGeom>
          </p:spPr>
        </p:pic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1F32C8BC-6D2F-3839-47E2-5D0D294A479B}"/>
                </a:ext>
              </a:extLst>
            </p:cNvPr>
            <p:cNvCxnSpPr>
              <a:cxnSpLocks/>
            </p:cNvCxnSpPr>
            <p:nvPr/>
          </p:nvCxnSpPr>
          <p:spPr>
            <a:xfrm>
              <a:off x="6363970" y="3012100"/>
              <a:ext cx="520700" cy="0"/>
            </a:xfrm>
            <a:prstGeom prst="line">
              <a:avLst/>
            </a:prstGeom>
            <a:ln w="25400">
              <a:solidFill>
                <a:srgbClr val="120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2DF99E10-FE11-AEC7-8C48-F3EC350C110C}"/>
                </a:ext>
              </a:extLst>
            </p:cNvPr>
            <p:cNvCxnSpPr>
              <a:cxnSpLocks/>
            </p:cNvCxnSpPr>
            <p:nvPr/>
          </p:nvCxnSpPr>
          <p:spPr>
            <a:xfrm>
              <a:off x="4768850" y="3012100"/>
              <a:ext cx="5397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02" name="Picture 3101">
              <a:extLst>
                <a:ext uri="{FF2B5EF4-FFF2-40B4-BE49-F238E27FC236}">
                  <a16:creationId xmlns:a16="http://schemas.microsoft.com/office/drawing/2014/main" id="{22C27425-AE76-B1B1-B4F2-08CC374D1716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252" y="3171907"/>
              <a:ext cx="2404094" cy="20911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21C51-4C97-73FF-9969-5D362BA1FB29}"/>
              </a:ext>
            </a:extLst>
          </p:cNvPr>
          <p:cNvGrpSpPr/>
          <p:nvPr/>
        </p:nvGrpSpPr>
        <p:grpSpPr>
          <a:xfrm>
            <a:off x="419386" y="3417069"/>
            <a:ext cx="8403432" cy="3142891"/>
            <a:chOff x="419386" y="3417069"/>
            <a:chExt cx="8403432" cy="3142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F88286-797E-010B-465B-4E07245478A7}"/>
                </a:ext>
              </a:extLst>
            </p:cNvPr>
            <p:cNvGrpSpPr/>
            <p:nvPr/>
          </p:nvGrpSpPr>
          <p:grpSpPr>
            <a:xfrm>
              <a:off x="419386" y="3417069"/>
              <a:ext cx="8403432" cy="2752362"/>
              <a:chOff x="419386" y="3417069"/>
              <a:chExt cx="8403432" cy="2752362"/>
            </a:xfrm>
          </p:grpSpPr>
          <p:pic>
            <p:nvPicPr>
              <p:cNvPr id="3105" name="Picture 3104">
                <a:extLst>
                  <a:ext uri="{FF2B5EF4-FFF2-40B4-BE49-F238E27FC236}">
                    <a16:creationId xmlns:a16="http://schemas.microsoft.com/office/drawing/2014/main" id="{3DA4D884-E788-901F-B388-0F989BAFC6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386" y="3417069"/>
                <a:ext cx="1651789" cy="19602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0B9CC6C-9919-FF73-A1F8-291EDE5DED6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42" y="3887493"/>
                <a:ext cx="7961736" cy="390540"/>
              </a:xfrm>
              <a:prstGeom prst="rect">
                <a:avLst/>
              </a:prstGeom>
            </p:spPr>
          </p:pic>
          <p:pic>
            <p:nvPicPr>
              <p:cNvPr id="3120" name="Picture 3119">
                <a:extLst>
                  <a:ext uri="{FF2B5EF4-FFF2-40B4-BE49-F238E27FC236}">
                    <a16:creationId xmlns:a16="http://schemas.microsoft.com/office/drawing/2014/main" id="{987EB694-7293-0F52-1A7A-1C0F5129408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2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203" y="4457617"/>
                <a:ext cx="2919615" cy="189635"/>
              </a:xfrm>
              <a:prstGeom prst="rect">
                <a:avLst/>
              </a:prstGeom>
            </p:spPr>
          </p:pic>
          <p:cxnSp>
            <p:nvCxnSpPr>
              <p:cNvPr id="3121" name="Straight Connector 3120">
                <a:extLst>
                  <a:ext uri="{FF2B5EF4-FFF2-40B4-BE49-F238E27FC236}">
                    <a16:creationId xmlns:a16="http://schemas.microsoft.com/office/drawing/2014/main" id="{60250D92-9FAF-F20D-EF67-734407A41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1570" y="4300202"/>
                <a:ext cx="520700" cy="0"/>
              </a:xfrm>
              <a:prstGeom prst="line">
                <a:avLst/>
              </a:prstGeom>
              <a:ln w="25400">
                <a:solidFill>
                  <a:srgbClr val="120C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2" name="Straight Connector 3121">
                <a:extLst>
                  <a:ext uri="{FF2B5EF4-FFF2-40B4-BE49-F238E27FC236}">
                    <a16:creationId xmlns:a16="http://schemas.microsoft.com/office/drawing/2014/main" id="{CB519536-2544-83C1-A141-517AE553F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1596" y="4300202"/>
                <a:ext cx="53975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23" name="Picture 3122">
                <a:extLst>
                  <a:ext uri="{FF2B5EF4-FFF2-40B4-BE49-F238E27FC236}">
                    <a16:creationId xmlns:a16="http://schemas.microsoft.com/office/drawing/2014/main" id="{59ECAD00-C5CB-4316-5B81-BB4F0E5B91B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5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1748" y="4457617"/>
                <a:ext cx="2404094" cy="209113"/>
              </a:xfrm>
              <a:prstGeom prst="rect">
                <a:avLst/>
              </a:prstGeom>
            </p:spPr>
          </p:pic>
          <p:pic>
            <p:nvPicPr>
              <p:cNvPr id="3126" name="Picture 3125">
                <a:extLst>
                  <a:ext uri="{FF2B5EF4-FFF2-40B4-BE49-F238E27FC236}">
                    <a16:creationId xmlns:a16="http://schemas.microsoft.com/office/drawing/2014/main" id="{6643A8C8-6EB9-E4FD-4BD0-FB6D2C7A22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8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0319" y="5979796"/>
                <a:ext cx="3914881" cy="189635"/>
              </a:xfrm>
              <a:prstGeom prst="rect">
                <a:avLst/>
              </a:prstGeom>
            </p:spPr>
          </p:pic>
          <p:pic>
            <p:nvPicPr>
              <p:cNvPr id="3127" name="Picture 3126" descr="\documentclass{article}\pagestyle{empty}&#10;\usepackage{color}&#10;\begin{document}&#10;No spin flip!&#10;\end{document}&#10;" title="IguanaTex Bitmap Display">
                <a:extLst>
                  <a:ext uri="{FF2B5EF4-FFF2-40B4-BE49-F238E27FC236}">
                    <a16:creationId xmlns:a16="http://schemas.microsoft.com/office/drawing/2014/main" id="{C5651FDE-459F-E543-80E2-F6334B8B8A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9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679" y="5464332"/>
                <a:ext cx="1108537" cy="192181"/>
              </a:xfrm>
              <a:prstGeom prst="rect">
                <a:avLst/>
              </a:prstGeom>
            </p:spPr>
          </p:pic>
        </p:grpSp>
        <p:grpSp>
          <p:nvGrpSpPr>
            <p:cNvPr id="3125" name="Group 3124">
              <a:extLst>
                <a:ext uri="{FF2B5EF4-FFF2-40B4-BE49-F238E27FC236}">
                  <a16:creationId xmlns:a16="http://schemas.microsoft.com/office/drawing/2014/main" id="{F6EB83B2-8292-1BCD-93E4-B8168F18EEEA}"/>
                </a:ext>
              </a:extLst>
            </p:cNvPr>
            <p:cNvGrpSpPr/>
            <p:nvPr/>
          </p:nvGrpSpPr>
          <p:grpSpPr>
            <a:xfrm>
              <a:off x="1722076" y="4903464"/>
              <a:ext cx="2866262" cy="1656496"/>
              <a:chOff x="5228629" y="3647365"/>
              <a:chExt cx="2866262" cy="1656496"/>
            </a:xfrm>
          </p:grpSpPr>
          <p:pic>
            <p:nvPicPr>
              <p:cNvPr id="3128" name="Picture 3127">
                <a:extLst>
                  <a:ext uri="{FF2B5EF4-FFF2-40B4-BE49-F238E27FC236}">
                    <a16:creationId xmlns:a16="http://schemas.microsoft.com/office/drawing/2014/main" id="{71661C45-7B06-1111-C9D1-CAAB529C5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8629" y="3738339"/>
                <a:ext cx="2777881" cy="1565522"/>
              </a:xfrm>
              <a:prstGeom prst="rect">
                <a:avLst/>
              </a:prstGeom>
            </p:spPr>
          </p:pic>
          <p:pic>
            <p:nvPicPr>
              <p:cNvPr id="3129" name="Picture 3128">
                <a:extLst>
                  <a:ext uri="{FF2B5EF4-FFF2-40B4-BE49-F238E27FC236}">
                    <a16:creationId xmlns:a16="http://schemas.microsoft.com/office/drawing/2014/main" id="{BD3D3845-5734-81BD-2E29-2907CF1A0EE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87" y="3940362"/>
                <a:ext cx="134095" cy="160000"/>
              </a:xfrm>
              <a:prstGeom prst="rect">
                <a:avLst/>
              </a:prstGeom>
            </p:spPr>
          </p:pic>
          <p:pic>
            <p:nvPicPr>
              <p:cNvPr id="3130" name="Picture 3129">
                <a:extLst>
                  <a:ext uri="{FF2B5EF4-FFF2-40B4-BE49-F238E27FC236}">
                    <a16:creationId xmlns:a16="http://schemas.microsoft.com/office/drawing/2014/main" id="{1D77630D-A588-C4D1-67C9-1E577F4492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87" y="4971895"/>
                <a:ext cx="134095" cy="160000"/>
              </a:xfrm>
              <a:prstGeom prst="rect">
                <a:avLst/>
              </a:prstGeom>
            </p:spPr>
          </p:pic>
          <p:pic>
            <p:nvPicPr>
              <p:cNvPr id="3131" name="Picture 3130">
                <a:extLst>
                  <a:ext uri="{FF2B5EF4-FFF2-40B4-BE49-F238E27FC236}">
                    <a16:creationId xmlns:a16="http://schemas.microsoft.com/office/drawing/2014/main" id="{D4AD645C-0BF9-AC51-93D2-9452F6DEF8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6087" y="3883981"/>
                <a:ext cx="138666" cy="112762"/>
              </a:xfrm>
              <a:prstGeom prst="rect">
                <a:avLst/>
              </a:prstGeom>
            </p:spPr>
          </p:pic>
          <p:pic>
            <p:nvPicPr>
              <p:cNvPr id="3132" name="Picture 3131">
                <a:extLst>
                  <a:ext uri="{FF2B5EF4-FFF2-40B4-BE49-F238E27FC236}">
                    <a16:creationId xmlns:a16="http://schemas.microsoft.com/office/drawing/2014/main" id="{514311C9-F603-8E7E-ADBE-E59F4BB01F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501" y="3649196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3" name="Picture 3132">
                <a:extLst>
                  <a:ext uri="{FF2B5EF4-FFF2-40B4-BE49-F238E27FC236}">
                    <a16:creationId xmlns:a16="http://schemas.microsoft.com/office/drawing/2014/main" id="{6DDC905E-2C30-4D4D-2FE4-C95367618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501" y="4735046"/>
                <a:ext cx="173714" cy="170667"/>
              </a:xfrm>
              <a:prstGeom prst="rect">
                <a:avLst/>
              </a:prstGeom>
            </p:spPr>
          </p:pic>
          <p:pic>
            <p:nvPicPr>
              <p:cNvPr id="3134" name="Picture 3133">
                <a:extLst>
                  <a:ext uri="{FF2B5EF4-FFF2-40B4-BE49-F238E27FC236}">
                    <a16:creationId xmlns:a16="http://schemas.microsoft.com/office/drawing/2014/main" id="{505A343A-ED44-3DC7-DAC8-CF6A941970F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5876" y="3851219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5" name="Picture 3134">
                <a:extLst>
                  <a:ext uri="{FF2B5EF4-FFF2-40B4-BE49-F238E27FC236}">
                    <a16:creationId xmlns:a16="http://schemas.microsoft.com/office/drawing/2014/main" id="{98FDB2FC-5211-3585-4692-22373593DE7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1248" y="3851219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6" name="Picture 3135">
                <a:extLst>
                  <a:ext uri="{FF2B5EF4-FFF2-40B4-BE49-F238E27FC236}">
                    <a16:creationId xmlns:a16="http://schemas.microsoft.com/office/drawing/2014/main" id="{F9347E42-EDC9-B775-EB2B-EB7EADC652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129" y="3647365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7" name="Picture 3136">
                <a:extLst>
                  <a:ext uri="{FF2B5EF4-FFF2-40B4-BE49-F238E27FC236}">
                    <a16:creationId xmlns:a16="http://schemas.microsoft.com/office/drawing/2014/main" id="{E3999D73-10B4-35F2-1EFA-AE2B983002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6450" y="4735046"/>
                <a:ext cx="176762" cy="178286"/>
              </a:xfrm>
              <a:prstGeom prst="rect">
                <a:avLst/>
              </a:prstGeom>
            </p:spPr>
          </p:pic>
          <p:pic>
            <p:nvPicPr>
              <p:cNvPr id="3138" name="Picture 3137">
                <a:extLst>
                  <a:ext uri="{FF2B5EF4-FFF2-40B4-BE49-F238E27FC236}">
                    <a16:creationId xmlns:a16="http://schemas.microsoft.com/office/drawing/2014/main" id="{4331BC5A-6CB6-D3F9-213F-A0B4EC0881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0543" y="4649712"/>
                <a:ext cx="176762" cy="178286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D9CF1E-D629-BC50-3D40-E6BBAC7ACA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02" y="1741526"/>
            <a:ext cx="2919615" cy="1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F25F3F0-9DF5-40A0-84F2-0BB849DF6F81}"/>
              </a:ext>
            </a:extLst>
          </p:cNvPr>
          <p:cNvSpPr/>
          <p:nvPr/>
        </p:nvSpPr>
        <p:spPr>
          <a:xfrm>
            <a:off x="143621" y="3693936"/>
            <a:ext cx="8897266" cy="223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5C2540-04E5-4D02-94C1-DCBF34FDF2AA}"/>
              </a:ext>
            </a:extLst>
          </p:cNvPr>
          <p:cNvSpPr/>
          <p:nvPr/>
        </p:nvSpPr>
        <p:spPr>
          <a:xfrm>
            <a:off x="123367" y="1011253"/>
            <a:ext cx="8897266" cy="223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9FFC82-A59F-4E68-9339-A8BD77158E69}"/>
              </a:ext>
            </a:extLst>
          </p:cNvPr>
          <p:cNvSpPr/>
          <p:nvPr/>
        </p:nvSpPr>
        <p:spPr>
          <a:xfrm>
            <a:off x="760583" y="2454386"/>
            <a:ext cx="7149662" cy="691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pic>
        <p:nvPicPr>
          <p:cNvPr id="28" name="Picture 27" descr="\documentclass{article}\pagestyle{empty}&#10;\begin{document}&#10;\underline{New pQCD frameworks for SSA}&#10;\end{document}&#10;" title="IguanaTex Bitmap Display">
            <a:extLst>
              <a:ext uri="{FF2B5EF4-FFF2-40B4-BE49-F238E27FC236}">
                <a16:creationId xmlns:a16="http://schemas.microsoft.com/office/drawing/2014/main" id="{0C1DC099-5160-C949-FDCF-CB5842A3CE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1" y="191020"/>
            <a:ext cx="7084783" cy="5382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9" y="1526073"/>
            <a:ext cx="5022459" cy="24644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1" y="4283892"/>
            <a:ext cx="4477606" cy="24644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" y="1115978"/>
            <a:ext cx="609601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31B96-EED0-1613-6481-6A437652E0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4" y="3829053"/>
            <a:ext cx="3622095" cy="21790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2" y="1996144"/>
            <a:ext cx="8215421" cy="2400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1" y="4727544"/>
            <a:ext cx="7620019" cy="25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79AAB-F836-424A-8ABA-99BC18E4BC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69" y="2520504"/>
            <a:ext cx="1150476" cy="227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32946-17C3-47ED-86EB-3D348F037AD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8" y="2852290"/>
            <a:ext cx="1462857" cy="227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DCD90D-B5A9-4637-B17D-B7528BE94DB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3" y="2582505"/>
            <a:ext cx="4582953" cy="182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19A7EE-BF44-49FF-8D51-2CF9F5A4FA6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2" y="2897186"/>
            <a:ext cx="2426269" cy="1785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5E0748-9772-94AF-84C8-77232F70427E}"/>
              </a:ext>
            </a:extLst>
          </p:cNvPr>
          <p:cNvGrpSpPr/>
          <p:nvPr/>
        </p:nvGrpSpPr>
        <p:grpSpPr>
          <a:xfrm>
            <a:off x="702274" y="5160440"/>
            <a:ext cx="7128792" cy="691123"/>
            <a:chOff x="611560" y="5422124"/>
            <a:chExt cx="7128792" cy="69112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829CD9-F933-4A02-B8F7-2FDE7794904B}"/>
                </a:ext>
              </a:extLst>
            </p:cNvPr>
            <p:cNvSpPr/>
            <p:nvPr/>
          </p:nvSpPr>
          <p:spPr>
            <a:xfrm>
              <a:off x="611560" y="5422124"/>
              <a:ext cx="7128792" cy="691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A8A4FA-98D9-49C1-992F-932251C188D1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457123"/>
              <a:ext cx="1150476" cy="2270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61C626-452F-4C2F-92FE-9A2B82374FD4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43" y="5788909"/>
              <a:ext cx="1462857" cy="2270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0E615D-EA42-40B5-829E-FC2F840DD533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7" y="5816700"/>
              <a:ext cx="5026190" cy="1821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3C36356-4387-4DCB-BE90-870567C7869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7" y="5481392"/>
              <a:ext cx="4176145" cy="18458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9D81D3-D61A-408F-89C8-1197BBB6413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3" y="2889855"/>
            <a:ext cx="1087541" cy="190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2AFB4-5928-4D0B-9734-02F7288C6BC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20" y="1572790"/>
            <a:ext cx="2815459" cy="2537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AE5B47-F162-55C8-5755-DDE065011DE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79" y="3921759"/>
            <a:ext cx="3255080" cy="2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DF3241-BD27-2BD0-6B05-1673926839E8}"/>
              </a:ext>
            </a:extLst>
          </p:cNvPr>
          <p:cNvSpPr/>
          <p:nvPr/>
        </p:nvSpPr>
        <p:spPr>
          <a:xfrm>
            <a:off x="2584409" y="5864772"/>
            <a:ext cx="3835310" cy="6006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2740B-8F4E-33D0-DEAA-D6A3315D7E4C}"/>
              </a:ext>
            </a:extLst>
          </p:cNvPr>
          <p:cNvSpPr/>
          <p:nvPr/>
        </p:nvSpPr>
        <p:spPr>
          <a:xfrm>
            <a:off x="2711449" y="5950593"/>
            <a:ext cx="3608644" cy="44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06D73-BB40-B5A7-B158-F7EC958031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4326062" cy="414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F2425-FD9D-7464-3496-8520367AD8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73" y="704900"/>
            <a:ext cx="5865854" cy="3997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DDE048-A7D6-B019-929D-75825065CD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3" y="1251129"/>
            <a:ext cx="6338709" cy="2037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436472-670C-1B7E-FB7D-E86E982FDC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49" y="1565265"/>
            <a:ext cx="1025623" cy="16829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8878B7FF-6FE1-C1C9-4AD4-5D28719754DE}"/>
              </a:ext>
            </a:extLst>
          </p:cNvPr>
          <p:cNvSpPr/>
          <p:nvPr/>
        </p:nvSpPr>
        <p:spPr>
          <a:xfrm>
            <a:off x="6858000" y="1251129"/>
            <a:ext cx="482599" cy="203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417E06-B24F-FC0F-D157-CF4C8227C98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7" y="1225332"/>
            <a:ext cx="1232673" cy="2295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1AC83C-8B39-6BB4-3C5B-C910C77FE7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" y="4916503"/>
            <a:ext cx="4299413" cy="1933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ECEB42-D648-9DF1-26CC-76E7F68D61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30" y="4874127"/>
            <a:ext cx="3730420" cy="258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685C00-556D-69E1-25CA-E08F23EC97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09" y="5621117"/>
            <a:ext cx="3735684" cy="17117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167A99-9927-1D29-716E-58F1E460BEFE}"/>
              </a:ext>
            </a:extLst>
          </p:cNvPr>
          <p:cNvCxnSpPr>
            <a:cxnSpLocks/>
          </p:cNvCxnSpPr>
          <p:nvPr/>
        </p:nvCxnSpPr>
        <p:spPr>
          <a:xfrm>
            <a:off x="4914608" y="5270500"/>
            <a:ext cx="39817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400665A1-ADD6-B830-3F7F-F6B54C97F57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91" y="5388748"/>
            <a:ext cx="2184097" cy="1907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BE52360-0182-A470-B3D9-11A070ABFF6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83" y="6023072"/>
            <a:ext cx="3434382" cy="29251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601D700-D398-F054-599E-ED8CE608559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2" y="6537894"/>
            <a:ext cx="7267364" cy="2039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05A8D0-F968-8761-7180-52E7F40990DF}"/>
              </a:ext>
            </a:extLst>
          </p:cNvPr>
          <p:cNvSpPr/>
          <p:nvPr/>
        </p:nvSpPr>
        <p:spPr>
          <a:xfrm>
            <a:off x="179512" y="1146270"/>
            <a:ext cx="8800527" cy="697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FD181-04B5-46FB-E1ED-3B4E41D5D9C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5573" y="2043738"/>
            <a:ext cx="3168813" cy="276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98095-CAD2-9552-BAA3-C2AE00D40C9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74386" y="2306382"/>
            <a:ext cx="5639713" cy="2392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CB464-A229-2B14-AE1E-68AB6AEBDF7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04" y="2135164"/>
            <a:ext cx="2971273" cy="1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F651D6F-498F-F40E-C51C-C2CD9DFDB128}"/>
              </a:ext>
            </a:extLst>
          </p:cNvPr>
          <p:cNvGrpSpPr/>
          <p:nvPr/>
        </p:nvGrpSpPr>
        <p:grpSpPr>
          <a:xfrm>
            <a:off x="157802" y="2953543"/>
            <a:ext cx="8277717" cy="3816641"/>
            <a:chOff x="157802" y="2953543"/>
            <a:chExt cx="8277717" cy="38166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9F4949-4D9D-AD52-F288-B474E194FD92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281" y="2953543"/>
              <a:ext cx="5087423" cy="2367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33C839-79E9-BF2F-AF16-2983774E2B13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641" y="3348343"/>
              <a:ext cx="778141" cy="230406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347D49-8292-0ACC-3239-FED773D448E2}"/>
                </a:ext>
              </a:extLst>
            </p:cNvPr>
            <p:cNvCxnSpPr/>
            <p:nvPr/>
          </p:nvCxnSpPr>
          <p:spPr>
            <a:xfrm>
              <a:off x="3979436" y="3483539"/>
              <a:ext cx="6125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D90974-1E56-5553-426F-F9BF3A881313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038" y="3354539"/>
              <a:ext cx="1236195" cy="23040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F38EB4B-132B-0BBC-8CAD-F08A1E0F8805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506" y="3732871"/>
              <a:ext cx="4131013" cy="472505"/>
            </a:xfrm>
            <a:prstGeom prst="rect">
              <a:avLst/>
            </a:prstGeom>
          </p:spPr>
        </p:pic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633A8E8-346B-8234-B225-10B22E61340D}"/>
                </a:ext>
              </a:extLst>
            </p:cNvPr>
            <p:cNvSpPr/>
            <p:nvPr/>
          </p:nvSpPr>
          <p:spPr>
            <a:xfrm>
              <a:off x="4001022" y="3761396"/>
              <a:ext cx="239331" cy="980092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AF336C-F4C0-C899-3E9B-BE8070692EF2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4056071"/>
              <a:ext cx="3694540" cy="39073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D6C4427-218D-0A53-2D53-1E48620728E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981" y="4337245"/>
              <a:ext cx="3110352" cy="5121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7E99C6F-4888-C407-70E8-31782B97CE86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09" y="5289491"/>
              <a:ext cx="4331540" cy="18909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E1AAEE1-9303-7412-9482-6036A05FF200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09" y="5919248"/>
              <a:ext cx="3664089" cy="18909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6969814-8241-EE32-4DA9-7C7427EAC9E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3" y="5645254"/>
              <a:ext cx="3079326" cy="16085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662E9A9-8F2D-1F5A-1E2F-FBA0EEACC198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150" y="5654176"/>
              <a:ext cx="2284167" cy="16163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990A6F1-7871-12B3-1254-254CB5F636EC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942" y="6253478"/>
              <a:ext cx="4063901" cy="16174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A7ED9F-92F5-EC43-7D95-A6A2EF8E9F71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51" y="6526765"/>
              <a:ext cx="7792268" cy="2434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A4FBD2-228F-7AA7-F13E-570819C48F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2632332" cy="33168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FACA45-584A-2AFE-5625-DEE0693616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4" y="1500201"/>
            <a:ext cx="4573569" cy="2058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41A966-2ACC-869E-797A-4877AEAAE0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4" y="2520104"/>
            <a:ext cx="6023661" cy="2031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8714686-B9AC-9AB2-1483-6AA9CB1D93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8" y="720584"/>
            <a:ext cx="5913355" cy="182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F54D3-C1BD-CA61-D517-82996BD2069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4" y="1110420"/>
            <a:ext cx="412525" cy="230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F5C55-3BDE-35A1-9640-A43A64DFBE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73" y="1110419"/>
            <a:ext cx="652590" cy="2304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C54DA20-2962-5FB8-8C5D-080477972B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8" y="720584"/>
            <a:ext cx="1838598" cy="152026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272CA3-7966-889F-7D30-F160D0E76AD9}"/>
              </a:ext>
            </a:extLst>
          </p:cNvPr>
          <p:cNvCxnSpPr/>
          <p:nvPr/>
        </p:nvCxnSpPr>
        <p:spPr>
          <a:xfrm>
            <a:off x="4155230" y="1229760"/>
            <a:ext cx="5520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B9929D-2FFB-4B11-E123-7368B8130622}"/>
              </a:ext>
            </a:extLst>
          </p:cNvPr>
          <p:cNvGrpSpPr/>
          <p:nvPr/>
        </p:nvGrpSpPr>
        <p:grpSpPr>
          <a:xfrm>
            <a:off x="4160367" y="3416043"/>
            <a:ext cx="4864608" cy="1959627"/>
            <a:chOff x="4160367" y="3416043"/>
            <a:chExt cx="4864608" cy="195962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FBE3C1-24C9-BF5E-8AC7-5043C2995C28}"/>
                </a:ext>
              </a:extLst>
            </p:cNvPr>
            <p:cNvSpPr/>
            <p:nvPr/>
          </p:nvSpPr>
          <p:spPr>
            <a:xfrm>
              <a:off x="6091233" y="3709176"/>
              <a:ext cx="1236195" cy="510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5F25F6-E60B-4825-B895-956FF74D89DC}"/>
                </a:ext>
              </a:extLst>
            </p:cNvPr>
            <p:cNvSpPr/>
            <p:nvPr/>
          </p:nvSpPr>
          <p:spPr>
            <a:xfrm>
              <a:off x="6091232" y="4322826"/>
              <a:ext cx="239331" cy="510619"/>
            </a:xfrm>
            <a:prstGeom prst="rect">
              <a:avLst/>
            </a:prstGeom>
            <a:noFill/>
            <a:ln w="25400">
              <a:solidFill>
                <a:srgbClr val="120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B0D1EE2-F22F-3DD9-5777-49811F24B801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348" y="3416043"/>
              <a:ext cx="1271969" cy="16498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E1D3B5-D9A1-31CD-6343-11C4FE3014F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67" y="4932340"/>
              <a:ext cx="4864608" cy="19047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0AAE9A4-AEF0-EA07-6426-F4C48CD25FC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470" y="5205722"/>
              <a:ext cx="2259505" cy="16994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3D597-6770-A450-38E6-E3C9DB112B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51" y="1853711"/>
            <a:ext cx="3347224" cy="4799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5BAC7A-4D9B-6C47-2FE7-37885F8A39D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0" y="1961925"/>
            <a:ext cx="2952522" cy="3118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1A4078-3575-CC38-7412-B6880C9C0E2A}"/>
              </a:ext>
            </a:extLst>
          </p:cNvPr>
          <p:cNvGrpSpPr/>
          <p:nvPr/>
        </p:nvGrpSpPr>
        <p:grpSpPr>
          <a:xfrm>
            <a:off x="6502844" y="1411040"/>
            <a:ext cx="1478455" cy="941287"/>
            <a:chOff x="6502844" y="1411040"/>
            <a:chExt cx="1478455" cy="9412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4EB29B-0B30-75BE-3943-C8A45843851C}"/>
                </a:ext>
              </a:extLst>
            </p:cNvPr>
            <p:cNvSpPr/>
            <p:nvPr/>
          </p:nvSpPr>
          <p:spPr>
            <a:xfrm>
              <a:off x="6502844" y="1841708"/>
              <a:ext cx="936490" cy="510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AD6257-66AC-D4EE-C6D8-7EE4EEDF9F9F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0" y="1411040"/>
              <a:ext cx="1271969" cy="16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2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144B86-C628-5332-CCDE-DECDBE3CD1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" y="188639"/>
            <a:ext cx="5104704" cy="414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0E6878-2086-2075-780A-9C5B8B60A3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" y="819367"/>
            <a:ext cx="5104704" cy="208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B5F87-B3A4-69C3-EC07-C9EF9E580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" y="1946734"/>
            <a:ext cx="734573" cy="208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6DE92-081A-76C1-D3CD-C5DF48B960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5503" y="1244344"/>
            <a:ext cx="6165010" cy="1613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E0E48-7C1D-E6A3-5973-158F611411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96" y="1160534"/>
            <a:ext cx="102095" cy="16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2A975-167E-4CCA-BF9B-7A1695B273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92" y="1160533"/>
            <a:ext cx="102095" cy="167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DA04B-2F38-3C70-EE5F-2E800CCF05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88" y="1160533"/>
            <a:ext cx="102095" cy="1676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EAFF99-5E09-9B23-AEC5-0FC7E6005C87}"/>
              </a:ext>
            </a:extLst>
          </p:cNvPr>
          <p:cNvGrpSpPr/>
          <p:nvPr/>
        </p:nvGrpSpPr>
        <p:grpSpPr>
          <a:xfrm>
            <a:off x="421714" y="3074101"/>
            <a:ext cx="8320111" cy="3662278"/>
            <a:chOff x="421714" y="3074101"/>
            <a:chExt cx="8320111" cy="36622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6CC1BF-7A76-94B7-04B3-94C2476D00F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99" y="3074101"/>
              <a:ext cx="5669408" cy="2110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9A9020-C577-C776-4231-56419451B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29419" y="3374616"/>
              <a:ext cx="2988998" cy="13582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12DA41-4B70-384D-A7C5-79CB6CA63D1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201" y="3373599"/>
              <a:ext cx="102095" cy="1676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6F26C6-E98C-CDA2-E4AE-33093D08ACF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14" y="5422663"/>
              <a:ext cx="312405" cy="1097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9538EC-AE63-7BB6-FFBA-B5F8FFF0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48905" y="4827625"/>
              <a:ext cx="5837208" cy="159399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C757E48-C093-2D1F-FFFC-6F68FD73BBF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201" y="6516340"/>
              <a:ext cx="3324782" cy="2200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694978D-4D35-152D-43D5-1F2AF1DFEFA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442" y="5582256"/>
              <a:ext cx="464386" cy="5066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0393C7A-742B-8D6C-B81B-C6E81B1CE9AB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63" y="3440242"/>
              <a:ext cx="3994862" cy="48922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4909663-4942-1DB6-A007-50A2DF4A892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756" y="4091591"/>
              <a:ext cx="2100867" cy="16354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F9A08EE-BCE5-0E20-6403-56289ADAFBD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184" y="4444298"/>
              <a:ext cx="1579404" cy="149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9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640BA5-BA90-B137-5827-8DFCEB0C6393}"/>
              </a:ext>
            </a:extLst>
          </p:cNvPr>
          <p:cNvSpPr/>
          <p:nvPr/>
        </p:nvSpPr>
        <p:spPr>
          <a:xfrm>
            <a:off x="219007" y="1084668"/>
            <a:ext cx="8779950" cy="31397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7F7D0-EE63-EE93-A785-762AB0F8A4E1}"/>
              </a:ext>
            </a:extLst>
          </p:cNvPr>
          <p:cNvSpPr/>
          <p:nvPr/>
        </p:nvSpPr>
        <p:spPr>
          <a:xfrm>
            <a:off x="262460" y="1113430"/>
            <a:ext cx="8662533" cy="3082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700B1-54A8-1262-2CC5-0C7D90ECF4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88640"/>
            <a:ext cx="2996953" cy="3316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D1465B-CC94-3E3E-95D8-4957C1C676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" y="743609"/>
            <a:ext cx="7270740" cy="2104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4C21E5-C7FE-088C-4665-51D25DD7CDF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2" y="1252567"/>
            <a:ext cx="2598794" cy="1997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BB1373-6BC1-C044-9E72-DB2CD331908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1746695"/>
            <a:ext cx="8558007" cy="221070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FACB5-451D-7261-0EBD-13DF15D05DD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4411887"/>
            <a:ext cx="4394666" cy="2300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9BB8573-E0B4-7313-47F7-D6CC0F4869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8" y="4840524"/>
            <a:ext cx="2532923" cy="1698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9DD039-3BB3-EF58-BDE5-4023197CEF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5197888"/>
            <a:ext cx="5257142" cy="181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8B9F2-5371-A760-6B3C-449DC31A85F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5886104"/>
            <a:ext cx="2762667" cy="17828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C24A333-F4FE-0E6B-A02E-5B0A3389342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28" y="3498730"/>
            <a:ext cx="825905" cy="4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2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940.3824"/>
  <p:tag name="LATEXADDIN" val="\documentclass{article}&#10;\usepackage{color}&#10;\pagestyle{empty}&#10;\begin{document}&#10;&#10;Shinsuke Yoshida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21.1473"/>
  <p:tag name="LATEXADDIN" val="\documentclass{article}\pagestyle{empty}&#10;\usepackage{color}&#10;\begin{document}&#10;\textcolor{red}{HERA\ $\to$\ LHC}&#10;\end{document}&#10;"/>
  <p:tag name="IGUANATEXSIZE" val="20"/>
  <p:tag name="IGUANATEXCURSOR" val="10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3580.802"/>
  <p:tag name="LATEXADDIN" val="\documentclass{article}\pagestyle{empty}&#10;\usepackage{color}&#10;\begin{document}&#10;\small&#10;\textcolor{red}{Confirmation of the process dependence is a task of future experiments}&#10;\end{document}&#10;"/>
  <p:tag name="IGUANATEXSIZE" val="20"/>
  <p:tag name="IGUANATEXCURSOR" val="17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01.012"/>
  <p:tag name="LATEXADDIN" val="\documentclass{article}&#10;\usepackage{amsmath}&#10;\pagestyle{empty}&#10;\begin{document}&#10;&#10;TMD Handbook, arXiv:2304.03302&#10;&#10;\end{document}"/>
  <p:tag name="IGUANATEXSIZE" val="12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39.1451"/>
  <p:tag name="LATEXADDIN" val="\documentclass{article}\pagestyle{empty}&#10;\usepackage{color}&#10;\begin{document}&#10;\underline{TMD evolution} &#10;\end{document}&#10;"/>
  <p:tag name="IGUANATEXSIZE" val="20"/>
  <p:tag name="IGUANATEXCURSOR" val="10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549.681"/>
  <p:tag name="LATEXADDIN" val="\documentclass{article}&#10;\usepackage{amsmath}&#10;\pagestyle{empty}&#10;\begin{document}&#10;&#10;The scale dependence obeys DGLAP evolution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358.08"/>
  <p:tag name="LATEXADDIN" val="\documentclass{article}&#10;\usepackage{amsmath}&#10;\pagestyle{empty}&#10;\begin{document}&#10;&#10;The evolution is performed by using perturbative information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3296.588"/>
  <p:tag name="LATEXADDIN" val="\documentclass{article}&#10;\usepackage{amsmath}&#10;\pagestyle{empty}&#10;\begin{document}&#10;\small&#10;The parton distribution function gets the scale dependence under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LATEXADDIN" val="\documentclass{article}&#10;\usepackage{color}&#10;\usepackage{amsmath}&#10;\pagestyle{empty}&#10;\begin{document}&#10;&#10;$f(x)$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54.7057"/>
  <p:tag name="LATEXADDIN" val="\documentclass{article}&#10;\usepackage{color}&#10;\usepackage{amsmath}&#10;\pagestyle{empty}&#10;\begin{document}&#10;&#10;$f(x,\mu)$&#10;&#10;\end{document}"/>
  <p:tag name="IGUANATEXSIZE" val="20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61.117"/>
  <p:tag name="LATEXADDIN" val="\documentclass{article}&#10;\usepackage{amsmath}&#10;\pagestyle{empty}&#10;\begin{document}&#10;&#10;the renormalization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2023.997"/>
  <p:tag name="LATEXADDIN" val="\documentclass{article}&#10;\usepackage{color}&#10;\usepackage{amsmath}&#10;\pagestyle{empty}&#10;\begin{document}&#10;\begin{eqnarray}&#10;\mu{\partial\over \partial\mu}f(n,\mu)&#10;={\alpha_s(\mu)\over 2\pi}\gamma_n(\alpha_s(\mu))f(n,\mu)&#10;\nonumber&#10;\end{eqnarray}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805.774"/>
  <p:tag name="LATEXADDIN" val="\documentclass{article}\pagestyle{empty}&#10;\usepackage{color}&#10;\begin{document}&#10;same polarization between the parent proton and the internal partons&#10;\end{document}&#10;"/>
  <p:tag name="IGUANATEXSIZE" val="20"/>
  <p:tag name="IGUANATEXCURSOR" val="14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604.799"/>
  <p:tag name="LATEXADDIN" val="\documentclass{article}&#10;\usepackage{color}&#10;\usepackage{amsmath}&#10;\pagestyle{empty}&#10;\begin{document}&#10;&#10;$f(n,\mu)=\int^{+\infty}_0dx\,x^{n-1}f(x,\mu)$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76.4154"/>
  <p:tag name="LATEXADDIN" val="\documentclass{article}&#10;\usepackage{color}&#10;\usepackage{amsmath}&#10;\pagestyle{empty}&#10;\begin{document}&#10;&#10;\textcolor{red}{Perturbative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76.4154"/>
  <p:tag name="LATEXADDIN" val="\documentclass{article}&#10;\usepackage{color}&#10;\usepackage{amsmath}&#10;\pagestyle{empty}&#10;\begin{document}&#10;&#10;\textcolor{red}{Perturbative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8.35"/>
  <p:tag name="LATEXADDIN" val="\documentclass{article}&#10;\usepackage{color}&#10;\usepackage{amsmath}&#10;\pagestyle{empty}&#10;\begin{document}&#10;&#10;\textcolor{blue}{Collins-Soper Kernel&#10;receives a contribution from $\alpha_s(1/b_T)$}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85.564"/>
  <p:tag name="LATEXADDIN" val="\documentclass{article}&#10;\usepackage{color}&#10;\usepackage{amsmath}&#10;\pagestyle{empty}&#10;\begin{document}&#10;&#10;\textcolor{blue}{nonperturbative in large $b_T$}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836.146"/>
  <p:tag name="LATEXADDIN" val="\documentclass{article}&#10;\usepackage{amsmath}&#10;\pagestyle{empty}&#10;\begin{document}&#10;&#10;TMD functions have \underline{two types} of&#10; scale dependences&#10;&#10;\end{document}"/>
  <p:tag name="IGUANATEXSIZE" val="20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2.9472"/>
  <p:tag name="LATEXADDIN" val="\documentclass{article}&#10;\usepackage{color}&#10;\usepackage{amsmath}&#10;\pagestyle{empty}&#10;\begin{document}&#10;$f(x,k_T)$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1.916"/>
  <p:tag name="LATEXADDIN" val="\documentclass{article}&#10;\usepackage{color}&#10;\usepackage{amsmath}&#10;\pagestyle{empty}&#10;\begin{document}&#10;$f(x,k_T,\textcolor{red}{\mu,\zeta})$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2497.938"/>
  <p:tag name="LATEXADDIN" val="\documentclass{article}&#10;\usepackage{color}&#10;\usepackage{amsmath}&#10;\pagestyle{empty}&#10;\begin{document}&#10;\begin{eqnarray}&#10;\mu{\partial\over \partial\mu}&#10;f(x,b_T,\mu,\zeta)&#10;=\gamma_q(\alpha_s(\mu),{\zeta\over \mu^2})&#10;f(x,b_T,\mu,\zeta)&#10;\nonumber&#10;\end{eqnarray}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16.423"/>
  <p:tag name="LATEXADDIN" val="\documentclass{article}&#10;\usepackage{color}&#10;\usepackage{amsmath}&#10;\pagestyle{empty}&#10;\begin{document}&#10;\begin{eqnarray}&#10;f^{\perp}_{1T}(x,b_T,\mu,\zeta)&#10;=\int d^2k_T\,e^{-i\vec{k}_T\cdot \vec{b}_T}&#10;f^{\perp}_{1T}(x,k_T,\mu,\zeta)&#10;\nonumber&#10;\end{eqnarray}&#10;\end{document}"/>
  <p:tag name="IGUANATEXSIZE" val="20"/>
  <p:tag name="IGUANATEXCURSOR" val="1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738.283"/>
  <p:tag name="LATEXADDIN" val="\documentclass{article}\pagestyle{empty}&#10;\usepackage{color}&#10;\begin{document}&#10;cf. Double spin asymmetry $A_{LL}$&#10;\end{document}&#10;"/>
  <p:tag name="IGUANATEXSIZE" val="20"/>
  <p:tag name="IGUANATEXCURSOR" val="11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880.765"/>
  <p:tag name="LATEXADDIN" val="\documentclass{article}&#10;\usepackage{color}&#10;\usepackage{amsmath}&#10;\pagestyle{empty}&#10;\begin{document}&#10;\begin{eqnarray}&#10;\zeta{\partial\over \partial\zeta}&#10;f(x,b_T,\mu,\zeta)&#10;={\tilde{K}\over 2}f(x,b_T,\mu,\zeta)&#10;\nonumber&#10;\end{eqnarray}&#10;\end{document}"/>
  <p:tag name="IGUANATEXSIZE" val="20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593.926"/>
  <p:tag name="LATEXADDIN" val="\documentclass{article}&#10;\usepackage{amsmath}&#10;\pagestyle{empty}&#10;\begin{document}&#10;&#10;Different modelings of the nonperturbative part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94.226"/>
  <p:tag name="LATEXADDIN" val="\documentclass{article}&#10;\usepackage{amsmath}&#10;\pagestyle{empty}&#10;\begin{document}&#10;&#10;Challenging problem for lattice theorists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7.45"/>
  <p:tag name="LATEXADDIN" val="\documentclass{article}&#10;\usepackage{amsmath}&#10;\pagestyle{empty}&#10;\begin{document}&#10;&#10;Scimemi and Vladimirov, JHEP06(2020)137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9.779"/>
  <p:tag name="LATEXADDIN" val="\documentclass{article}&#10;\usepackage{amsmath}&#10;\pagestyle{empty}&#10;\begin{document}&#10;&#10;MAPTMD22, JHEP10(2022)127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46.607"/>
  <p:tag name="LATEXADDIN" val="\documentclass{article}&#10;\usepackage{amsmath}&#10;\pagestyle{empty}&#10;\begin{document}&#10;&#10;Lattice Parton (LPC) Collaboration, JHEP 08 (2023) 172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104.987"/>
  <p:tag name="LATEXADDIN" val="\documentclass{article}&#10;\usepackage{color}&#10;\usepackage{amsmath}&#10;\pagestyle{empty}&#10;\begin{document}&#10;&#10;\textcolor{red}{Wide range of $Q^2$ from EIC turns TMD to a high-precision predictive theory}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627.297"/>
  <p:tag name="LATEXADDIN" val="\documentclass{article}\pagestyle{empty}&#10;\usepackage{color}&#10;\begin{document}&#10;\underline{Coherent scattering in twist-3} &#10;\end{document}&#10;"/>
  <p:tag name="IGUANATEXSIZE" val="20"/>
  <p:tag name="IGUANATEXCURSOR" val="9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38.658"/>
  <p:tag name="LATEXADDIN" val="\documentclass{article}\pagestyle{empty}&#10;\usepackage{color}&#10;\begin{document}&#10;The parton model describes incoherent scatterings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195.7255"/>
  <p:tag name="LATEXADDIN" val="\documentclass{article}&#10;\usepackage{color}&#10;\pagestyle{empty}&#10;\begin{document}&#10;&#10;\begin{eqnarray}&#10;\sigma=&#10;\nonumber&#10;\end{eqnarray}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05.3993"/>
  <p:tag name="LATEXADDIN" val="\documentclass{article}\pagestyle{empty}&#10;\usepackage{color}&#10;\begin{document}&#10;$\vec{p}+\vec{p}\to \gamma+X$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41.62"/>
  <p:tag name="LATEXADDIN" val="\documentclass{article}\pagestyle{empty}&#10;\usepackage{color}&#10;\begin{document}&#10;Higher twist effect is generated by a coherent scattering&#10;\end{document}&#10;"/>
  <p:tag name="IGUANATEXSIZE" val="20"/>
  <p:tag name="IGUANATEXCURSOR" val="11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color}&#10;\pagestyle{empty}&#10;\begin{document}&#10;&#10;\begin{eqnarray}&#10;=&#10;\nonumber&#10;\end{eqnarray}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2164.229"/>
  <p:tag name="LATEXADDIN" val="\documentclass{article}&#10;\usepackage{color}&#10;\usepackage{amsmath}&#10;\pagestyle{empty}&#10;&#10;\makeatletter&#10;\def\slash#1{{\mathpalette\c@ncel{#1}}} % TeXbook, bottom of p360&#10;\makeatother&#10;&#10;\begin{document}&#10;&#10;\begin{eqnarray}&#10;{\cal F.T.}&#10;\langle PS_{\perp}|\bar{\psi}_j(0)&#10;gF^{\alpha +}(x^-_2)&#10;\psi_i(x_1^-)|PS_{\perp}\rangle&#10;\nonumber&#10;\end{eqnarray}&#10;&#10;\end{document}"/>
  <p:tag name="IGUANATEXSIZE" val="20"/>
  <p:tag name="IGUANATEXCURSOR" val="2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3.7346"/>
  <p:tag name="LATEXADDIN" val="\documentclass{article}&#10;\usepackage{color}&#10;\pagestyle{empty}&#10;\begin{document}&#10;&#10;\begin{eqnarray}&#10;\cdots&#10;\nonumber&#10;\end{eqnarray}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2143.232"/>
  <p:tag name="LATEXADDIN" val="\documentclass{article}\pagestyle{empty}&#10;\usepackage{color}&#10;\begin{document}&#10;higher twist effect describes &#10;&#10;the coherent correlation among partons&#10;\end{document}&#10;"/>
  <p:tag name="IGUANATEXSIZE" val="20"/>
  <p:tag name="IGUANATEXCURSOR" val="10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27.109"/>
  <p:tag name="LATEXADDIN" val="\documentclass{article}\pagestyle{empty}&#10;\usepackage{color}&#10;\begin{document}&#10;relation with small-x&#10;\end{document}&#10;"/>
  <p:tag name="IGUANATEXSIZE" val="20"/>
  <p:tag name="IGUANATEXCURSOR" val="9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$p$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7.634"/>
  <p:tag name="LATEXADDIN" val="\documentclass{article}&#10;\usepackage{amsmath}&#10;\pagestyle{empty}&#10;\begin{document}&#10;&#10;arXiv:2310.12847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55.3806"/>
  <p:tag name="LATEXADDIN" val="\documentclass{article}\pagestyle{empty}&#10;\usepackage{color}&#10;\begin{document}&#10;\underline{Twist-3 evolution} 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13.011"/>
  <p:tag name="LATEXADDIN" val="\documentclass{article}\pagestyle{empty}&#10;\usepackage{color}&#10;\begin{document}&#10;1-loop evolution equations have been derived for many twist-3 functions&#10;\end{document}&#10;"/>
  <p:tag name="IGUANATEXSIZE" val="20"/>
  <p:tag name="IGUANATEXCURSOR" val="14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883.015"/>
  <p:tag name="LATEXADDIN" val="\documentclass{article}\pagestyle{empty}&#10;\usepackage{color}&#10;\begin{document}&#10;\underline{Qiu-Sterman function(Sivers type)}&#10;\end{document}&#10;"/>
  <p:tag name="IGUANATEXSIZE" val="20"/>
  <p:tag name="IGUANATEXCURSOR" val="12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8.088"/>
  <p:tag name="ORIGINALWIDTH" val="5025.122"/>
  <p:tag name="LATEXADDIN" val="\documentclass{article}&#10;\usepackage{amsmath}&#10;\pagestyle{empty}&#10;\begin{document}&#10;&#10;\begin{eqnarray}&#10;&amp;&amp;{\partial\over \partial \ln\mu^2}F_{FT}(x_B,x_B,\mu^2)&#10;\nonumber\\&#10;&amp;=&amp;&#10;{\alpha_s(\mu)\over 2\pi}\Bigl\{\int^1_{x_B}{dx\over x}&#10;\Bigl[&#10;P_{qq}(\hat{x})F_{FT}(x,x,\mu^2)&#10;+{N\over 2}\Bigl(&#10;{(1+\hat{x})F_{FT}(x_B,x,\mu^2)-(1+\hat{x}^2)&#10;F_{FT}(x,x,\mu^2)\over (1-\hat{x})_+}&#10;\nonumber\\&#10;&amp;&amp;+\tilde{F}_{FT}(x_B,x,\mu^2)\Bigr)&#10;\Bigr]-NF_{FT}(x_B,x_B,\mu^2)&#10;\nonumber\\&#10;&amp;&amp;+{1\over 2N}\int^1_{x_B}{dx\over x}\Bigl((1-2\hat{x})&#10;F_{FT}(x_B,x_B-x,\mu^2)+\tilde{F}_{FT}(x_B,x_B-x,\mu^2)&#10;\Bigr)&#10;\Bigr\}&#10;\nonumber&#10;\end{eqnarray}&#10;&#10;\end{document}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62.729"/>
  <p:tag name="LATEXADDIN" val="\documentclass{article}&#10;\usepackage{amsmath}&#10;\pagestyle{empty}&#10;\begin{document}&#10;&#10;Code for numarical simulations is ready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43.794"/>
  <p:tag name="LATEXADDIN" val="\documentclass{article}&#10;\usepackage{amsmath}&#10;\pagestyle{empty}&#10;\begin{document}&#10;&#10;B. M. Pirnay, arXiv:1307.1272&#10;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587.177"/>
  <p:tag name="LATEXADDIN" val="\documentclass{article}&#10;\usepackage{amsmath}&#10;\pagestyle{empty}&#10;\begin{document}&#10;&#10;More data is needed for the initial distributions 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359.58"/>
  <p:tag name="LATEXADDIN" val="\documentclass{article}&#10;\usepackage{amsmath}&#10;\pagestyle{empty}&#10;\begin{document}&#10;&#10;No related lattice studies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406.4492"/>
  <p:tag name="LATEXADDIN" val="\documentclass{article}&#10;\usepackage{amsmath}&#10;\pagestyle{empty}&#10;\begin{document}&#10;&#10;\begin{eqnarray}&#10;\hat{x}={x_B\over x}&#10;\nonumber&#10;\end{eqnarray}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$p$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54.818"/>
  <p:tag name="LATEXADDIN" val="\documentclass{article}\pagestyle{empty}&#10;\usepackage{color}&#10;\begin{document}&#10;\underline{NLO calculation in twist-3} &#10;\end{document}&#10;"/>
  <p:tag name="IGUANATEXSIZE" val="20"/>
  <p:tag name="IGUANATEXCURSOR" val="11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1807.274"/>
  <p:tag name="LATEXADDIN" val="\documentclass{article}\pagestyle{empty}&#10;\usepackage{color}&#10;\begin{document}&#10;&#10;\begin{eqnarray}&#10;\sigma_{\rm LO}-\sigma_{\rm LO}{\alpha_s\over 2\pi}&#10;P_{qq}(w){1\over \epsilon}+\sigma_{\rm NLO}\cdots&#10;\nonumber&#10;\end{eqnarray}&#10;&#10;\end{document}&#10;"/>
  <p:tag name="IGUANATEXSIZE" val="20"/>
  <p:tag name="IGUANATEXCURSOR" val="20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487.814"/>
  <p:tag name="LATEXADDIN" val="\documentclass{article}\pagestyle{empty}&#10;\usepackage{color}&#10;\begin{document}&#10;${\displaystyle &#10;=\int{dx\over x}&#10;\textcolor{red}{f_q(x,\mu^2)}&#10;\sigma({w\over x})+\cdots}$&#10;\end{document}&#10;"/>
  <p:tag name="IGUANATEXSIZE" val="20"/>
  <p:tag name="IGUANATEXCURSOR" val="14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168.729"/>
  <p:tag name="LATEXADDIN" val="\documentclass{article}\pagestyle{empty}&#10;\usepackage{color}&#10;\begin{document}&#10;${\displaystyle &#10;f_q(x)={1\over p^+}\int{d\lambda\over 2\pi}e^{i\lambda x}&#10;\langle q|\bar{\psi}(0)\gamma^+\psi(\lambda n)|q\rangle}$&#10;\end{document}&#10;"/>
  <p:tag name="IGUANATEXSIZE" val="20"/>
  <p:tag name="IGUANATEXCURSOR" val="1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216"/>
  <p:tag name="ORIGINALWIDTH" val="2293.213"/>
  <p:tag name="LATEXADDIN" val="\documentclass{article}\pagestyle{empty}&#10;\usepackage{color}&#10;\begin{document}&#10;${\displaystyle &#10;=\delta(1-x)+{\alpha_s\over 2\pi}P_{qq}(x)&#10;\Bigl({1\over \epsilon_{\rm U}}&#10;-{1\over \epsilon_{\rm I}}\Bigr)+O(\alpha_s^2)}$&#10;\end{document}&#10;"/>
  <p:tag name="IGUANATEXSIZE" val="20"/>
  <p:tag name="IGUANATEXCURSOR" val="21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2377.203"/>
  <p:tag name="LATEXADDIN" val="\documentclass{article}\pagestyle{empty}&#10;\usepackage{color}&#10;\begin{document}&#10;${\displaystyle &#10;f^R_q(x,\mu^2)=\delta(1-x)-{\alpha_s\over 2\pi}P_{qq}(x)&#10;{1\over \epsilon_{\rm I}}+O(\alpha_s^2)}$&#10;\end{document}&#10;"/>
  <p:tag name="IGUANATEXSIZE" val="20"/>
  <p:tag name="IGUANATEXCURSOR" val="9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204.724"/>
  <p:tag name="LATEXADDIN" val="\documentclass{article}\pagestyle{empty}&#10;\usepackage{color}&#10;\begin{document}&#10;The two expansion have to be consistent&#10;\end{document}&#10;"/>
  <p:tag name="IGUANATEXSIZE" val="20"/>
  <p:tag name="IGUANATEXCURSOR" val="11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76.9029"/>
  <p:tag name="LATEXADDIN" val="\documentclass{article}\pagestyle{empty}&#10;\usepackage{color}&#10;\begin{document}&#10;order by order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16.198"/>
  <p:tag name="LATEXADDIN" val="\documentclass{article}\pagestyle{empty}&#10;\usepackage{color}&#10;\begin{document}&#10;\underline{Twist-3}&#10;\end{document}&#10;"/>
  <p:tag name="IGUANATEXSIZE" val="20"/>
  <p:tag name="IGUANATEXCURSOR" val="9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554.181"/>
  <p:tag name="LATEXADDIN" val="\documentclass{article}\pagestyle{empty}&#10;\usepackage{color}&#10;\begin{document}&#10;Factorizable at one-loop if $P_T$ is integrated out&#10;\end{document}&#10;"/>
  <p:tag name="IGUANATEXSIZE" val="20"/>
  <p:tag name="IGUANATEXCURSOR" val="12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68.99134"/>
  <p:tag name="LATEXADDIN" val="\documentclass{article}\pagestyle{empty}&#10;\usepackage{color}&#10;\begin{document}&#10;L&#10;\end{document}&#10;"/>
  <p:tag name="IGUANATEXSIZE" val="20"/>
  <p:tag name="IGUANATEXCURSOR" val="7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4073.491"/>
  <p:tag name="LATEXADDIN" val="\documentclass{article}\pagestyle{empty}&#10;\usepackage{color}&#10;\begin{document}&#10;\small&#10;Factorization has not been proven in fixed-$P_T$&#10;(one more gluon in the final state)&#10;\end{document}&#10;"/>
  <p:tag name="IGUANATEXSIZE" val="20"/>
  <p:tag name="IGUANATEXCURSOR" val="11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58.868"/>
  <p:tag name="LATEXADDIN" val="\documentclass{article}&#10;\usepackage{color}&#10;\usepackage{amsmath}&#10;\pagestyle{empty}&#10;\begin{document}&#10;&#10;\textcolor{blue}{collinear divergence}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22.6846"/>
  <p:tag name="LATEXADDIN" val="\documentclass{article}\pagestyle{empty}&#10;\usepackage{color}&#10;\begin{document}&#10;\underline{Summary} &#10;\end{document}&#10;"/>
  <p:tag name="IGUANATEXSIZE" val="20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3697.788"/>
  <p:tag name="LATEXADDIN" val="\documentclass{article}\pagestyle{empty}&#10;\usepackage{color}&#10;\begin{document}&#10;\small&#10;$\cdot$ Understanding of novel aspects of the nucleon struture being overlooked &#10;&#10;\ \ in the parton picture is&#10;a central aim of future experiments&#10;\end{document}&#10;"/>
  <p:tag name="IGUANATEXSIZE" val="20"/>
  <p:tag name="IGUANATEXCURSOR" val="17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3491.563"/>
  <p:tag name="LATEXADDIN" val="\documentclass{article}\pagestyle{empty}&#10;\usepackage{color}&#10;\begin{document}&#10;\small&#10;$\cdot$ EIC is a great opportunity to establish new fundamental theoretical &#10;&#10;\ \ frameworks in QCD&#10;\end{document}&#10;"/>
  <p:tag name="IGUANATEXSIZE" val="20"/>
  <p:tag name="IGUANATEXCURSOR" val="16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2770.154"/>
  <p:tag name="LATEXADDIN" val="\documentclass{article}\pagestyle{empty}&#10;\usepackage{color}&#10;\begin{document}&#10;\small&#10;$\cdot$ There are many more interesting discussions on TMD&#10;\end{document}&#10;"/>
  <p:tag name="IGUANATEXSIZE" val="20"/>
  <p:tag name="IGUANATEXCURSOR" val="11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1051.369"/>
  <p:tag name="LATEXADDIN" val="\documentclass{article}\pagestyle{empty}&#10;\usepackage{color}&#10;\begin{document}&#10;\small&#10;- TMD in jet physics&#10;\end{document}&#10;"/>
  <p:tag name="IGUANATEXSIZE" val="20"/>
  <p:tag name="IGUANATEXCURSOR" val="10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1583.052"/>
  <p:tag name="LATEXADDIN" val="\documentclass{article}\pagestyle{empty}&#10;\usepackage{color}&#10;\begin{document}&#10;\small&#10;- physics related to gluon TMD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883.015"/>
  <p:tag name="LATEXADDIN" val="\documentclass{article}\pagestyle{empty}&#10;\usepackage{color}&#10;\begin{document}&#10;\small&#10;- TMD and orbital motion of partons&#10;\end{document}&#10;"/>
  <p:tag name="IGUANATEXSIZE" val="20"/>
  <p:tag name="IGUANATEXCURSOR" val="11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68.99134"/>
  <p:tag name="LATEXADDIN" val="\documentclass{article}\pagestyle{empty}&#10;\usepackage{color}&#10;\begin{document}&#10;L&#10;\end{document}&#10;"/>
  <p:tag name="IGUANATEXSIZE" val="20"/>
  <p:tag name="IGUANATEXCURSOR" val="7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80.7274"/>
  <p:tag name="LATEXADDIN" val="\documentclass{article}\pagestyle{empty}&#10;\usepackage{color}&#10;\begin{document}&#10;etc.&#10;\end{document}&#10;"/>
  <p:tag name="IGUANATEXSIZE" val="20"/>
  <p:tag name="IGUANATEXCURSOR" val="8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1675.291"/>
  <p:tag name="LATEXADDIN" val="\documentclass{article}\pagestyle{empty}&#10;\usepackage{color}&#10;\begin{document}&#10;\small&#10;Check `TMD school' on YouTube&#10;\end{document}&#10;"/>
  <p:tag name="IGUANATEXSIZE" val="20"/>
  <p:tag name="IGUANATEXCURSOR" val="11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356.58"/>
  <p:tag name="LATEXADDIN" val="\documentclass{article}\pagestyle{empty}&#10;\usepackage{color}&#10;\begin{document}&#10;\small&#10;\textcolor{red}{No TMD experts in Japan!}&#10;\end{document}&#10;"/>
  <p:tag name="IGUANATEXSIZE" val="20"/>
  <p:tag name="IGUANATEXCURSOR" val="10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448.4439"/>
  <p:tag name="LATEXADDIN" val="\documentclass{article}\pagestyle{empty}&#10;\usepackage{color}&#10;\begin{document}&#10;\underline{Back up} &#10;\end{document}&#10;"/>
  <p:tag name="IGUANATEXSIZE" val="20"/>
  <p:tag name="IGUANATEXCURSOR" val="9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787.4016"/>
  <p:tag name="LATEXADDIN" val="\documentclass{article}\pagestyle{empty}&#10;\begin{document}&#10;\underline{TMD function}&#10;\end{document}&#10;"/>
  <p:tag name="IGUANATEXSIZE" val="20"/>
  <p:tag name="IGUANATEXCURSOR" val="8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LATEXADDIN" val="\documentclass{article}\pagestyle{empty}&#10;\usepackage{color}&#10;\begin{document}&#10;$f(x)$&#10;\end{document}&#10;"/>
  <p:tag name="IGUANATEXSIZE" val="20"/>
  <p:tag name="IGUANATEXCURSOR" val="8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2.9472"/>
  <p:tag name="LATEXADDIN" val="\documentclass{article}\pagestyle{empty}&#10;\usepackage{color}&#10;\begin{document}&#10;$f(x,k_T)$&#10;\end{document}&#10;"/>
  <p:tag name="IGUANATEXSIZE" val="20"/>
  <p:tag name="IGUANATEXCURSOR" val="8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12.411"/>
  <p:tag name="LATEXADDIN" val="\documentclass{article}\pagestyle{empty}&#10;\begin{document}&#10;Transverse momentum dependent(TMD) function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2557.18"/>
  <p:tag name="LATEXADDIN" val="\documentclass{article}&#10;\usepackage{amsmath}&#10;\pagestyle{empty}&#10;\begin{document}&#10;${\cal F.T.}&#10;\langle PS_{\perp}|\bar{\psi}(0)\gamma^{\mu}\psi(x^-)&#10;|PS_{\perp}\rangle&#10;=2f(x)p^{\mu}+\cdots$&#10;\end{document}"/>
  <p:tag name="IGUANATEXSIZE" val="20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529.434"/>
  <p:tag name="LATEXADDIN" val="\documentclass{article}&#10;\usepackage{color}&#10;\usepackage{amsmath}&#10;\pagestyle{empty}&#10;\begin{document}&#10;${\cal F.T.}&#10;\langle PS_{\perp}|\bar{\psi}(0)\gamma^{\mu}\psi(x^-&#10;,\textcolor{red}{x_{T}})|PS_{\perp}\rangle&#10;=2f(x,\textcolor{red}{k_T})p^{\mu}&#10;+{2\over M_N}\epsilon^{\mu\nu\rho\sigma}&#10;P_{\nu}\textcolor{red}{k_{T\rho}}S_{\perp\sigma}&#10;f^{\perp}_{1T}(x,\textcolor{red}{k_T})\cdots$&#10;\end{document}"/>
  <p:tag name="IGUANATEXSIZE" val="20"/>
  <p:tag name="IGUANATEXCURSOR" val="3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68.99134"/>
  <p:tag name="LATEXADDIN" val="\documentclass{article}\pagestyle{empty}&#10;\usepackage{color}&#10;\begin{document}&#10;L&#10;\end{document}&#10;"/>
  <p:tag name="IGUANATEXSIZE" val="20"/>
  <p:tag name="IGUANATEXCURSOR" val="7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482.19"/>
  <p:tag name="LATEXADDIN" val="\documentclass{article}\pagestyle{empty}&#10;\begin{document}&#10;Introduction of $k_T$ gives 5 new type functions&#10;\end{document}&#10;"/>
  <p:tag name="IGUANATEXSIZE" val="20"/>
  <p:tag name="IGUANATEXCURSOR" val="9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1987"/>
  <p:tag name="ORIGINALWIDTH" val="2718.41"/>
  <p:tag name="LATEXADDIN" val="\documentclass{article}&#10;\usepackage{color}&#10;\pagestyle{empty}&#10;\begin{document}&#10;Some of them describe &#10;&#10;\textcolor{red}{the mismatch of the polarizations}&#10;&#10;between the parent proton and an internal parton&#10;\end{document}&#10;"/>
  <p:tag name="IGUANATEXSIZE" val="20"/>
  <p:tag name="IGUANATEXCURSOR" val="4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LATEXADDIN" val="\documentclass{article}\pagestyle{empty}&#10;\usepackage{color}&#10;\begin{document}&#10;$f(x)$&#10;\end{document}&#10;"/>
  <p:tag name="IGUANATEXSIZE" val="20"/>
  <p:tag name="IGUANATEXCURSOR" val="8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32.808"/>
  <p:tag name="LATEXADDIN" val="\documentclass{article}\pagestyle{empty}&#10;\begin{document}&#10;Parton distribution function&#10;\end{document}&#10;"/>
  <p:tag name="IGUANATEXSIZE" val="20"/>
  <p:tag name="IGUANATEXCURSOR" val="6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29.134"/>
  <p:tag name="LATEXADDIN" val="\documentclass{article}\pagestyle{empty}&#10;\begin{document}&#10;probabilistic distribution of a parton with momentum&#10;\end{document}&#10;"/>
  <p:tag name="IGUANATEXSIZE" val="20"/>
  <p:tag name="IGUANATEXCURSOR" val="11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62.7297"/>
  <p:tag name="LATEXADDIN" val="\documentclass{article}\pagestyle{empty}&#10;\usepackage{color}&#10;\begin{document}&#10;$xP$&#10;\end{document}&#10;"/>
  <p:tag name="IGUANATEXSIZE" val="20"/>
  <p:tag name="IGUANATEXCURSOR" val="7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34.1582"/>
  <p:tag name="LATEXADDIN" val="\documentclass{article}\pagestyle{empty}&#10;\begin{document}&#10;1-dimensional&#10;\end{document}&#10;"/>
  <p:tag name="IGUANATEXSIZE" val="20"/>
  <p:tag name="IGUANATEXCURSOR" val="6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124.109"/>
  <p:tag name="LATEXADDIN" val="\documentclass{article}\pagestyle{empty}&#10;\usepackage{color}&#10;\begin{document}&#10;\underline{Proton spin problem} &#10;\end{document}&#10;"/>
  <p:tag name="IGUANATEXSIZE" val="20"/>
  <p:tag name="IGUANATEXCURSOR" val="10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J_{QCD}={1\over 2}\Sigma+L^q_{can}+\Delta G+L^g_{can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4.9603"/>
  <p:tag name="PICTUREFILESIZE" val="1064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89.3888"/>
  <p:tag name="LATEXADDIN" val="\documentclass{article}\pagestyle{empty}&#10;\usepackage{color}&#10;\begin{document}&#10;\begin{eqnarray}&#10;J_{QCD}=J^q+J^g \nonumber&#10;\end{eqnarray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68.99134"/>
  <p:tag name="LATEXADDIN" val="\documentclass{article}\pagestyle{empty}&#10;\usepackage{color}&#10;\begin{document}&#10;L&#10;\end{document}&#10;"/>
  <p:tag name="IGUANATEXSIZE" val="20"/>
  <p:tag name="IGUANATEXCURSOR" val="7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75.4031"/>
  <p:tag name="LATEXADDIN" val="\documentclass{article}&#10;\usepackage{amsmath}&#10;\pagestyle{empty}&#10;\begin{document}&#10;&#10;Jaffe-Manohar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98874"/>
  <p:tag name="LATEXADDIN" val="\documentclass{article}&#10;\usepackage{amsmath}&#10;\pagestyle{empty}&#10;\begin{document}&#10;&#10;Ji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645.6693"/>
  <p:tag name="LATEXADDIN" val="\documentclass{article}&#10;\usepackage{amsmath}&#10;\pagestyle{empty}&#10;\begin{document}&#10;&#10;${1\over 2}\Delta \Sigma\sim 30\%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583.4271"/>
  <p:tag name="LATEXADDIN" val="\documentclass{article}&#10;\usepackage{amsmath}&#10;\pagestyle{empty}&#10;\begin{document}&#10;&#10;$\Delta G\sim 20\%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071.991"/>
  <p:tag name="LATEXADDIN" val="\documentclass{article}\pagestyle{empty}&#10;\usepackage{color}&#10;\begin{document}&#10;$\cdot$\ TMDs require nonzero total orbital angular momentum in the z-direction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928.009"/>
  <p:tag name="LATEXADDIN" val="\documentclass{article}\pagestyle{empty}&#10;\usepackage{color}&#10;\begin{document}&#10;\small&#10;$\cdot$\ OAM could be evaluated by using Sivers functions&#10;in a model dependen way&#10;\end{document}&#10;"/>
  <p:tag name="IGUANATEXSIZE" val="20"/>
  <p:tag name="IGUANATEXCURSOR" val="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J^q={1\over 2}\int^{1}_{0}dx x\Bigl(H^q(x,0,0)+E^q(x,0,0)\Bigr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8.9804"/>
  <p:tag name="PICTUREFILESIZE" val="1628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20.697"/>
  <p:tag name="LATEXADDIN" val="\documentclass{article}\pagestyle{empty}&#10;\usepackage{color}&#10;\begin{document}&#10;A. Bacchetta and M. Radici, PRL 107(2011)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. Burkardt, PRD 66(200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0002"/>
  <p:tag name="PICTUREFILESIZE" val="4764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xperimental dat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96016"/>
  <p:tag name="PICTUREFILESIZE" val="286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03.525"/>
  <p:tag name="LATEXADDIN" val="\documentclass{article}&#10;\usepackage{color}&#10;\pagestyle{empty}&#10;\begin{document}&#10;&#10;(South China Normal University)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LATEXADDIN" val="\documentclass{article}\pagestyle{empty}&#10;\usepackage{color}&#10;\begin{document}&#10;$\gamma$&#10;\end{document}&#10;"/>
  <p:tag name="IGUANATEXSIZE" val="20"/>
  <p:tag name="IGUANATEXCURSOR" val="8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f^{\perp(0)q}_{1T}(x)=-L(x)E^q(x,0,0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4.9802"/>
  <p:tag name="PICTUREFILESIZE" val="6157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1.856"/>
  <p:tag name="LATEXADDIN" val="\documentclass{article}\pagestyle{empty}&#10;\usepackage{color}&#10;\begin{document}&#10;&#10;$L(x)$: model function&#10;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828.6464"/>
  <p:tag name="LATEXADDIN" val="\documentclass{article}&#10;\usepackage{amsmath}&#10;\pagestyle{empty}&#10;\begin{document}&#10;&#10;$L_z=xp_y-yp_x$&#10;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31.158"/>
  <p:tag name="LATEXADDIN" val="\documentclass{article}&#10;\usepackage{amsmath}&#10;\pagestyle{empty}&#10;\begin{document}&#10;&#10;S.~Meissner, A.~Metz and K.~Goeke, PRD76(2007)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045.744"/>
  <p:tag name="LATEXADDIN" val="\documentclass{article}\pagestyle{empty}&#10;\usepackage{color}&#10;\begin{document}&#10;\underline{Total angular momentum from Sivers} &#10;\end{document}&#10;"/>
  <p:tag name="IGUANATEXSIZE" val="20"/>
  <p:tag name="IGUANATEXCURSOR" val="8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7.405"/>
  <p:tag name="LATEXADDIN" val="\documentclass{article}&#10;\usepackage{amsmath}&#10;\pagestyle{empty}&#10;\begin{document}&#10;&#10;A.~Bacchetta and M.~Radici, PoS QNP2012 (2012)&#10;&#10;\end{document}"/>
  <p:tag name="IGUANATEXSIZE" val="20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27.559"/>
  <p:tag name="LATEXADDIN" val="\documentclass{article}&#10;\usepackage{amsmath}&#10;\pagestyle{empty}&#10;\begin{document}&#10;&#10;state-of-the-art 10 years ago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71.916"/>
  <p:tag name="LATEXADDIN" val="\documentclass{article}&#10;\usepackage{amsmath}&#10;\pagestyle{empty}&#10;\begin{document}&#10;&#10;G.~Wang \textit{et al.} [\ensuremath{\chi}QCD], Phys. Rev. D106 (2022)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46.644"/>
  <p:tag name="LATEXADDIN" val="\documentclass{article}&#10;\usepackage{color}&#10;\usepackage{amsmath}&#10;\pagestyle{empty}&#10;\begin{document}&#10;&#10;\textcolor{red}{Can we study the sea contributions &#10;through Sivers ?}&#10;&#10;\end{document}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155.98"/>
  <p:tag name="LATEXADDIN" val="\documentclass{article}\pagestyle{empty}&#10;\usepackage{color}&#10;\begin{document}&#10;\underline{Relationship between TMD and twist-3} &#10;\end{document}&#10;"/>
  <p:tag name="IGUANATEXSIZE" val="20"/>
  <p:tag name="IGUANATEXCURSOR" val="12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577.803"/>
  <p:tag name="LATEXADDIN" val="\documentclass{article}&#10;\usepackage{amsmath}&#10;\pagestyle{empty}&#10;\begin{document}&#10;&#10;U.~Acharya et al. [PHENIX], &#10;&#10;PRL130 (2023)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195.351"/>
  <p:tag name="LATEXADDIN" val="\documentclass{article}&#10;\usepackage{color}&#10;\pagestyle{empty}&#10;\begin{document}&#10;&#10;X. Ji, J.-W. Qiu, W.Vogelsang and F. Yuan, PRD73(2006)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67.904"/>
  <p:tag name="LATEXADDIN" val="\documentclass{article}&#10;\usepackage{color}&#10;\pagestyle{empty}&#10;\begin{document}&#10;&#10;PLB638(2006)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901.012"/>
  <p:tag name="LATEXADDIN" val="\documentclass{article}&#10;\usepackage{amsmath}&#10;\pagestyle{empty}&#10;\begin{document}&#10;&#10;TMD and the collinear twist-3 are equivalent in intermediate $P_T$ region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09.599"/>
  <p:tag name="LATEXADDIN" val="\documentclass{article}&#10;\usepackage{color}&#10;\pagestyle{empty}&#10;\begin{document}&#10;&#10;\begin{eqnarray}&#10;\pi F_{FT}(x,x)=f_{1T}^{\perp(1)}(x)&#10;\nonumber&#10;\end{eqnarray}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44.1694"/>
  <p:tag name="LATEXADDIN" val="\documentclass{article}&#10;\usepackage{amsmath}&#10;\pagestyle{empty}&#10;\begin{document}&#10;&#10;QS-function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15.86"/>
  <p:tag name="LATEXADDIN" val="\documentclass{article}&#10;\usepackage{amsmath}&#10;\pagestyle{empty}&#10;\begin{document}&#10;&#10;$k_T$-moment of Sivers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867.266"/>
  <p:tag name="LATEXADDIN" val="\documentclass{article}&#10;\usepackage{color}&#10;\usepackage{amsmath}&#10;\pagestyle{empty}&#10;\begin{document}&#10;&#10;\textcolor{red}{EIC is a great opportunity to investigate the intermediate region of $P_T$}&#10;&#10;\end{document}"/>
  <p:tag name="IGUANATEXSIZE" val="20"/>
  <p:tag name="IGUANATEXCURSOR" val="1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572.178"/>
  <p:tag name="LATEXADDIN" val="\documentclass{article}&#10;\usepackage{color}&#10;\usepackage{amsmath}&#10;\pagestyle{empty}&#10;\begin{document}&#10;&#10;\textcolor{red}{The sign is inconsistent between the two ways !}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85.339"/>
  <p:tag name="LATEXADDIN" val="\documentclass{article}&#10;\usepackage{amsmath}&#10;\pagestyle{empty}&#10;\begin{document}&#10;&#10;Kang, Qiu, Vogelsang, Yuan, Phys. Rev. D83 (2011) 094001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65.017"/>
  <p:tag name="LATEXADDIN" val="\documentclass{article}&#10;\usepackage{amsmath}&#10;\pagestyle{empty}&#10;\begin{document}&#10;&#10;Determine Sivers function from $ep$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839.1451"/>
  <p:tag name="LATEXADDIN" val="\documentclass{article}\pagestyle{empty}&#10;\usepackage{color}&#10;\begin{document}&#10;polarized PDFs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80.615"/>
  <p:tag name="LATEXADDIN" val="\documentclass{article}&#10;\usepackage{amsmath}&#10;\pagestyle{empty}&#10;\begin{document}&#10;&#10;and use the rela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75.815"/>
  <p:tag name="LATEXADDIN" val="\documentclass{article}&#10;\usepackage{amsmath}&#10;\pagestyle{empty}&#10;\begin{document}&#10;&#10;Directly determine from $pp$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wist-3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143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4.7319"/>
  <p:tag name="LATEXADDIN" val="\documentclass{article}\pagestyle{empty}&#10;\usepackage{color}&#10;\def\la{\langle}&#10;\def\ra{\rangle}&#10;\def\beq{\begin{eqnarray}}&#10;\def\eeq{\end{eqnarray}}&#10;\begin{document}&#10;$P_T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18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MD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24.00008"/>
  <p:tag name="PICTUREFILESIZE" val="69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9.8912"/>
  <p:tag name="LATEXADDIN" val="\documentclass{article}\pagestyle{empty}&#10;\usepackage{color}&#10;\def\la{\langle}&#10;\def\ra{\rangle}&#10;\def\beq{\begin{eqnarray}}&#10;\def\eeq{\end{eqnarray}}&#10;\begin{document}&#10;$\Lambda_{QCD}\ll P_T,\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\pagestyle{empty}&#10;\usepackage{color}&#10;\def\la{\langle}&#10;\def\ra{\rangle}&#10;\def\beq{\begin{eqnarray}}&#10;\def\eeq{\end{eqnarray}}&#10;\begin{document}&#10;$P_T\ll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22.872"/>
  <p:tag name="LATEXADDIN" val="\documentclass{article}\pagestyle{empty}&#10;\usepackage{color}&#10;\begin{document}&#10;\underline{Lam-Tung relation} &#10;\end{document}&#10;"/>
  <p:tag name="IGUANATEXSIZE" val="20"/>
  <p:tag name="IGUANATEXCURSOR" val="1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286.839"/>
  <p:tag name="LATEXADDIN" val="\documentclass{article}&#10;\usepackage{amsmath}&#10;\pagestyle{empty}&#10;\begin{document}&#10;&#10;Conventional pQCD calculation predicts Lam-Tung relation: &#10;&#10;\end{document}"/>
  <p:tag name="IGUANATEXSIZE" val="20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665.9167"/>
  <p:tag name="LATEXADDIN" val="\documentclass{article}\pagestyle{empty}&#10;\usepackage{color}&#10;\begin{document}&#10;${1\over 2}\int dx\,\Delta q(x)$&#10;\end{document}&#10;"/>
  <p:tag name="IGUANATEXSIZE" val="20"/>
  <p:tag name="IGUANATEXCURSOR" val="12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74.4282"/>
  <p:tag name="LATEXADDIN" val="\documentclass{article}&#10;\usepackage{amsmath}&#10;\pagestyle{empty}&#10;\begin{document}&#10;&#10;$\lambda=1-2\nu$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682.415"/>
  <p:tag name="LATEXADDIN" val="\documentclass{article}\pagestyle{empty}&#10;\usepackage{color}&#10;\begin{document}&#10;&#10;\begin{eqnarray}&#10;{d\sigma\over d\Omega}&#10;\sim 1+\textcolor{red}{\lambda}\cos^2\theta&#10;+\textcolor{blue}{\mu}\sin 2\theta\cos\phi&#10;+\textcolor{green}{\nu\over 2}\sin^2\theta\cos 2\phi&#10;\nonumber&#10;\end{eqnarray}&#10;&#10;\end{document}&#10;"/>
  <p:tag name="IGUANATEXSIZE" val="20"/>
  <p:tag name="IGUANATEXCURSOR" val="20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37.42"/>
  <p:tag name="LATEXADDIN" val="\documentclass{article}&#10;\usepackage{amsmath}&#10;\pagestyle{empty}&#10;\begin{document}&#10;&#10;linearly-polarized gluon on the Higgs production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85.152"/>
  <p:tag name="LATEXADDIN" val="\documentclass{article}&#10;\usepackage{amsmath}&#10;\pagestyle{empty}&#10;\begin{document}&#10;&#10;linearly-polarized photon on the heavy ion collision&#10;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0.844"/>
  <p:tag name="LATEXADDIN" val="\documentclass{article}&#10;\usepackage{amsmath}&#10;\pagestyle{empty}&#10;\begin{document}&#10;&#10;(Phys. Lett. B795 576)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52.043"/>
  <p:tag name="LATEXADDIN" val="\documentclass{article}&#10;\usepackage{amsmath}&#10;\pagestyle{empty}&#10;\begin{document}&#10;&#10;(Phys. Rev. Lett. 111 032002)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553.056"/>
  <p:tag name="LATEXADDIN" val="\documentclass{article}&#10;\usepackage{amsmath}&#10;\pagestyle{empty}&#10;\begin{document}&#10;&#10;Nontrivial polarizations of gauge bosons have been &#10;also discussed&#10;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396.325"/>
  <p:tag name="LATEXADDIN" val="\documentclass{article}&#10;\usepackage{amsmath}&#10;\usepackage{color}&#10;\pagestyle{empty}&#10;\begin{document}&#10;&#10;\textcolor{red}{3D structure brought the new concept in high energy physics !}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04.3869"/>
  <p:tag name="LATEXADDIN" val="\documentclass{article}&#10;\usepackage{amsmath}&#10;\pagestyle{empty}&#10;\begin{document}&#10;&#10;but it is violated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11.1736"/>
  <p:tag name="LATEXADDIN" val="\documentclass{article}\pagestyle{empty}&#10;\usepackage{color}&#10;\begin{document}&#10;$\int dx\,\Delta G(x)$&#10;\end{document}&#10;"/>
  <p:tag name="IGUANATEXSIZE" val="20"/>
  <p:tag name="IGUANATEXCURSOR" val="7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color}&#10;\usepackage{amsmath}&#10;\pagestyle{empty}&#10;\begin{document}&#10;&#10;\textcolor{red}{$T$}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color}&#10;\usepackage{amsmath}&#10;\pagestyle{empty}&#10;\begin{document}&#10;&#10;\textcolor{red}{$T$}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43.569"/>
  <p:tag name="LATEXADDIN" val="\documentclass{article}\pagestyle{empty}&#10;\usepackage{color}&#10;\begin{document}&#10;$=$Total spin of the partons&#10;\end{document}&#10;"/>
  <p:tag name="IGUANATEXSIZE" val="20"/>
  <p:tag name="IGUANATEXCURSOR" val="7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2150.731"/>
  <p:tag name="LATEXADDIN" val="\documentclass{article}&#10;\usepackage{amsmath}&#10;\pagestyle{empty}&#10;\begin{document}&#10;&#10;R.~Sassot, P.~Zurita and M.~Stratmann, &#10;&#10;PRD82 (2010)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Large single spin asymmetr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0002"/>
  <p:tag name="PICTUREFILESIZE" val="52862"/>
  <p:tag name="TEXPOINTSCALING" val="3.968748786661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4.796"/>
  <p:tag name="LATEXADDIN" val="\documentclass{article}\pagestyle{empty}&#10;\begin{document}&#10;Single Spin Asymmetry (SSA)&#10;\end{document}&#10;"/>
  <p:tag name="IGUANATEXSIZE" val="20"/>
  <p:tag name="IGUANATEXCURSOR" val="6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begin{eqnarray}&#10;A_N={d\sigma^\uparrow -d\sigma^\downarrow \over&#10;d\sigma^\uparrow +d\sigma^\downarrow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73.98016"/>
  <p:tag name="PICTUREFILESIZE" val="624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004.125"/>
  <p:tag name="LATEXADDIN" val="\documentclass{article}&#10;\usepackage{amsmath}&#10;\pagestyle{empty}&#10;\begin{document}&#10;&#10;Introduction to TMD and higher twist frameworks and &#10;&#10;their expected role in EIC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093.363"/>
  <p:tag name="LATEXADDIN" val="\documentclass{article}&#10;\usepackage{amsmath}&#10;\pagestyle{empty}&#10;\begin{document}&#10;&#10;Spin polarizations between the parent hadron&#10;&#10;and an internal parton are the same in the parton model&#10;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662.9172"/>
  <p:tag name="LATEXADDIN" val="\documentclass{article}\pagestyle{empty}&#10;\usepackage{color}&#10;\begin{document}&#10;$\displaystyle A_N \sim \alpha_s{m_q \over P_T}$&#10;\end{document}&#10;"/>
  <p:tag name="IGUANATEXSIZE" val="20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350.206"/>
  <p:tag name="LATEXADDIN" val="\documentclass{article}\pagestyle{empty}&#10;\usepackage{color}&#10;\begin{document}&#10;small quark mass makes the SSA negligible&#10;\end{document}&#10;"/>
  <p:tag name="IGUANATEXSIZE" val="20"/>
  <p:tag name="IGUANATEXCURSOR" val="11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69.029"/>
  <p:tag name="LATEXADDIN" val="\documentclass{article}\pagestyle{empty}&#10;\usepackage{color}&#10;\begin{document}&#10;spin flip requires the quark mass&#10;\end{document}&#10;"/>
  <p:tag name="IGUANATEXSIZE" val="20"/>
  <p:tag name="IGUANATEXCURSOR" val="8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08.999"/>
  <p:tag name="LATEXADDIN" val="\documentclass{article}\pagestyle{empty}&#10;\usepackage{color}&#10;\begin{document}&#10;\textcolor{red}{apparent disagreement with the data}&#10;\end{document}&#10;"/>
  <p:tag name="IGUANATEXSIZE" val="20"/>
  <p:tag name="IGUANATEXCURSOR" val="128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810.6487"/>
  <p:tag name="LATEXADDIN" val="\documentclass{article}&#10;\usepackage{amsmath}&#10;\pagestyle{empty}&#10;\begin{document}&#10;&#10;$U$: unpolarized&#10;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2.613"/>
  <p:tag name="LATEXADDIN" val="\documentclass{article}&#10;\usepackage{amsmath}&#10;\pagestyle{empty}&#10;\begin{document}&#10;&#10;$T$: Transversely pol.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1.1586"/>
  <p:tag name="LATEXADDIN" val="\documentclass{article}&#10;\usepackage{amsmath}&#10;\pagestyle{empty}&#10;\begin{document}&#10;&#10;5/28-30, 2024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53.8808"/>
  <p:tag name="LATEXADDIN" val="\documentclass{article}\pagestyle{empty}&#10;\begin{document}&#10;\underline{TMD and twist-3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4305.212"/>
  <p:tag name="LATEXADDIN" val="\documentclass{article}&#10;\usepackage{amsmath}&#10;\pagestyle{empty}&#10;\begin{document}&#10;\begin{eqnarray}&#10;{\cal F.T.}&#10;\langle PS_{\perp}|\bar{\psi}_{j}(0)\psi_{i}(x^-)&#10;|PS_{\perp}\rangle&#10;=i(\gamma^{5}\sigma^{\alpha\beta}P_{\beta})_{ij}&#10;\hspace{5mm}\times&#10;\hspace{5mm}S_{\perp\alpha}\hspace{5mm}&#10;\times\hspace{5mm}\delta q(x)+\cdots&#10;\nonumber&#10;\end{eqnarray}&#10;\end{document}"/>
  <p:tag name="IGUANATEXSIZE" val="20"/>
  <p:tag name="IGUANATEXCURSOR" val="3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38.808"/>
  <p:tag name="LATEXADDIN" val="\documentclass{article}\pagestyle{empty}&#10;\begin{document}&#10;\underline{Parton distribution function}&#10;\end{document}&#10;"/>
  <p:tag name="IGUANATEXSIZE" val="20"/>
  <p:tag name="IGUANATEXCURSOR" val="9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742.4072"/>
  <p:tag name="LATEXADDIN" val="\documentclass{article}\pagestyle{empty}&#10;\begin{document}&#10;\underline{Parton model}&#10;\end{document}&#10;"/>
  <p:tag name="IGUANATEXSIZE" val="20"/>
  <p:tag name="IGUANATEXCURSOR" val="8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29.096"/>
  <p:tag name="LATEXADDIN" val="\documentclass{article}\pagestyle{empty}&#10;\usepackage{color}&#10;\begin{document}&#10;\textcolor{red}{chiral odd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361.455"/>
  <p:tag name="LATEXADDIN" val="\documentclass{article}\pagestyle{empty}&#10;\usepackage{color}&#10;\begin{document}&#10;\begin{eqnarray}&#10;d\sigma=f_p(x)\otimes f_p(x')\otimes D_{\pi}(z)\otimes \hat{\sigma}(x,x',z,Q) \nonumber&#10;\end{eqnarray}&#10;\end{document}&#10;"/>
  <p:tag name="IGUANATEXSIZE" val="20"/>
  <p:tag name="IGUANATEXCURSOR" val="13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color}&#10;\usepackage{amsmath}&#10;\pagestyle{empty}&#10;\begin{document}&#10;&#10;\textcolor{red}{$U$}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903.637"/>
  <p:tag name="LATEXADDIN" val="\documentclass{article}\pagestyle{empty}&#10;\begin{document}&#10;\underline{Twist-3 function}&#10;\end{document}&#10;"/>
  <p:tag name="IGUANATEXSIZE" val="20"/>
  <p:tag name="IGUANATEXCURSOR" val="8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5182.602"/>
  <p:tag name="LATEXADDIN" val="\documentclass{article}&#10;\usepackage{color}&#10;\usepackage{amsmath}&#10;\pagestyle{empty}&#10;&#10;\makeatletter&#10;\def\slash#1{{\mathpalette\c@ncel{#1}}} % TeXbook, bottom of p360&#10;\makeatother&#10;&#10;\begin{document}&#10;&#10;\begin{eqnarray}&#10;{\cal F.T.}&#10;\langle PS_{\perp}|\bar{\psi}_j(0)&#10;g\textcolor{red}{F^{\alpha +}(x^-_2)}&#10;\psi_i(x_1^-)|PS_{\perp}\rangle&#10;=-{M_N\over 2}\epsilon^{\textcolor{red}{\alpha}\beta&#10;-+}(\slash{P})_{ij}&#10;\hspace{3mm}\times&#10;\hspace{3mm}S_{\perp\beta}\hspace{3mm}&#10;\times\hspace{3mm}F_{FT}(x_1,x_2)+\cdots&#10;\nonumber&#10;\end{eqnarray}&#10;&#10;\end{document}"/>
  <p:tag name="IGUANATEXSIZE" val="20"/>
  <p:tag name="IGUANATEXCURSOR" val="4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7.342"/>
  <p:tag name="LATEXADDIN" val="\documentclass{article}\pagestyle{empty}&#10;\usepackage{color}&#10;\begin{document}&#10;\textcolor{red}{chiral even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06.712"/>
  <p:tag name="LATEXADDIN" val="\documentclass{article}\pagestyle{empty}&#10;\usepackage{color}&#10;\begin{document}&#10;\textcolor{red}{possible to generate the large asymmetries}&#10;\end{document}&#10;"/>
  <p:tag name="IGUANATEXSIZE" val="20"/>
  <p:tag name="IGUANATEXCURSOR" val="13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53.1683"/>
  <p:tag name="LATEXADDIN" val="\documentclass{article}\pagestyle{empty}&#10;\usepackage{color}&#10;\begin{document}&#10;No spin flip!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0.285"/>
  <p:tag name="LATEXADDIN" val="\documentclass{article}\pagestyle{empty}&#10;\usepackage{color}&#10;\begin{document}&#10;\textcolor{blue}{Proton is transversely polarized}&#10;\end{document}&#10;"/>
  <p:tag name="IGUANATEXSIZE" val="20"/>
  <p:tag name="IGUANATEXCURSOR" val="12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755.156"/>
  <p:tag name="LATEXADDIN" val="\documentclass{article}\pagestyle{empty}&#10;\begin{document}&#10;\underline{Transverse-Momentum-Dependent(TMD) function}&#10;\end{document}&#10;"/>
  <p:tag name="IGUANATEXSIZE" val="20"/>
  <p:tag name="IGUANATEXCURSOR" val="11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5.039"/>
  <p:tag name="LATEXADDIN" val="\documentclass{article}\pagestyle{empty}&#10;\usepackage{color}&#10;\begin{document}&#10;cf. $p+p\to \pi+X$(unobserved)&#10;\end{document}&#10;"/>
  <p:tag name="IGUANATEXSIZE" val="20"/>
  <p:tag name="IGUANATEXCURSOR" val="107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4305.212"/>
  <p:tag name="LATEXADDIN" val="\documentclass{article}&#10;\usepackage{color}&#10;\usepackage{amsmath}&#10;\pagestyle{empty}&#10;\begin{document}&#10;&#10;\begin{eqnarray}&#10;{\cal F.T.}&#10;\langle PS_{\perp}|\bar{\psi}_j(0)\psi_i(x^-&#10;,\textcolor{red}{x_{T}})|PS_{\perp}\rangle&#10;={1\over 2M_N}(\gamma_{\alpha})_{ij}&#10;\epsilon^{\alpha\nu\rho\sigma}&#10;P_{\nu}\textcolor{red}{k_{T\rho}}S_{\perp\sigma}&#10;f^{\perp}_{1T}(x,\textcolor{red}{k_T})+\cdots&#10;\nonumber&#10;\end{eqnarray}&#10;&#10;\end{document}"/>
  <p:tag name="IGUANATEXSIZE" val="20"/>
  <p:tag name="IGUANATEXCURSOR" val="3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7.342"/>
  <p:tag name="LATEXADDIN" val="\documentclass{article}\pagestyle{empty}&#10;\usepackage{color}&#10;\begin{document}&#10;\textcolor{red}{chiral even polarization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757.03"/>
  <p:tag name="LATEXADDIN" val="\documentclass{article}\pagestyle{empty}&#10;\begin{document}&#10;\underline{New pQCD frameworks for SSA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small $P_T(Q\gg P_T \geq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7044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large $P_T(P_T \gg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9604"/>
  <p:tag name="PICTUREFILESIZE" val="631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Transverse Momentum Dependent(TMD) factoriz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0.0005"/>
  <p:tag name="PICTUREFILESIZE" val="1000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82.527"/>
  <p:tag name="LATEXADDIN" val="\documentclass{article}\pagestyle{empty}&#10;\usepackage{color}&#10;\begin{document}&#10;\underline{Twist-3 in collinear factorization}&#10;\end{document}&#10;"/>
  <p:tag name="IGUANATEXSIZE" val="20"/>
  <p:tag name="IGUANATEXCURSOR" val="1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Nonperturbative functions depend on the transverse momentum of part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966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multiparton correlation inside hadrons causes the large 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0.0006"/>
  <p:tag name="PICTUREFILESIZE" val="1043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955.756"/>
  <p:tag name="LATEXADDIN" val="\documentclass{article}\pagestyle{empty}&#10;\usepackage{color}&#10;\begin{document}&#10;\textcolor{red}{Universal nonperturbative functions}&#10;\end{document}&#10;"/>
  <p:tag name="IGUANATEXSIZE" val="20"/>
  <p:tag name="IGUANATEXCURSOR" val="106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830.146"/>
  <p:tag name="LATEXADDIN" val="\documentclass{article}&#10;\usepackage{color}&#10;\pagestyle{empty}&#10;\begin{document}&#10;&#10;TMD functions have definite physical interpretation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98.313"/>
  <p:tag name="LATEXADDIN" val="\documentclass{article}&#10;\usepackage{color}&#10;\pagestyle{empty}&#10;\begin{document}&#10;&#10;limited applicable processes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20.9224"/>
  <p:tag name="LATEXADDIN" val="\documentclass{article}&#10;\usepackage{amsmath}&#10;\pagestyle{empty}&#10;\begin{document}&#10;&#10;$\times\ pp\to\pi X$ 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556.055"/>
  <p:tag name="LATEXADDIN" val="\documentclass{article}\pagestyle{empty}&#10;\usepackage{color}&#10;\begin{document}&#10;cf. Sivers function$\ f_{1T}^{\perp}(x,$\textcolor{red}{$k_{\perp}$}$)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799.025"/>
  <p:tag name="LATEXADDIN" val="\documentclass{article}\pagestyle{empty}&#10;\usepackage{color}&#10;\begin{document}&#10;twist-t is suppressed by $(1/Q)^{t-2}$&#10;\end{document}&#10;"/>
  <p:tag name="IGUANATEXSIZE" val="20"/>
  <p:tag name="IGUANATEXCURSOR" val="11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103.862"/>
  <p:tag name="LATEXADDIN" val="\documentclass{article}&#10;\usepackage{color}&#10;\pagestyle{empty}&#10;\begin{document}&#10;&#10;Physical interpretation of the twist-3 functions is unclear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578.927"/>
  <p:tag name="LATEXADDIN" val="\documentclass{article}&#10;\usepackage{color}&#10;\pagestyle{empty}&#10;\begin{document}&#10;&#10;Applicable to many processes such as $pp\to \pi X$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82.04"/>
  <p:tag name="LATEXADDIN" val="\documentclass{article}\pagestyle{empty}&#10;\usepackage{color}&#10;\begin{document}&#10;\textcolor{blue}{perturbative hard cross section}&#10;\end{document}&#10;"/>
  <p:tag name="IGUANATEXSIZE" val="20"/>
  <p:tag name="IGUANATEXCURSOR" val="12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379.078"/>
  <p:tag name="LATEXADDIN" val="\documentclass{article}\pagestyle{empty}&#10;\usepackage{color}&#10;\begin{document}&#10;\underline{Non-universality of TMD} &#10;\end{document}&#10;"/>
  <p:tag name="IGUANATEXSIZE" val="20"/>
  <p:tag name="IGUANATEXCURSOR" val="11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3972.254"/>
  <p:tag name="LATEXADDIN" val="\documentclass{article}&#10;\usepackage{color}&#10;\usepackage{amsmath}&#10;\pagestyle{empty}&#10;\begin{document}&#10;&#10;\begin{eqnarray}&#10;{\cal F.T.}&#10;\langle PS_{\perp}|\bar{\psi}(0)\gamma^{\mu}&#10;\psi(x^-,x_{T})&#10;|PS_{\perp}\rangle&#10;={2\over M_N}&#10;\epsilon^{\mu\nu\rho\sigma}&#10;P_{\nu}k_{T\rho}S_{\perp\sigma}&#10;f^{\perp}_{1T}(x,k_T)+\cdots&#10;\nonumber&#10;\end{eqnarray}&#10;&#10;\end{document}"/>
  <p:tag name="IGUANATEXSIZE" val="20"/>
  <p:tag name="IGUANATEXCURSOR" val="3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292.463"/>
  <p:tag name="LATEXADDIN" val="\documentclass{article}&#10;\usepackage{color}&#10;\usepackage{amsmath}&#10;\pagestyle{empty}&#10;\begin{document}&#10;&#10;\begin{eqnarray}&#10;{\cal F.T.}&#10;\langle PS_{\perp}|\bar{\psi}(0)\gamma^{\mu}&#10;\psi(x^-,x_{T})&#10;|PS_{\perp}\rangle&#10;={\cal F.T.}\langle P(-S_{\perp})|\bar{\psi}(0)\gamma^{\mu}&#10;\psi(x^-,x_{T})&#10;|P(-S_{\perp})\rangle&#10;\nonumber&#10;\end{eqnarray}&#10;&#10;\end{document}"/>
  <p:tag name="IGUANATEXSIZE" val="20"/>
  <p:tag name="IGUANATEXCURSOR" val="2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4.6832"/>
  <p:tag name="LATEXADDIN" val="\documentclass{article}&#10;\usepackage{amsmath}&#10;\pagestyle{empty}&#10;\begin{document}&#10;&#10;under $PT$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773.1534"/>
  <p:tag name="LATEXADDIN" val="\documentclass{article}&#10;\usepackage{color}&#10;\usepackage{amsmath}&#10;\pagestyle{empty}&#10;\begin{document}&#10;&#10;\begin{eqnarray}&#10;f^{\perp}_{1T}(x,k_T)=0&#10;\nonumber&#10;\end{eqnarray}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84.439"/>
  <p:tag name="LATEXADDIN" val="\documentclass{article}\pagestyle{empty}&#10;\begin{document}&#10;The gauge invariance requires the Wilson line &#10;\end{document}&#10;"/>
  <p:tag name="IGUANATEXSIZE" val="20"/>
  <p:tag name="IGUANATEXCURSOR" val="10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994.751"/>
  <p:tag name="LATEXADDIN" val="\documentclass{article}&#10;\usepackage{color}&#10;\usepackage{amsmath}&#10;\pagestyle{empty}&#10;\begin{document}&#10;&#10;\begin{eqnarray}&#10;{\cal F.T.}&#10;\langle PS_{\perp}|\bar{\psi}(0)\gamma^{\mu}&#10;\textcolor{red}{\cal W}&#10;\psi(x^-,x_{T})&#10;|PS_{\perp}\rangle&#10;\nonumber&#10;\end{eqnarray}&#10;&#10;\end{document}"/>
  <p:tag name="IGUANATEXSIZE" val="20"/>
  <p:tag name="IGUANATEXCURSOR" val="2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947.506"/>
  <p:tag name="LATEXADDIN" val="\documentclass{article}&#10;\usepackage{amsmath}&#10;\pagestyle{empty}&#10;\begin{document}&#10;&#10;$PT$ connects two different functions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62.092"/>
  <p:tag name="LATEXADDIN" val="\documentclass{article}\pagestyle{empty}&#10;\usepackage{color}&#10;\begin{document}&#10;\textcolor{red}{Path dependence in 3D}&#10;\end{document}&#10;"/>
  <p:tag name="IGUANATEXSIZE" val="20"/>
  <p:tag name="IGUANATEXCURSOR" val="91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699.288"/>
  <p:tag name="LATEXADDIN" val="\documentclass{article}&#10;\usepackage{color}&#10;\pagestyle{empty}&#10;\begin{document}&#10;&#10;\begin{eqnarray}&#10;f_{1T}^{\perp {\rm SIDIS}}(x,k_T)=-f_{1T}^{\perp {\rm DY}}(x,k_T)&#10;\nonumber&#10;\end{eqnarray}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13092</TotalTime>
  <Words>11</Words>
  <Application>Microsoft Office PowerPoint</Application>
  <PresentationFormat>On-screen Show (4:3)</PresentationFormat>
  <Paragraphs>11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Shinsuke Yoshida</dc:creator>
  <cp:lastModifiedBy>Shinsuke Yoshida</cp:lastModifiedBy>
  <cp:revision>701</cp:revision>
  <dcterms:created xsi:type="dcterms:W3CDTF">2018-05-19T20:51:18Z</dcterms:created>
  <dcterms:modified xsi:type="dcterms:W3CDTF">2024-05-31T01:23:37Z</dcterms:modified>
</cp:coreProperties>
</file>