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24"/>
  </p:notesMasterIdLst>
  <p:sldIdLst>
    <p:sldId id="256" r:id="rId2"/>
    <p:sldId id="278" r:id="rId3"/>
    <p:sldId id="279" r:id="rId4"/>
    <p:sldId id="280" r:id="rId5"/>
    <p:sldId id="260" r:id="rId6"/>
    <p:sldId id="264" r:id="rId7"/>
    <p:sldId id="268" r:id="rId8"/>
    <p:sldId id="274" r:id="rId9"/>
    <p:sldId id="284" r:id="rId10"/>
    <p:sldId id="286" r:id="rId11"/>
    <p:sldId id="288" r:id="rId12"/>
    <p:sldId id="281" r:id="rId13"/>
    <p:sldId id="285" r:id="rId14"/>
    <p:sldId id="258" r:id="rId15"/>
    <p:sldId id="291" r:id="rId16"/>
    <p:sldId id="290" r:id="rId17"/>
    <p:sldId id="289" r:id="rId18"/>
    <p:sldId id="282" r:id="rId19"/>
    <p:sldId id="270" r:id="rId20"/>
    <p:sldId id="275" r:id="rId21"/>
    <p:sldId id="283" r:id="rId22"/>
    <p:sldId id="28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07" autoAdjust="0"/>
  </p:normalViewPr>
  <p:slideViewPr>
    <p:cSldViewPr snapToGrid="0">
      <p:cViewPr>
        <p:scale>
          <a:sx n="153" d="100"/>
          <a:sy n="153" d="100"/>
        </p:scale>
        <p:origin x="624" y="108"/>
      </p:cViewPr>
      <p:guideLst/>
    </p:cSldViewPr>
  </p:slideViewPr>
  <p:notesTextViewPr>
    <p:cViewPr>
      <p:scale>
        <a:sx n="1" d="1"/>
        <a:sy n="1" d="1"/>
      </p:scale>
      <p:origin x="0" y="-8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69A03-0F4D-41FD-B7C5-52674D8ADC86}" type="datetimeFigureOut">
              <a:rPr kumimoji="1" lang="ja-JP" altLang="en-US" smtClean="0"/>
              <a:t>2023/8/6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82AE9-8D37-415A-AC58-6A5362D77BF3}" type="slidenum">
              <a:rPr kumimoji="1" lang="ja-JP" altLang="en-US" smtClean="0"/>
              <a:t>‹#›</a:t>
            </a:fld>
            <a:endParaRPr kumimoji="1" lang="ja-JP" altLang="en-US"/>
          </a:p>
        </p:txBody>
      </p:sp>
    </p:spTree>
    <p:extLst>
      <p:ext uri="{BB962C8B-B14F-4D97-AF65-F5344CB8AC3E}">
        <p14:creationId xmlns:p14="http://schemas.microsoft.com/office/powerpoint/2010/main" val="8379047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effectLst/>
                <a:latin typeface="游明朝" panose="02020400000000000000" pitchFamily="18" charset="-128"/>
                <a:cs typeface="Times New Roman" panose="02020603050405020304" pitchFamily="18" charset="0"/>
              </a:rPr>
              <a:t>Thank you for introduce. I would like to begin my presentation.</a:t>
            </a:r>
            <a:endParaRPr kumimoji="1" lang="ja-JP" altLang="en-US" dirty="0"/>
          </a:p>
        </p:txBody>
      </p:sp>
      <p:sp>
        <p:nvSpPr>
          <p:cNvPr id="4" name="スライド番号プレースホルダー 3"/>
          <p:cNvSpPr>
            <a:spLocks noGrp="1"/>
          </p:cNvSpPr>
          <p:nvPr>
            <p:ph type="sldNum" sz="quarter" idx="5"/>
          </p:nvPr>
        </p:nvSpPr>
        <p:spPr/>
        <p:txBody>
          <a:bodyPr/>
          <a:lstStyle/>
          <a:p>
            <a:fld id="{30182AE9-8D37-415A-AC58-6A5362D77BF3}" type="slidenum">
              <a:rPr kumimoji="1" lang="ja-JP" altLang="en-US" smtClean="0"/>
              <a:t>1</a:t>
            </a:fld>
            <a:endParaRPr kumimoji="1" lang="ja-JP" altLang="en-US"/>
          </a:p>
        </p:txBody>
      </p:sp>
    </p:spTree>
    <p:extLst>
      <p:ext uri="{BB962C8B-B14F-4D97-AF65-F5344CB8AC3E}">
        <p14:creationId xmlns:p14="http://schemas.microsoft.com/office/powerpoint/2010/main" val="2489775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Next, I’ll show figures of calculated wavefunctions near the origin. The nuclear radius is here. </a:t>
            </a:r>
            <a:r>
              <a:rPr lang="en-US" altLang="ja-JP" sz="1800" dirty="0">
                <a:effectLst/>
                <a:latin typeface="游明朝" panose="02020400000000000000" pitchFamily="18" charset="-128"/>
                <a:cs typeface="Times New Roman" panose="02020603050405020304" pitchFamily="18" charset="0"/>
              </a:rPr>
              <a:t>Because the energy is very high, the wavefunctions oscillate at a very short wavelength about 600 fm. And a</a:t>
            </a:r>
            <a:r>
              <a:rPr lang="en-US" altLang="ja-JP" sz="1200" dirty="0"/>
              <a:t>s expected, the wavelength is calculated from the energy to be about 600 fm. We can see about three periods of waves. And the wavefunctions are almost in the form of a plane wave, but F(r) behaves quadratically near the origin.</a:t>
            </a:r>
            <a:endParaRPr kumimoji="1"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30182AE9-8D37-415A-AC58-6A5362D77BF3}" type="slidenum">
              <a:rPr kumimoji="1" lang="ja-JP" altLang="en-US" smtClean="0"/>
              <a:t>10</a:t>
            </a:fld>
            <a:endParaRPr kumimoji="1" lang="ja-JP" altLang="en-US"/>
          </a:p>
        </p:txBody>
      </p:sp>
    </p:spTree>
    <p:extLst>
      <p:ext uri="{BB962C8B-B14F-4D97-AF65-F5344CB8AC3E}">
        <p14:creationId xmlns:p14="http://schemas.microsoft.com/office/powerpoint/2010/main" val="753637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 I’ll show figures of the wavefunctions around 5Å. </a:t>
            </a:r>
            <a:r>
              <a:rPr lang="en-US" altLang="ja-JP" sz="1800" dirty="0">
                <a:effectLst/>
                <a:latin typeface="游明朝" panose="02020400000000000000" pitchFamily="18" charset="-128"/>
                <a:cs typeface="Times New Roman" panose="02020603050405020304" pitchFamily="18" charset="0"/>
              </a:rPr>
              <a:t>Shown in green is the asymptotic solution represented by the equation shown here. Where </a:t>
            </a:r>
            <a:r>
              <a:rPr lang="en-US" altLang="ja-JP" sz="1800" dirty="0" err="1">
                <a:effectLst/>
                <a:latin typeface="游明朝" panose="02020400000000000000" pitchFamily="18" charset="-128"/>
                <a:cs typeface="Times New Roman" panose="02020603050405020304" pitchFamily="18" charset="0"/>
              </a:rPr>
              <a:t>δk</a:t>
            </a:r>
            <a:r>
              <a:rPr lang="en-US" altLang="ja-JP" sz="1800" dirty="0">
                <a:effectLst/>
                <a:latin typeface="游明朝" panose="02020400000000000000" pitchFamily="18" charset="-128"/>
                <a:cs typeface="Times New Roman" panose="02020603050405020304" pitchFamily="18" charset="0"/>
              </a:rPr>
              <a:t> is the phase shift, and η is a quantity called the Sommerfeld parameter. We need the value of normalized wavefunctions at nuclear radius. So, we multiplied the calculated wave function by a constant so that the amplitude matches the asymptotic solution. I also determined the value of </a:t>
            </a:r>
            <a:r>
              <a:rPr lang="en-US" altLang="ja-JP" sz="1800" dirty="0" err="1">
                <a:effectLst/>
                <a:latin typeface="游明朝" panose="02020400000000000000" pitchFamily="18" charset="-128"/>
                <a:cs typeface="Times New Roman" panose="02020603050405020304" pitchFamily="18" charset="0"/>
              </a:rPr>
              <a:t>δk</a:t>
            </a:r>
            <a:r>
              <a:rPr lang="en-US" altLang="ja-JP" sz="1800" dirty="0">
                <a:effectLst/>
                <a:latin typeface="游明朝" panose="02020400000000000000" pitchFamily="18" charset="-128"/>
                <a:cs typeface="Times New Roman" panose="02020603050405020304" pitchFamily="18" charset="0"/>
              </a:rPr>
              <a:t> so that the phase of the asymptotic solution matches the calculated wavefunction. In this case, </a:t>
            </a:r>
            <a:r>
              <a:rPr lang="en-US" altLang="ja-JP" sz="1800" dirty="0" err="1">
                <a:effectLst/>
                <a:latin typeface="游明朝" panose="02020400000000000000" pitchFamily="18" charset="-128"/>
                <a:cs typeface="Times New Roman" panose="02020603050405020304" pitchFamily="18" charset="0"/>
              </a:rPr>
              <a:t>δk</a:t>
            </a:r>
            <a:r>
              <a:rPr lang="en-US" altLang="ja-JP" sz="1800" dirty="0">
                <a:effectLst/>
                <a:latin typeface="游明朝" panose="02020400000000000000" pitchFamily="18" charset="-128"/>
                <a:cs typeface="Times New Roman" panose="02020603050405020304" pitchFamily="18" charset="0"/>
              </a:rPr>
              <a:t>=π/2.</a:t>
            </a:r>
            <a:endParaRPr kumimoji="1" lang="ja-JP" altLang="en-US" dirty="0"/>
          </a:p>
        </p:txBody>
      </p:sp>
      <p:sp>
        <p:nvSpPr>
          <p:cNvPr id="4" name="スライド番号プレースホルダー 3"/>
          <p:cNvSpPr>
            <a:spLocks noGrp="1"/>
          </p:cNvSpPr>
          <p:nvPr>
            <p:ph type="sldNum" sz="quarter" idx="5"/>
          </p:nvPr>
        </p:nvSpPr>
        <p:spPr/>
        <p:txBody>
          <a:bodyPr/>
          <a:lstStyle/>
          <a:p>
            <a:fld id="{30182AE9-8D37-415A-AC58-6A5362D77BF3}" type="slidenum">
              <a:rPr kumimoji="1" lang="ja-JP" altLang="en-US" smtClean="0"/>
              <a:t>11</a:t>
            </a:fld>
            <a:endParaRPr kumimoji="1" lang="ja-JP" altLang="en-US"/>
          </a:p>
        </p:txBody>
      </p:sp>
    </p:spTree>
    <p:extLst>
      <p:ext uri="{BB962C8B-B14F-4D97-AF65-F5344CB8AC3E}">
        <p14:creationId xmlns:p14="http://schemas.microsoft.com/office/powerpoint/2010/main" val="4294133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Summary. In preparation of phase space factor calculation, we calculated wavefunctions and energies of electrons in the bound state for the hydrogen atom. </a:t>
            </a:r>
            <a:r>
              <a:rPr lang="en-US" altLang="ja-JP" sz="3200" dirty="0"/>
              <a:t>For 1S orbital, wavefunctions and energy eigenvalue are well matched to exact solutions.</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3200" dirty="0"/>
              <a:t>For S orbitals which n = 2, 3, the accuracy of calculations is not good. </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Then the wavefunctions of electrons in the scattering state for 48Ti. </a:t>
            </a:r>
          </a:p>
          <a:p>
            <a:pPr indent="133350"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Future issues would be to incorporate screening effect of surrounding electrons into the potential, and if possible, incorporate </a:t>
            </a:r>
            <a:r>
              <a:rPr lang="en-US" altLang="ja-JP" sz="3200" dirty="0"/>
              <a:t>many-body effects due to surrounding electrons</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 and finally calculate phase space factors.</a:t>
            </a:r>
          </a:p>
          <a:p>
            <a:pPr indent="133350" algn="just"/>
            <a:r>
              <a:rPr lang="en-US" altLang="ja-JP" sz="1800" dirty="0">
                <a:effectLst/>
                <a:latin typeface="游明朝" panose="02020400000000000000" pitchFamily="18" charset="-128"/>
                <a:cs typeface="Times New Roman" panose="02020603050405020304" pitchFamily="18" charset="0"/>
              </a:rPr>
              <a:t>That’s all. Thank you.</a:t>
            </a:r>
            <a:endParaRPr kumimoji="1" lang="ja-JP" altLang="en-US" dirty="0"/>
          </a:p>
        </p:txBody>
      </p:sp>
      <p:sp>
        <p:nvSpPr>
          <p:cNvPr id="4" name="スライド番号プレースホルダー 3"/>
          <p:cNvSpPr>
            <a:spLocks noGrp="1"/>
          </p:cNvSpPr>
          <p:nvPr>
            <p:ph type="sldNum" sz="quarter" idx="5"/>
          </p:nvPr>
        </p:nvSpPr>
        <p:spPr/>
        <p:txBody>
          <a:bodyPr/>
          <a:lstStyle/>
          <a:p>
            <a:fld id="{30182AE9-8D37-415A-AC58-6A5362D77BF3}" type="slidenum">
              <a:rPr kumimoji="1" lang="ja-JP" altLang="en-US" smtClean="0"/>
              <a:t>12</a:t>
            </a:fld>
            <a:endParaRPr kumimoji="1" lang="ja-JP" altLang="en-US"/>
          </a:p>
        </p:txBody>
      </p:sp>
    </p:spTree>
    <p:extLst>
      <p:ext uri="{BB962C8B-B14F-4D97-AF65-F5344CB8AC3E}">
        <p14:creationId xmlns:p14="http://schemas.microsoft.com/office/powerpoint/2010/main" val="2710629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First, let me explain double beta decay. In some nuclei like these, two neutrons or protons simultaneously undergo beta decay, a reaction known as double beta decay. In this case, two neutrinos are emitted, and it is said that neutrinos may be </a:t>
                </a:r>
                <a:r>
                  <a:rPr lang="en-US" altLang="ja-JP" sz="1800" kern="100" dirty="0" err="1">
                    <a:effectLst/>
                    <a:latin typeface="游明朝" panose="02020400000000000000" pitchFamily="18" charset="-128"/>
                    <a:ea typeface="游明朝" panose="02020400000000000000" pitchFamily="18" charset="-128"/>
                    <a:cs typeface="Times New Roman" panose="02020603050405020304" pitchFamily="18" charset="0"/>
                  </a:rPr>
                  <a:t>Majolana</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particles, a group of Fermi particles that do not distinguish between particles and antiparticles. In that case, double beta decay without emitting neutrinos</a:t>
                </a:r>
                <a:r>
                  <a:rPr lang="en-US" altLang="ja-JP" sz="1800" kern="100" baseline="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is allowed, which is called neutrino-less double beta decay or </a:t>
                </a:r>
                <a14:m>
                  <m:oMath xmlns:m="http://schemas.openxmlformats.org/officeDocument/2006/math">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0</m:t>
                    </m:r>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𝜈𝛽𝛽</m:t>
                    </m:r>
                  </m:oMath>
                </a14:m>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mc:Choice>
        <mc:Fallback>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First, let me explain double beta decay. In some nuclei like these, two neutrons or protons simultaneously undergo beta decay, a reaction known as double beta decay. In this case, two neutrinos are emitted, and it is said that neutrinos may be </a:t>
                </a:r>
                <a:r>
                  <a:rPr lang="en-US" altLang="ja-JP" sz="1800" kern="100" dirty="0" err="1">
                    <a:effectLst/>
                    <a:latin typeface="游明朝" panose="02020400000000000000" pitchFamily="18" charset="-128"/>
                    <a:ea typeface="游明朝" panose="02020400000000000000" pitchFamily="18" charset="-128"/>
                    <a:cs typeface="Times New Roman" panose="02020603050405020304" pitchFamily="18" charset="0"/>
                  </a:rPr>
                  <a:t>Majolana</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particles, a group of Fermi particles that do not distinguish between particles and antiparticles. In that case, double beta decay without emitting neutrinos</a:t>
                </a:r>
                <a:r>
                  <a:rPr lang="en-US" altLang="ja-JP" sz="1800" kern="100" baseline="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is allowed, which is called neutrino-less double beta decay or </a:t>
                </a:r>
                <a:r>
                  <a:rPr lang="en-US" altLang="ja-JP" sz="1800" i="0" kern="100">
                    <a:effectLst/>
                    <a:latin typeface="Cambria Math" panose="02040503050406030204" pitchFamily="18" charset="0"/>
                    <a:ea typeface="游明朝" panose="02020400000000000000" pitchFamily="18" charset="-128"/>
                    <a:cs typeface="Times New Roman" panose="02020603050405020304" pitchFamily="18" charset="0"/>
                  </a:rPr>
                  <a:t>0𝜈𝛽𝛽</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30182AE9-8D37-415A-AC58-6A5362D77BF3}" type="slidenum">
              <a:rPr kumimoji="1" lang="ja-JP" altLang="en-US" smtClean="0"/>
              <a:t>2</a:t>
            </a:fld>
            <a:endParaRPr kumimoji="1" lang="ja-JP" altLang="en-US"/>
          </a:p>
        </p:txBody>
      </p:sp>
    </p:spTree>
    <p:extLst>
      <p:ext uri="{BB962C8B-B14F-4D97-AF65-F5344CB8AC3E}">
        <p14:creationId xmlns:p14="http://schemas.microsoft.com/office/powerpoint/2010/main" val="1936272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p:cNvSpPr>
                <a:spLocks noGrp="1"/>
              </p:cNvSpPr>
              <p:nvPr>
                <p:ph type="body" idx="1"/>
              </p:nvPr>
            </p:nvSpPr>
            <p:spPr/>
            <p:txBody>
              <a:bodyPr/>
              <a:lstStyle/>
              <a:p>
                <a:r>
                  <a:rPr lang="en-US" altLang="ja-JP" sz="1800" dirty="0">
                    <a:effectLst/>
                    <a:latin typeface="游明朝" panose="02020400000000000000" pitchFamily="18" charset="-128"/>
                    <a:cs typeface="Times New Roman" panose="02020603050405020304" pitchFamily="18" charset="0"/>
                  </a:rPr>
                  <a:t>For </a:t>
                </a:r>
                <a14:m>
                  <m:oMath xmlns:m="http://schemas.openxmlformats.org/officeDocument/2006/math">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0</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𝜈𝛽𝛽</m:t>
                    </m:r>
                  </m:oMath>
                </a14:m>
                <a:r>
                  <a:rPr lang="en-US" altLang="ja-JP" sz="1800" dirty="0">
                    <a:effectLst/>
                    <a:latin typeface="游明朝" panose="02020400000000000000" pitchFamily="18" charset="-128"/>
                    <a:cs typeface="Times New Roman" panose="02020603050405020304" pitchFamily="18" charset="0"/>
                  </a:rPr>
                  <a:t> we have following equation. This equation relates the half-life of </a:t>
                </a:r>
                <a14:m>
                  <m:oMath xmlns:m="http://schemas.openxmlformats.org/officeDocument/2006/math">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0</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𝜈𝛽𝛽</m:t>
                    </m:r>
                  </m:oMath>
                </a14:m>
                <a:r>
                  <a:rPr lang="en-US" altLang="ja-JP" sz="1800" dirty="0">
                    <a:effectLst/>
                    <a:latin typeface="游明朝" panose="02020400000000000000" pitchFamily="18" charset="-128"/>
                    <a:cs typeface="Times New Roman" panose="02020603050405020304" pitchFamily="18" charset="0"/>
                  </a:rPr>
                  <a:t> to the effective neutrino mass.</a:t>
                </a:r>
                <a:r>
                  <a:rPr lang="en-US" altLang="ja-JP" sz="1800" baseline="0" dirty="0">
                    <a:effectLst/>
                    <a:latin typeface="游明朝" panose="02020400000000000000" pitchFamily="18" charset="-128"/>
                    <a:cs typeface="Times New Roman" panose="02020603050405020304" pitchFamily="18" charset="0"/>
                  </a:rPr>
                  <a:t> The values of me and maybe </a:t>
                </a:r>
                <a:r>
                  <a:rPr lang="en-US" altLang="ja-JP" sz="1800" baseline="0" dirty="0" err="1">
                    <a:effectLst/>
                    <a:latin typeface="游明朝" panose="02020400000000000000" pitchFamily="18" charset="-128"/>
                    <a:cs typeface="Times New Roman" panose="02020603050405020304" pitchFamily="18" charset="0"/>
                  </a:rPr>
                  <a:t>gA</a:t>
                </a:r>
                <a:r>
                  <a:rPr lang="en-US" altLang="ja-JP" sz="1800" baseline="0" dirty="0">
                    <a:effectLst/>
                    <a:latin typeface="游明朝" panose="02020400000000000000" pitchFamily="18" charset="-128"/>
                    <a:cs typeface="Times New Roman" panose="02020603050405020304" pitchFamily="18" charset="0"/>
                  </a:rPr>
                  <a:t> are already known. So,</a:t>
                </a:r>
                <a:r>
                  <a:rPr lang="en-US" altLang="ja-JP" sz="1800" dirty="0">
                    <a:effectLst/>
                    <a:latin typeface="游明朝" panose="02020400000000000000" pitchFamily="18" charset="-128"/>
                    <a:cs typeface="Times New Roman" panose="02020603050405020304" pitchFamily="18" charset="0"/>
                  </a:rPr>
                  <a:t> the effective neutrino mass can be determined by experimentally measuring the half-life and theoretically calculating nuclear</a:t>
                </a:r>
                <a:r>
                  <a:rPr lang="en-US" altLang="ja-JP" sz="1800" baseline="0" dirty="0">
                    <a:effectLst/>
                    <a:latin typeface="游明朝" panose="02020400000000000000" pitchFamily="18" charset="-128"/>
                    <a:cs typeface="Times New Roman" panose="02020603050405020304" pitchFamily="18" charset="0"/>
                  </a:rPr>
                  <a:t> matrix element and phase space factor</a:t>
                </a:r>
                <a:r>
                  <a:rPr lang="en-US" altLang="ja-JP" sz="1800" dirty="0">
                    <a:effectLst/>
                    <a:latin typeface="游明朝" panose="02020400000000000000" pitchFamily="18" charset="-128"/>
                    <a:cs typeface="Times New Roman" panose="02020603050405020304" pitchFamily="18" charset="0"/>
                  </a:rPr>
                  <a:t>.</a:t>
                </a:r>
              </a:p>
              <a:p>
                <a:r>
                  <a:rPr lang="en-US" altLang="ja-JP" sz="1800" dirty="0">
                    <a:effectLst/>
                    <a:latin typeface="游明朝" panose="02020400000000000000" pitchFamily="18" charset="-128"/>
                    <a:cs typeface="Times New Roman" panose="02020603050405020304" pitchFamily="18" charset="0"/>
                  </a:rPr>
                  <a:t>My final objective in this study was to calculate the phase space factor. The calculation of the phase space factor requires wave functions of high-energy fast</a:t>
                </a:r>
                <a:r>
                  <a:rPr lang="en-US" altLang="ja-JP" sz="1800" baseline="0" dirty="0">
                    <a:effectLst/>
                    <a:latin typeface="游明朝" panose="02020400000000000000" pitchFamily="18" charset="-128"/>
                    <a:cs typeface="Times New Roman" panose="02020603050405020304" pitchFamily="18" charset="0"/>
                  </a:rPr>
                  <a:t> electrons</a:t>
                </a:r>
                <a:r>
                  <a:rPr lang="en-US" altLang="ja-JP" sz="1800" dirty="0">
                    <a:effectLst/>
                    <a:latin typeface="游明朝" panose="02020400000000000000" pitchFamily="18" charset="-128"/>
                    <a:cs typeface="Times New Roman" panose="02020603050405020304" pitchFamily="18" charset="0"/>
                  </a:rPr>
                  <a:t> emitted at </a:t>
                </a:r>
                <a14:m>
                  <m:oMath xmlns:m="http://schemas.openxmlformats.org/officeDocument/2006/math">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0</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𝜈𝛽𝛽</m:t>
                    </m:r>
                  </m:oMath>
                </a14:m>
                <a:r>
                  <a:rPr lang="en-US" altLang="ja-JP" sz="1800" dirty="0">
                    <a:effectLst/>
                    <a:latin typeface="游明朝" panose="02020400000000000000" pitchFamily="18" charset="-128"/>
                    <a:cs typeface="Times New Roman" panose="02020603050405020304" pitchFamily="18" charset="0"/>
                  </a:rPr>
                  <a:t>, so we need to solve Dirac equation, which is an equation of relativistic quantum mechanics.</a:t>
                </a:r>
                <a:endParaRPr kumimoji="1" lang="ja-JP" altLang="en-US" dirty="0"/>
              </a:p>
            </p:txBody>
          </p:sp>
        </mc:Choice>
        <mc:Fallback>
          <p:sp>
            <p:nvSpPr>
              <p:cNvPr id="3" name="ノート プレースホルダー 2"/>
              <p:cNvSpPr>
                <a:spLocks noGrp="1"/>
              </p:cNvSpPr>
              <p:nvPr>
                <p:ph type="body" idx="1"/>
              </p:nvPr>
            </p:nvSpPr>
            <p:spPr/>
            <p:txBody>
              <a:bodyPr/>
              <a:lstStyle/>
              <a:p>
                <a:r>
                  <a:rPr lang="en-US" altLang="ja-JP" sz="1800" dirty="0">
                    <a:effectLst/>
                    <a:latin typeface="游明朝" panose="02020400000000000000" pitchFamily="18" charset="-128"/>
                    <a:cs typeface="Times New Roman" panose="02020603050405020304" pitchFamily="18" charset="0"/>
                  </a:rPr>
                  <a:t>For </a:t>
                </a:r>
                <a:r>
                  <a:rPr lang="en-US" altLang="ja-JP" sz="1800" i="0">
                    <a:effectLst/>
                    <a:latin typeface="Cambria Math" panose="02040503050406030204" pitchFamily="18" charset="0"/>
                    <a:ea typeface="游明朝" panose="02020400000000000000" pitchFamily="18" charset="-128"/>
                    <a:cs typeface="Times New Roman" panose="02020603050405020304" pitchFamily="18" charset="0"/>
                  </a:rPr>
                  <a:t>0𝜈𝛽𝛽</a:t>
                </a:r>
                <a:r>
                  <a:rPr lang="en-US" altLang="ja-JP" sz="1800" dirty="0">
                    <a:effectLst/>
                    <a:latin typeface="游明朝" panose="02020400000000000000" pitchFamily="18" charset="-128"/>
                    <a:cs typeface="Times New Roman" panose="02020603050405020304" pitchFamily="18" charset="0"/>
                  </a:rPr>
                  <a:t> we have following equation. This equation relates the half-life of </a:t>
                </a:r>
                <a:r>
                  <a:rPr lang="en-US" altLang="ja-JP" sz="1800" i="0">
                    <a:effectLst/>
                    <a:latin typeface="Cambria Math" panose="02040503050406030204" pitchFamily="18" charset="0"/>
                    <a:ea typeface="游明朝" panose="02020400000000000000" pitchFamily="18" charset="-128"/>
                    <a:cs typeface="Times New Roman" panose="02020603050405020304" pitchFamily="18" charset="0"/>
                  </a:rPr>
                  <a:t>0𝜈𝛽𝛽</a:t>
                </a:r>
                <a:r>
                  <a:rPr lang="en-US" altLang="ja-JP" sz="1800" dirty="0">
                    <a:effectLst/>
                    <a:latin typeface="游明朝" panose="02020400000000000000" pitchFamily="18" charset="-128"/>
                    <a:cs typeface="Times New Roman" panose="02020603050405020304" pitchFamily="18" charset="0"/>
                  </a:rPr>
                  <a:t> to the effective neutrino mass.</a:t>
                </a:r>
                <a:r>
                  <a:rPr lang="en-US" altLang="ja-JP" sz="1800" baseline="0" dirty="0">
                    <a:effectLst/>
                    <a:latin typeface="游明朝" panose="02020400000000000000" pitchFamily="18" charset="-128"/>
                    <a:cs typeface="Times New Roman" panose="02020603050405020304" pitchFamily="18" charset="0"/>
                  </a:rPr>
                  <a:t> The values of me and maybe </a:t>
                </a:r>
                <a:r>
                  <a:rPr lang="en-US" altLang="ja-JP" sz="1800" baseline="0" dirty="0" err="1">
                    <a:effectLst/>
                    <a:latin typeface="游明朝" panose="02020400000000000000" pitchFamily="18" charset="-128"/>
                    <a:cs typeface="Times New Roman" panose="02020603050405020304" pitchFamily="18" charset="0"/>
                  </a:rPr>
                  <a:t>gA</a:t>
                </a:r>
                <a:r>
                  <a:rPr lang="en-US" altLang="ja-JP" sz="1800" baseline="0" dirty="0">
                    <a:effectLst/>
                    <a:latin typeface="游明朝" panose="02020400000000000000" pitchFamily="18" charset="-128"/>
                    <a:cs typeface="Times New Roman" panose="02020603050405020304" pitchFamily="18" charset="0"/>
                  </a:rPr>
                  <a:t> are already known. So,</a:t>
                </a:r>
                <a:r>
                  <a:rPr lang="en-US" altLang="ja-JP" sz="1800" dirty="0">
                    <a:effectLst/>
                    <a:latin typeface="游明朝" panose="02020400000000000000" pitchFamily="18" charset="-128"/>
                    <a:cs typeface="Times New Roman" panose="02020603050405020304" pitchFamily="18" charset="0"/>
                  </a:rPr>
                  <a:t> the effective neutrino mass can be determined by experimentally measuring the half-life and theoretically calculating nuclear</a:t>
                </a:r>
                <a:r>
                  <a:rPr lang="en-US" altLang="ja-JP" sz="1800" baseline="0" dirty="0">
                    <a:effectLst/>
                    <a:latin typeface="游明朝" panose="02020400000000000000" pitchFamily="18" charset="-128"/>
                    <a:cs typeface="Times New Roman" panose="02020603050405020304" pitchFamily="18" charset="0"/>
                  </a:rPr>
                  <a:t> matrix element and phase space factor</a:t>
                </a:r>
                <a:r>
                  <a:rPr lang="en-US" altLang="ja-JP" sz="1800" dirty="0">
                    <a:effectLst/>
                    <a:latin typeface="游明朝" panose="02020400000000000000" pitchFamily="18" charset="-128"/>
                    <a:cs typeface="Times New Roman" panose="02020603050405020304" pitchFamily="18" charset="0"/>
                  </a:rPr>
                  <a:t>.</a:t>
                </a:r>
              </a:p>
              <a:p>
                <a:r>
                  <a:rPr lang="en-US" altLang="ja-JP" sz="1800" dirty="0">
                    <a:effectLst/>
                    <a:latin typeface="游明朝" panose="02020400000000000000" pitchFamily="18" charset="-128"/>
                    <a:cs typeface="Times New Roman" panose="02020603050405020304" pitchFamily="18" charset="0"/>
                  </a:rPr>
                  <a:t>My final objective in this study was to calculate the phase space factor. The calculation of the phase space factor requires wave functions of high-energy fast</a:t>
                </a:r>
                <a:r>
                  <a:rPr lang="en-US" altLang="ja-JP" sz="1800" baseline="0" dirty="0">
                    <a:effectLst/>
                    <a:latin typeface="游明朝" panose="02020400000000000000" pitchFamily="18" charset="-128"/>
                    <a:cs typeface="Times New Roman" panose="02020603050405020304" pitchFamily="18" charset="0"/>
                  </a:rPr>
                  <a:t> electrons</a:t>
                </a:r>
                <a:r>
                  <a:rPr lang="en-US" altLang="ja-JP" sz="1800" dirty="0">
                    <a:effectLst/>
                    <a:latin typeface="游明朝" panose="02020400000000000000" pitchFamily="18" charset="-128"/>
                    <a:cs typeface="Times New Roman" panose="02020603050405020304" pitchFamily="18" charset="0"/>
                  </a:rPr>
                  <a:t> emitted at </a:t>
                </a:r>
                <a:r>
                  <a:rPr lang="en-US" altLang="ja-JP" sz="1800" i="0">
                    <a:effectLst/>
                    <a:latin typeface="Cambria Math" panose="02040503050406030204" pitchFamily="18" charset="0"/>
                    <a:ea typeface="游明朝" panose="02020400000000000000" pitchFamily="18" charset="-128"/>
                    <a:cs typeface="Times New Roman" panose="02020603050405020304" pitchFamily="18" charset="0"/>
                  </a:rPr>
                  <a:t>0𝜈𝛽𝛽</a:t>
                </a:r>
                <a:r>
                  <a:rPr lang="en-US" altLang="ja-JP" sz="1800" dirty="0">
                    <a:effectLst/>
                    <a:latin typeface="游明朝" panose="02020400000000000000" pitchFamily="18" charset="-128"/>
                    <a:cs typeface="Times New Roman" panose="02020603050405020304" pitchFamily="18" charset="0"/>
                  </a:rPr>
                  <a:t>, so we need to solve Dirac equation, which is an equation of relativistic quantum mechanics.</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30182AE9-8D37-415A-AC58-6A5362D77BF3}" type="slidenum">
              <a:rPr kumimoji="1" lang="ja-JP" altLang="en-US" smtClean="0"/>
              <a:t>3</a:t>
            </a:fld>
            <a:endParaRPr kumimoji="1" lang="ja-JP" altLang="en-US"/>
          </a:p>
        </p:txBody>
      </p:sp>
    </p:spTree>
    <p:extLst>
      <p:ext uri="{BB962C8B-B14F-4D97-AF65-F5344CB8AC3E}">
        <p14:creationId xmlns:p14="http://schemas.microsoft.com/office/powerpoint/2010/main" val="305466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effectLst/>
                <a:latin typeface="游明朝" panose="02020400000000000000" pitchFamily="18" charset="-128"/>
                <a:cs typeface="Times New Roman" panose="02020603050405020304" pitchFamily="18" charset="0"/>
              </a:rPr>
              <a:t>Therefore, in preparation of phase space factor calculation, we first calculated the wavefunctions of electrons in the bound states for hydrogen atoms and compared the obtained energies and wavefunctions with analytical solutions. And then calculated the wavefunctions of electrons in the scattering states for nucleus undergoing double-beta decay.</a:t>
            </a:r>
            <a:endParaRPr kumimoji="1" lang="ja-JP" altLang="en-US" dirty="0"/>
          </a:p>
        </p:txBody>
      </p:sp>
      <p:sp>
        <p:nvSpPr>
          <p:cNvPr id="4" name="スライド番号プレースホルダー 3"/>
          <p:cNvSpPr>
            <a:spLocks noGrp="1"/>
          </p:cNvSpPr>
          <p:nvPr>
            <p:ph type="sldNum" sz="quarter" idx="5"/>
          </p:nvPr>
        </p:nvSpPr>
        <p:spPr/>
        <p:txBody>
          <a:bodyPr/>
          <a:lstStyle/>
          <a:p>
            <a:fld id="{30182AE9-8D37-415A-AC58-6A5362D77BF3}" type="slidenum">
              <a:rPr kumimoji="1" lang="ja-JP" altLang="en-US" smtClean="0"/>
              <a:t>4</a:t>
            </a:fld>
            <a:endParaRPr kumimoji="1" lang="ja-JP" altLang="en-US"/>
          </a:p>
        </p:txBody>
      </p:sp>
    </p:spTree>
    <p:extLst>
      <p:ext uri="{BB962C8B-B14F-4D97-AF65-F5344CB8AC3E}">
        <p14:creationId xmlns:p14="http://schemas.microsoft.com/office/powerpoint/2010/main" val="2395421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Next, I’ll explain Dirac equation in central field. In relativistic quantum mechanics, wavefunction psi is 4-dimensional spinor. And in central field, wavefunction can be a product of </a:t>
            </a:r>
            <a:r>
              <a:rPr lang="en-US" altLang="ja-JP" sz="1200" dirty="0"/>
              <a:t>radial and angular wavefunction like this. </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The radial part satisfies these simultaneous differential equations. Where κ is the relative quantum number, which is determined by l and j. We solved this equation using the fourth-order Runge-</a:t>
            </a:r>
            <a:r>
              <a:rPr lang="en-US" altLang="ja-JP" sz="1800" kern="100" dirty="0" err="1">
                <a:effectLst/>
                <a:latin typeface="游明朝" panose="02020400000000000000" pitchFamily="18" charset="-128"/>
                <a:ea typeface="游明朝" panose="02020400000000000000" pitchFamily="18" charset="-128"/>
                <a:cs typeface="Times New Roman" panose="02020603050405020304" pitchFamily="18" charset="0"/>
              </a:rPr>
              <a:t>Kutta</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method.</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0182AE9-8D37-415A-AC58-6A5362D77BF3}" type="slidenum">
              <a:rPr kumimoji="1" lang="ja-JP" altLang="en-US" smtClean="0"/>
              <a:t>5</a:t>
            </a:fld>
            <a:endParaRPr kumimoji="1" lang="ja-JP" altLang="en-US"/>
          </a:p>
        </p:txBody>
      </p:sp>
    </p:spTree>
    <p:extLst>
      <p:ext uri="{BB962C8B-B14F-4D97-AF65-F5344CB8AC3E}">
        <p14:creationId xmlns:p14="http://schemas.microsoft.com/office/powerpoint/2010/main" val="2718708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effectLst/>
                <a:latin typeface="游明朝" panose="02020400000000000000" pitchFamily="18" charset="-128"/>
                <a:cs typeface="Times New Roman" panose="02020603050405020304" pitchFamily="18" charset="0"/>
              </a:rPr>
              <a:t>Since potentials and other factor diverge at the origin, we solved from r=delta r. And we calculated the wavefunctions by using these conditions.</a:t>
            </a:r>
            <a:endParaRPr kumimoji="1" lang="ja-JP" altLang="en-US" dirty="0"/>
          </a:p>
        </p:txBody>
      </p:sp>
      <p:sp>
        <p:nvSpPr>
          <p:cNvPr id="4" name="スライド番号プレースホルダー 3"/>
          <p:cNvSpPr>
            <a:spLocks noGrp="1"/>
          </p:cNvSpPr>
          <p:nvPr>
            <p:ph type="sldNum" sz="quarter" idx="5"/>
          </p:nvPr>
        </p:nvSpPr>
        <p:spPr/>
        <p:txBody>
          <a:bodyPr/>
          <a:lstStyle/>
          <a:p>
            <a:fld id="{30182AE9-8D37-415A-AC58-6A5362D77BF3}" type="slidenum">
              <a:rPr kumimoji="1" lang="ja-JP" altLang="en-US" smtClean="0"/>
              <a:t>6</a:t>
            </a:fld>
            <a:endParaRPr kumimoji="1" lang="ja-JP" altLang="en-US"/>
          </a:p>
        </p:txBody>
      </p:sp>
    </p:spTree>
    <p:extLst>
      <p:ext uri="{BB962C8B-B14F-4D97-AF65-F5344CB8AC3E}">
        <p14:creationId xmlns:p14="http://schemas.microsoft.com/office/powerpoint/2010/main" val="294815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Next, I’ll show the calculation results. These are figures showing the radial wavefunctions of S orbitals, that is, l=0, up to n=3. The dashed line is the exact solution of the wavefunction for the 1S orbital, which is represented by the equation like this. Where, large Γ is the gamma function, and the small γ is such a quantity. For 1S orbital, the calculated wavefunctions and exact solutions are in very good agreement. Also, as n increases, the wavefunction spreads farther.</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0182AE9-8D37-415A-AC58-6A5362D77BF3}" type="slidenum">
              <a:rPr kumimoji="1" lang="ja-JP" altLang="en-US" smtClean="0"/>
              <a:t>7</a:t>
            </a:fld>
            <a:endParaRPr kumimoji="1" lang="ja-JP" altLang="en-US"/>
          </a:p>
        </p:txBody>
      </p:sp>
    </p:spTree>
    <p:extLst>
      <p:ext uri="{BB962C8B-B14F-4D97-AF65-F5344CB8AC3E}">
        <p14:creationId xmlns:p14="http://schemas.microsoft.com/office/powerpoint/2010/main" val="677266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The next table compares the binding energies of S orbitals for the calculation results, relativistic analytical solution, and non-relativistic analytical solution. For the calculation results and the relativistic analytical solutions, the binding energy is shown as the energy eigenvalue minus the electron mass energy. The relativistic and non-relativistic analytical solutions are expressed in these equations. The table shows that 1S orbitals match in 7 digits of accuracy, and as n increases, accuracies of the energies got worse. This is probably due to the fact that the wavefunction is spreading farther and farther, and the value has not yet fallen off, yet we have found an energy that is zero at 10 Å.</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0182AE9-8D37-415A-AC58-6A5362D77BF3}" type="slidenum">
              <a:rPr kumimoji="1" lang="ja-JP" altLang="en-US" smtClean="0"/>
              <a:t>8</a:t>
            </a:fld>
            <a:endParaRPr kumimoji="1" lang="ja-JP" altLang="en-US"/>
          </a:p>
        </p:txBody>
      </p:sp>
    </p:spTree>
    <p:extLst>
      <p:ext uri="{BB962C8B-B14F-4D97-AF65-F5344CB8AC3E}">
        <p14:creationId xmlns:p14="http://schemas.microsoft.com/office/powerpoint/2010/main" val="2387835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Next, we calculated the wavefunctions of scattering states. In this study, we calculated for Ti48, which is daughter nucleus of double-beta decay of Ca48. The energy was set to 2 MeV. I also set the coordinates like this. This is because we need the values of the wavefunction at the surface of the nucleus for the calculation of the phase space factor and also need to fit analytical solutions to the calculated wavefunctions. We also assumed charge distribution of the nucleus as uniform sphere, and changed the potential in this way. Where R is nuclear radius.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0182AE9-8D37-415A-AC58-6A5362D77BF3}" type="slidenum">
              <a:rPr kumimoji="1" lang="ja-JP" altLang="en-US" smtClean="0"/>
              <a:t>9</a:t>
            </a:fld>
            <a:endParaRPr kumimoji="1" lang="ja-JP" altLang="en-US"/>
          </a:p>
        </p:txBody>
      </p:sp>
    </p:spTree>
    <p:extLst>
      <p:ext uri="{BB962C8B-B14F-4D97-AF65-F5344CB8AC3E}">
        <p14:creationId xmlns:p14="http://schemas.microsoft.com/office/powerpoint/2010/main" val="2424353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28C475D-FFB9-450C-982D-E0003DEE21A9}" type="datetime1">
              <a:rPr kumimoji="1" lang="ja-JP" altLang="en-US" smtClean="0"/>
              <a:t>2023/8/6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A4E4E8-F9FA-40E9-B5A9-0FED9DF717F6}"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729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EB0CB9-B46B-442A-8D1B-E2434DC5BD0E}" type="datetime1">
              <a:rPr kumimoji="1" lang="ja-JP" altLang="en-US" smtClean="0"/>
              <a:t>2023/8/6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A4E4E8-F9FA-40E9-B5A9-0FED9DF717F6}" type="slidenum">
              <a:rPr kumimoji="1" lang="ja-JP" altLang="en-US" smtClean="0"/>
              <a:t>‹#›</a:t>
            </a:fld>
            <a:endParaRPr kumimoji="1" lang="ja-JP" altLang="en-US"/>
          </a:p>
        </p:txBody>
      </p:sp>
    </p:spTree>
    <p:extLst>
      <p:ext uri="{BB962C8B-B14F-4D97-AF65-F5344CB8AC3E}">
        <p14:creationId xmlns:p14="http://schemas.microsoft.com/office/powerpoint/2010/main" val="4199036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1E81942-2867-4FB5-87C7-37669A5A90C2}" type="datetime1">
              <a:rPr kumimoji="1" lang="ja-JP" altLang="en-US" smtClean="0"/>
              <a:t>2023/8/6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A4E4E8-F9FA-40E9-B5A9-0FED9DF717F6}" type="slidenum">
              <a:rPr kumimoji="1" lang="ja-JP" altLang="en-US" smtClean="0"/>
              <a:t>‹#›</a:t>
            </a:fld>
            <a:endParaRPr kumimoji="1" lang="ja-JP" altLang="en-US"/>
          </a:p>
        </p:txBody>
      </p:sp>
    </p:spTree>
    <p:extLst>
      <p:ext uri="{BB962C8B-B14F-4D97-AF65-F5344CB8AC3E}">
        <p14:creationId xmlns:p14="http://schemas.microsoft.com/office/powerpoint/2010/main" val="90980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6250" y="228605"/>
            <a:ext cx="11296650" cy="891251"/>
          </a:xfrm>
        </p:spPr>
        <p:txBody>
          <a:bodyPr/>
          <a:lstStyle>
            <a:lvl1pPr marL="0">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876300" y="1562100"/>
            <a:ext cx="10336183" cy="4356100"/>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4EEFAE1A-D04A-445F-B055-A628A905AD30}" type="datetime1">
              <a:rPr kumimoji="1" lang="ja-JP" altLang="en-US" smtClean="0"/>
              <a:t>2023/8/6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800"/>
            </a:lvl1pPr>
          </a:lstStyle>
          <a:p>
            <a:fld id="{07A4E4E8-F9FA-40E9-B5A9-0FED9DF717F6}" type="slidenum">
              <a:rPr kumimoji="1" lang="ja-JP" altLang="en-US" smtClean="0"/>
              <a:pPr/>
              <a:t>‹#›</a:t>
            </a:fld>
            <a:endParaRPr kumimoji="1" lang="ja-JP" altLang="en-US" dirty="0"/>
          </a:p>
        </p:txBody>
      </p:sp>
    </p:spTree>
    <p:extLst>
      <p:ext uri="{BB962C8B-B14F-4D97-AF65-F5344CB8AC3E}">
        <p14:creationId xmlns:p14="http://schemas.microsoft.com/office/powerpoint/2010/main" val="61347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9E9E439-9962-46DA-A3F5-8E53B8BB9254}" type="datetime1">
              <a:rPr kumimoji="1" lang="ja-JP" altLang="en-US" smtClean="0"/>
              <a:t>2023/8/6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A4E4E8-F9FA-40E9-B5A9-0FED9DF717F6}"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94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0709B77-9F58-4C1B-8F3C-7EB93D2B6DD0}" type="datetime1">
              <a:rPr kumimoji="1" lang="ja-JP" altLang="en-US" smtClean="0"/>
              <a:t>2023/8/6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A4E4E8-F9FA-40E9-B5A9-0FED9DF717F6}" type="slidenum">
              <a:rPr kumimoji="1" lang="ja-JP" altLang="en-US" smtClean="0"/>
              <a:t>‹#›</a:t>
            </a:fld>
            <a:endParaRPr kumimoji="1" lang="ja-JP" altLang="en-US"/>
          </a:p>
        </p:txBody>
      </p:sp>
    </p:spTree>
    <p:extLst>
      <p:ext uri="{BB962C8B-B14F-4D97-AF65-F5344CB8AC3E}">
        <p14:creationId xmlns:p14="http://schemas.microsoft.com/office/powerpoint/2010/main" val="93004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002FA1A-5C41-44EA-A939-2BBDA07B2B50}" type="datetime1">
              <a:rPr kumimoji="1" lang="ja-JP" altLang="en-US" smtClean="0"/>
              <a:t>2023/8/6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A4E4E8-F9FA-40E9-B5A9-0FED9DF717F6}" type="slidenum">
              <a:rPr kumimoji="1" lang="ja-JP" altLang="en-US" smtClean="0"/>
              <a:t>‹#›</a:t>
            </a:fld>
            <a:endParaRPr kumimoji="1" lang="ja-JP" altLang="en-US"/>
          </a:p>
        </p:txBody>
      </p:sp>
    </p:spTree>
    <p:extLst>
      <p:ext uri="{BB962C8B-B14F-4D97-AF65-F5344CB8AC3E}">
        <p14:creationId xmlns:p14="http://schemas.microsoft.com/office/powerpoint/2010/main" val="337429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41C4A5C-04CA-48C7-84B2-A5E23ABFD5AE}" type="datetime1">
              <a:rPr kumimoji="1" lang="ja-JP" altLang="en-US" smtClean="0"/>
              <a:t>2023/8/6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A4E4E8-F9FA-40E9-B5A9-0FED9DF717F6}" type="slidenum">
              <a:rPr kumimoji="1" lang="ja-JP" altLang="en-US" smtClean="0"/>
              <a:t>‹#›</a:t>
            </a:fld>
            <a:endParaRPr kumimoji="1" lang="ja-JP" altLang="en-US"/>
          </a:p>
        </p:txBody>
      </p:sp>
    </p:spTree>
    <p:extLst>
      <p:ext uri="{BB962C8B-B14F-4D97-AF65-F5344CB8AC3E}">
        <p14:creationId xmlns:p14="http://schemas.microsoft.com/office/powerpoint/2010/main" val="405229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6B608EF-BD90-45EA-8229-C7B140467926}" type="datetime1">
              <a:rPr kumimoji="1" lang="ja-JP" altLang="en-US" smtClean="0"/>
              <a:t>2023/8/6</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07A4E4E8-F9FA-40E9-B5A9-0FED9DF717F6}" type="slidenum">
              <a:rPr kumimoji="1" lang="ja-JP" altLang="en-US" smtClean="0"/>
              <a:t>‹#›</a:t>
            </a:fld>
            <a:endParaRPr kumimoji="1" lang="ja-JP" altLang="en-US"/>
          </a:p>
        </p:txBody>
      </p:sp>
    </p:spTree>
    <p:extLst>
      <p:ext uri="{BB962C8B-B14F-4D97-AF65-F5344CB8AC3E}">
        <p14:creationId xmlns:p14="http://schemas.microsoft.com/office/powerpoint/2010/main" val="1502623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F01C45-6949-4F93-BF81-75C433CC9168}" type="datetime1">
              <a:rPr kumimoji="1" lang="ja-JP" altLang="en-US" smtClean="0"/>
              <a:t>2023/8/6</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7A4E4E8-F9FA-40E9-B5A9-0FED9DF717F6}" type="slidenum">
              <a:rPr kumimoji="1" lang="ja-JP" altLang="en-US" smtClean="0"/>
              <a:t>‹#›</a:t>
            </a:fld>
            <a:endParaRPr kumimoji="1" lang="ja-JP" altLang="en-US"/>
          </a:p>
        </p:txBody>
      </p:sp>
    </p:spTree>
    <p:extLst>
      <p:ext uri="{BB962C8B-B14F-4D97-AF65-F5344CB8AC3E}">
        <p14:creationId xmlns:p14="http://schemas.microsoft.com/office/powerpoint/2010/main" val="373663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CC0F3F-93A4-493E-8C4F-A6E2DF5C910B}" type="datetime1">
              <a:rPr kumimoji="1" lang="ja-JP" altLang="en-US" smtClean="0"/>
              <a:t>2023/8/6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A4E4E8-F9FA-40E9-B5A9-0FED9DF717F6}" type="slidenum">
              <a:rPr kumimoji="1" lang="ja-JP" altLang="en-US" smtClean="0"/>
              <a:t>‹#›</a:t>
            </a:fld>
            <a:endParaRPr kumimoji="1" lang="ja-JP" altLang="en-US"/>
          </a:p>
        </p:txBody>
      </p:sp>
    </p:spTree>
    <p:extLst>
      <p:ext uri="{BB962C8B-B14F-4D97-AF65-F5344CB8AC3E}">
        <p14:creationId xmlns:p14="http://schemas.microsoft.com/office/powerpoint/2010/main" val="4060364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70058" y="99517"/>
            <a:ext cx="11312843" cy="1015747"/>
          </a:xfrm>
          <a:prstGeom prst="rect">
            <a:avLst/>
          </a:prstGeom>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1097280" y="1500328"/>
            <a:ext cx="10058400" cy="4386522"/>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C360254-8B9F-453D-A219-9999B6103110}" type="datetime1">
              <a:rPr kumimoji="1" lang="ja-JP" altLang="en-US" smtClean="0"/>
              <a:t>2023/8/6</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7A4E4E8-F9FA-40E9-B5A9-0FED9DF717F6}" type="slidenum">
              <a:rPr kumimoji="1" lang="ja-JP" altLang="en-US" smtClean="0"/>
              <a:t>‹#›</a:t>
            </a:fld>
            <a:endParaRPr kumimoji="1" lang="ja-JP" altLang="en-US"/>
          </a:p>
        </p:txBody>
      </p:sp>
      <p:cxnSp>
        <p:nvCxnSpPr>
          <p:cNvPr id="10" name="Straight Connector 9"/>
          <p:cNvCxnSpPr>
            <a:cxnSpLocks/>
          </p:cNvCxnSpPr>
          <p:nvPr/>
        </p:nvCxnSpPr>
        <p:spPr>
          <a:xfrm>
            <a:off x="470058" y="1115750"/>
            <a:ext cx="1131284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85957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emf"/><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emf"/><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emf"/><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emf"/><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1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350.png"/></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png"/><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48013-49FB-A4E8-BA13-4636A530AA9B}"/>
              </a:ext>
            </a:extLst>
          </p:cNvPr>
          <p:cNvSpPr>
            <a:spLocks noGrp="1"/>
          </p:cNvSpPr>
          <p:nvPr>
            <p:ph type="ctrTitle"/>
          </p:nvPr>
        </p:nvSpPr>
        <p:spPr>
          <a:xfrm>
            <a:off x="290513" y="896937"/>
            <a:ext cx="11610974" cy="2387600"/>
          </a:xfrm>
        </p:spPr>
        <p:txBody>
          <a:bodyPr>
            <a:noAutofit/>
          </a:bodyPr>
          <a:lstStyle/>
          <a:p>
            <a:pPr algn="ctr"/>
            <a:r>
              <a:rPr lang="en-US" altLang="ja-JP" sz="4000" b="1" dirty="0"/>
              <a:t>Bound and scattering states of the electron wavefunctions calculated with the Dirac equation for 0νββ</a:t>
            </a:r>
            <a:endParaRPr lang="ja-JP" altLang="en-US" sz="4000" b="1" dirty="0"/>
          </a:p>
        </p:txBody>
      </p:sp>
      <p:sp>
        <p:nvSpPr>
          <p:cNvPr id="3" name="字幕 2">
            <a:extLst>
              <a:ext uri="{FF2B5EF4-FFF2-40B4-BE49-F238E27FC236}">
                <a16:creationId xmlns:a16="http://schemas.microsoft.com/office/drawing/2014/main" id="{BE40629A-1A31-1660-C489-CD7D42273158}"/>
              </a:ext>
            </a:extLst>
          </p:cNvPr>
          <p:cNvSpPr>
            <a:spLocks noGrp="1"/>
          </p:cNvSpPr>
          <p:nvPr>
            <p:ph type="subTitle" idx="1"/>
          </p:nvPr>
        </p:nvSpPr>
        <p:spPr>
          <a:xfrm>
            <a:off x="1100051" y="4455619"/>
            <a:ext cx="10058400" cy="1383205"/>
          </a:xfrm>
        </p:spPr>
        <p:txBody>
          <a:bodyPr>
            <a:normAutofit fontScale="92500"/>
          </a:bodyPr>
          <a:lstStyle/>
          <a:p>
            <a:r>
              <a:rPr lang="en-US" altLang="ja-JP" cap="none" dirty="0" err="1"/>
              <a:t>Atsuya</a:t>
            </a:r>
            <a:r>
              <a:rPr lang="en-US" altLang="ja-JP" cap="none" dirty="0"/>
              <a:t> Kanai</a:t>
            </a:r>
          </a:p>
          <a:p>
            <a:r>
              <a:rPr lang="en-US" altLang="ja-JP" sz="2000" cap="none" dirty="0"/>
              <a:t>Collaborator, Nobuo </a:t>
            </a:r>
            <a:r>
              <a:rPr lang="en-US" altLang="ja-JP" sz="2000" cap="none" dirty="0" err="1"/>
              <a:t>Hinohara</a:t>
            </a:r>
            <a:endParaRPr lang="en-US" altLang="ja-JP" sz="2000" cap="none" dirty="0"/>
          </a:p>
          <a:p>
            <a:r>
              <a:rPr lang="en-US" altLang="ja-JP" sz="2000" cap="none" dirty="0"/>
              <a:t>Nuclear theory group, Center for Computational Sciences, University of Tsukuba</a:t>
            </a:r>
          </a:p>
          <a:p>
            <a:endParaRPr lang="en-US" altLang="ja-JP" sz="2000" cap="none" dirty="0"/>
          </a:p>
        </p:txBody>
      </p:sp>
      <p:sp>
        <p:nvSpPr>
          <p:cNvPr id="4" name="スライド番号プレースホルダー 3">
            <a:extLst>
              <a:ext uri="{FF2B5EF4-FFF2-40B4-BE49-F238E27FC236}">
                <a16:creationId xmlns:a16="http://schemas.microsoft.com/office/drawing/2014/main" id="{0F169BBE-BEE2-9F23-9CC0-8DE60C072E52}"/>
              </a:ext>
            </a:extLst>
          </p:cNvPr>
          <p:cNvSpPr>
            <a:spLocks noGrp="1"/>
          </p:cNvSpPr>
          <p:nvPr>
            <p:ph type="sldNum" sz="quarter" idx="12"/>
          </p:nvPr>
        </p:nvSpPr>
        <p:spPr/>
        <p:txBody>
          <a:bodyPr/>
          <a:lstStyle/>
          <a:p>
            <a:fld id="{07A4E4E8-F9FA-40E9-B5A9-0FED9DF717F6}" type="slidenum">
              <a:rPr kumimoji="1" lang="ja-JP" altLang="en-US" smtClean="0"/>
              <a:t>1</a:t>
            </a:fld>
            <a:endParaRPr kumimoji="1" lang="ja-JP" altLang="en-US"/>
          </a:p>
        </p:txBody>
      </p:sp>
    </p:spTree>
    <p:extLst>
      <p:ext uri="{BB962C8B-B14F-4D97-AF65-F5344CB8AC3E}">
        <p14:creationId xmlns:p14="http://schemas.microsoft.com/office/powerpoint/2010/main" val="401815660"/>
      </p:ext>
    </p:extLst>
  </p:cSld>
  <p:clrMapOvr>
    <a:masterClrMapping/>
  </p:clrMapOvr>
  <mc:AlternateContent xmlns:mc="http://schemas.openxmlformats.org/markup-compatibility/2006" xmlns:p14="http://schemas.microsoft.com/office/powerpoint/2010/main">
    <mc:Choice Requires="p14">
      <p:transition spd="slow" p14:dur="2000" advTm="948"/>
    </mc:Choice>
    <mc:Fallback xmlns="">
      <p:transition spd="slow" advTm="9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285A7-E44A-2292-DF19-0C13E3F1AC31}"/>
              </a:ext>
            </a:extLst>
          </p:cNvPr>
          <p:cNvSpPr>
            <a:spLocks noGrp="1"/>
          </p:cNvSpPr>
          <p:nvPr>
            <p:ph type="title"/>
          </p:nvPr>
        </p:nvSpPr>
        <p:spPr>
          <a:xfrm>
            <a:off x="447675" y="228605"/>
            <a:ext cx="11296650" cy="891251"/>
          </a:xfrm>
        </p:spPr>
        <p:txBody>
          <a:bodyPr/>
          <a:lstStyle/>
          <a:p>
            <a:r>
              <a:rPr lang="en-US" altLang="ja-JP" dirty="0"/>
              <a:t>Wavefunctions near the origin</a:t>
            </a:r>
            <a:endParaRPr kumimoji="1" lang="ja-JP" altLang="en-US" dirty="0"/>
          </a:p>
        </p:txBody>
      </p:sp>
      <p:sp>
        <p:nvSpPr>
          <p:cNvPr id="4" name="スライド番号プレースホルダー 3">
            <a:extLst>
              <a:ext uri="{FF2B5EF4-FFF2-40B4-BE49-F238E27FC236}">
                <a16:creationId xmlns:a16="http://schemas.microsoft.com/office/drawing/2014/main" id="{CBEAAADF-1BE2-6C3D-6114-63549C9053BB}"/>
              </a:ext>
            </a:extLst>
          </p:cNvPr>
          <p:cNvSpPr>
            <a:spLocks noGrp="1"/>
          </p:cNvSpPr>
          <p:nvPr>
            <p:ph type="sldNum" sz="quarter" idx="12"/>
          </p:nvPr>
        </p:nvSpPr>
        <p:spPr/>
        <p:txBody>
          <a:bodyPr/>
          <a:lstStyle/>
          <a:p>
            <a:fld id="{07A4E4E8-F9FA-40E9-B5A9-0FED9DF717F6}" type="slidenum">
              <a:rPr kumimoji="1" lang="ja-JP" altLang="en-US" smtClean="0"/>
              <a:t>10</a:t>
            </a:fld>
            <a:endParaRPr kumimoji="1" lang="ja-JP" altLang="en-US"/>
          </a:p>
        </p:txBody>
      </p:sp>
      <p:sp>
        <p:nvSpPr>
          <p:cNvPr id="11" name="テキスト ボックス 10">
            <a:extLst>
              <a:ext uri="{FF2B5EF4-FFF2-40B4-BE49-F238E27FC236}">
                <a16:creationId xmlns:a16="http://schemas.microsoft.com/office/drawing/2014/main" id="{6ECC3BC3-AF11-7142-506A-62572FF49A7F}"/>
              </a:ext>
            </a:extLst>
          </p:cNvPr>
          <p:cNvSpPr txBox="1"/>
          <p:nvPr/>
        </p:nvSpPr>
        <p:spPr>
          <a:xfrm>
            <a:off x="721331" y="1451346"/>
            <a:ext cx="6542893" cy="3847207"/>
          </a:xfrm>
          <a:prstGeom prst="rect">
            <a:avLst/>
          </a:prstGeom>
          <a:noFill/>
        </p:spPr>
        <p:txBody>
          <a:bodyPr wrap="square" rtlCol="0">
            <a:spAutoFit/>
          </a:bodyPr>
          <a:lstStyle/>
          <a:p>
            <a:endParaRPr lang="en-US" altLang="ja-JP" sz="2000" dirty="0"/>
          </a:p>
          <a:p>
            <a:endParaRPr kumimoji="1" lang="en-US" altLang="ja-JP" sz="2000" dirty="0"/>
          </a:p>
          <a:p>
            <a:r>
              <a:rPr kumimoji="1" lang="en-US" altLang="ja-JP" sz="2000" dirty="0"/>
              <a:t>Oscillate at a very short wavelength (about 600 </a:t>
            </a:r>
            <a:r>
              <a:rPr kumimoji="1" lang="en-US" altLang="ja-JP" sz="2000" dirty="0" err="1"/>
              <a:t>fm</a:t>
            </a:r>
            <a:r>
              <a:rPr kumimoji="1" lang="en-US" altLang="ja-JP" sz="2000" dirty="0"/>
              <a:t>)</a:t>
            </a:r>
          </a:p>
          <a:p>
            <a:endParaRPr kumimoji="1" lang="en-US" altLang="ja-JP" sz="2000" dirty="0"/>
          </a:p>
          <a:p>
            <a:r>
              <a:rPr lang="en-US" altLang="ja-JP" sz="2000" dirty="0"/>
              <a:t>As expected, the wavelength is calculated from the energy to be about 600 </a:t>
            </a:r>
            <a:r>
              <a:rPr lang="en-US" altLang="ja-JP" sz="2000" dirty="0" err="1"/>
              <a:t>fm</a:t>
            </a:r>
            <a:endParaRPr lang="en-US" altLang="ja-JP" sz="2000" dirty="0"/>
          </a:p>
          <a:p>
            <a:endParaRPr lang="en-US" altLang="ja-JP" sz="2000" dirty="0"/>
          </a:p>
          <a:p>
            <a:endParaRPr lang="en-US" altLang="ja-JP" sz="2000" dirty="0"/>
          </a:p>
          <a:p>
            <a:r>
              <a:rPr lang="en-US" altLang="ja-JP" sz="2000" dirty="0"/>
              <a:t>As expected, roughly three periods of waves are showing</a:t>
            </a:r>
            <a:endParaRPr kumimoji="1" lang="en-US" altLang="ja-JP" sz="2000" dirty="0"/>
          </a:p>
          <a:p>
            <a:endParaRPr lang="en-US" altLang="ja-JP" sz="2400" dirty="0"/>
          </a:p>
          <a:p>
            <a:r>
              <a:rPr lang="en-US" altLang="ja-JP" sz="2000" dirty="0"/>
              <a:t>Almost in the form of a plane wave, but F(r) behaves quadratically near the origin</a:t>
            </a:r>
            <a:endParaRPr kumimoji="1" lang="ja-JP" altLang="en-US" sz="2000" dirty="0"/>
          </a:p>
        </p:txBody>
      </p:sp>
      <p:pic>
        <p:nvPicPr>
          <p:cNvPr id="8" name="図 7">
            <a:extLst>
              <a:ext uri="{FF2B5EF4-FFF2-40B4-BE49-F238E27FC236}">
                <a16:creationId xmlns:a16="http://schemas.microsoft.com/office/drawing/2014/main" id="{A5E77980-BC4A-AB27-F0CE-0FE8A1A7160D}"/>
              </a:ext>
            </a:extLst>
          </p:cNvPr>
          <p:cNvPicPr>
            <a:picLocks noChangeAspect="1"/>
          </p:cNvPicPr>
          <p:nvPr/>
        </p:nvPicPr>
        <p:blipFill>
          <a:blip r:embed="rId3"/>
          <a:stretch>
            <a:fillRect/>
          </a:stretch>
        </p:blipFill>
        <p:spPr>
          <a:xfrm>
            <a:off x="7264225" y="1195216"/>
            <a:ext cx="4206443" cy="2519243"/>
          </a:xfrm>
          <a:prstGeom prst="rect">
            <a:avLst/>
          </a:prstGeom>
        </p:spPr>
      </p:pic>
      <p:pic>
        <p:nvPicPr>
          <p:cNvPr id="12" name="図 11">
            <a:extLst>
              <a:ext uri="{FF2B5EF4-FFF2-40B4-BE49-F238E27FC236}">
                <a16:creationId xmlns:a16="http://schemas.microsoft.com/office/drawing/2014/main" id="{C87015E5-4AAB-BB6C-5B12-8FD604E27970}"/>
              </a:ext>
            </a:extLst>
          </p:cNvPr>
          <p:cNvPicPr>
            <a:picLocks noChangeAspect="1"/>
          </p:cNvPicPr>
          <p:nvPr/>
        </p:nvPicPr>
        <p:blipFill>
          <a:blip r:embed="rId4"/>
          <a:stretch>
            <a:fillRect/>
          </a:stretch>
        </p:blipFill>
        <p:spPr>
          <a:xfrm>
            <a:off x="7264225" y="3714459"/>
            <a:ext cx="4206443" cy="2519243"/>
          </a:xfrm>
          <a:prstGeom prst="rect">
            <a:avLst/>
          </a:prstGeom>
        </p:spPr>
      </p:pic>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84D6DD87-AD83-EE0D-A562-A1EEB2897037}"/>
                  </a:ext>
                </a:extLst>
              </p:cNvPr>
              <p:cNvSpPr txBox="1"/>
              <p:nvPr/>
            </p:nvSpPr>
            <p:spPr>
              <a:xfrm>
                <a:off x="2564305" y="3085961"/>
                <a:ext cx="4454109" cy="720390"/>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ja-JP" sz="2000" i="1" smtClean="0">
                          <a:latin typeface="Cambria Math" panose="02040503050406030204" pitchFamily="18" charset="0"/>
                        </a:rPr>
                        <m:t>𝜆</m:t>
                      </m:r>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2</m:t>
                          </m:r>
                          <m:r>
                            <a:rPr kumimoji="1" lang="en-US" altLang="ja-JP" sz="2000" b="0" i="1" smtClean="0">
                              <a:latin typeface="Cambria Math" panose="02040503050406030204" pitchFamily="18" charset="0"/>
                            </a:rPr>
                            <m:t>𝜋</m:t>
                          </m:r>
                        </m:num>
                        <m:den>
                          <m:r>
                            <a:rPr kumimoji="1" lang="en-US" altLang="ja-JP" sz="2000" b="0" i="1" smtClean="0">
                              <a:latin typeface="Cambria Math" panose="02040503050406030204" pitchFamily="18" charset="0"/>
                            </a:rPr>
                            <m:t>𝑘</m:t>
                          </m:r>
                        </m:den>
                      </m:f>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2</m:t>
                          </m:r>
                          <m:r>
                            <a:rPr kumimoji="1" lang="en-US" altLang="ja-JP" sz="2000" b="0" i="1" smtClean="0">
                              <a:latin typeface="Cambria Math" panose="02040503050406030204" pitchFamily="18" charset="0"/>
                            </a:rPr>
                            <m:t>𝜋</m:t>
                          </m:r>
                          <m:r>
                            <a:rPr kumimoji="1" lang="en-US" altLang="ja-JP" sz="2000" b="0" i="1" smtClean="0">
                              <a:latin typeface="Cambria Math" panose="02040503050406030204" pitchFamily="18" charset="0"/>
                            </a:rPr>
                            <m:t>ℏ</m:t>
                          </m:r>
                        </m:num>
                        <m:den>
                          <m:r>
                            <a:rPr kumimoji="1" lang="en-US" altLang="ja-JP" sz="2000" b="0" i="1" smtClean="0">
                              <a:latin typeface="Cambria Math" panose="02040503050406030204" pitchFamily="18" charset="0"/>
                            </a:rPr>
                            <m:t>𝑝</m:t>
                          </m:r>
                        </m:den>
                      </m:f>
                      <m:r>
                        <a:rPr kumimoji="1" lang="en-US" altLang="ja-JP" sz="2000" b="0" i="1" smtClean="0">
                          <a:latin typeface="Cambria Math" panose="02040503050406030204" pitchFamily="18" charset="0"/>
                        </a:rPr>
                        <m:t> </m:t>
                      </m:r>
                      <m:r>
                        <a:rPr kumimoji="1" lang="en-US" altLang="ja-JP" sz="2000" b="0" i="0" smtClean="0">
                          <a:latin typeface="Cambria Math" panose="02040503050406030204" pitchFamily="18" charset="0"/>
                        </a:rPr>
                        <m:t>,  </m:t>
                      </m:r>
                      <m:r>
                        <a:rPr kumimoji="1" lang="en-US" altLang="ja-JP" sz="2000" b="0" i="1" smtClean="0">
                          <a:latin typeface="Cambria Math" panose="02040503050406030204" pitchFamily="18" charset="0"/>
                        </a:rPr>
                        <m:t>𝑝</m:t>
                      </m:r>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ad>
                            <m:radPr>
                              <m:degHide m:val="on"/>
                              <m:ctrlPr>
                                <a:rPr kumimoji="1" lang="en-US" altLang="ja-JP" sz="2000" b="0" i="1" smtClean="0">
                                  <a:latin typeface="Cambria Math" panose="02040503050406030204" pitchFamily="18" charset="0"/>
                                </a:rPr>
                              </m:ctrlPr>
                            </m:radPr>
                            <m:deg/>
                            <m:e>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𝐸</m:t>
                                  </m:r>
                                </m:e>
                                <m:sup>
                                  <m:r>
                                    <a:rPr kumimoji="1" lang="en-US" altLang="ja-JP" sz="2000" b="0" i="1" smtClean="0">
                                      <a:latin typeface="Cambria Math" panose="02040503050406030204" pitchFamily="18" charset="0"/>
                                    </a:rPr>
                                    <m:t>2</m:t>
                                  </m:r>
                                </m:sup>
                              </m:sSup>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𝑚</m:t>
                                  </m:r>
                                </m:e>
                                <m:sub>
                                  <m:r>
                                    <a:rPr kumimoji="1" lang="en-US" altLang="ja-JP" sz="2000" b="0" i="1" smtClean="0">
                                      <a:latin typeface="Cambria Math" panose="02040503050406030204" pitchFamily="18" charset="0"/>
                                    </a:rPr>
                                    <m:t>𝑒</m:t>
                                  </m:r>
                                </m:sub>
                              </m:sSub>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𝑐</m:t>
                                  </m:r>
                                </m:e>
                                <m:sup>
                                  <m:r>
                                    <a:rPr kumimoji="1" lang="en-US" altLang="ja-JP" sz="2000" b="0" i="1" smtClean="0">
                                      <a:latin typeface="Cambria Math" panose="02040503050406030204" pitchFamily="18" charset="0"/>
                                    </a:rPr>
                                    <m:t>2</m:t>
                                  </m:r>
                                </m:sup>
                              </m:sSup>
                            </m:e>
                          </m:rad>
                        </m:num>
                        <m:den>
                          <m:r>
                            <a:rPr kumimoji="1" lang="en-US" altLang="ja-JP" sz="2000" b="0" i="1" smtClean="0">
                              <a:latin typeface="Cambria Math" panose="02040503050406030204" pitchFamily="18" charset="0"/>
                            </a:rPr>
                            <m:t>𝑐</m:t>
                          </m:r>
                        </m:den>
                      </m:f>
                    </m:oMath>
                  </m:oMathPara>
                </a14:m>
                <a:endParaRPr kumimoji="1" lang="ja-JP" altLang="en-US" sz="2000" dirty="0"/>
              </a:p>
            </p:txBody>
          </p:sp>
        </mc:Choice>
        <mc:Fallback>
          <p:sp>
            <p:nvSpPr>
              <p:cNvPr id="3" name="テキスト ボックス 2">
                <a:extLst>
                  <a:ext uri="{FF2B5EF4-FFF2-40B4-BE49-F238E27FC236}">
                    <a16:creationId xmlns:a16="http://schemas.microsoft.com/office/drawing/2014/main" id="{84D6DD87-AD83-EE0D-A562-A1EEB2897037}"/>
                  </a:ext>
                </a:extLst>
              </p:cNvPr>
              <p:cNvSpPr txBox="1">
                <a:spLocks noRot="1" noChangeAspect="1" noMove="1" noResize="1" noEditPoints="1" noAdjustHandles="1" noChangeArrowheads="1" noChangeShapeType="1" noTextEdit="1"/>
              </p:cNvSpPr>
              <p:nvPr/>
            </p:nvSpPr>
            <p:spPr>
              <a:xfrm>
                <a:off x="2564305" y="3085961"/>
                <a:ext cx="4454109" cy="720390"/>
              </a:xfrm>
              <a:prstGeom prst="rect">
                <a:avLst/>
              </a:prstGeom>
              <a:blipFill>
                <a:blip r:embed="rId5"/>
                <a:stretch>
                  <a:fillRect/>
                </a:stretch>
              </a:blipFill>
            </p:spPr>
            <p:txBody>
              <a:bodyPr/>
              <a:lstStyle/>
              <a:p>
                <a:r>
                  <a:rPr lang="ja-JP" altLang="en-US">
                    <a:noFill/>
                  </a:rPr>
                  <a:t> </a:t>
                </a:r>
              </a:p>
            </p:txBody>
          </p:sp>
        </mc:Fallback>
      </mc:AlternateContent>
      <p:cxnSp>
        <p:nvCxnSpPr>
          <p:cNvPr id="6" name="直線コネクタ 5">
            <a:extLst>
              <a:ext uri="{FF2B5EF4-FFF2-40B4-BE49-F238E27FC236}">
                <a16:creationId xmlns:a16="http://schemas.microsoft.com/office/drawing/2014/main" id="{D2B3F1F5-663C-746A-259D-64EDD7DF573E}"/>
              </a:ext>
            </a:extLst>
          </p:cNvPr>
          <p:cNvCxnSpPr>
            <a:cxnSpLocks/>
          </p:cNvCxnSpPr>
          <p:nvPr/>
        </p:nvCxnSpPr>
        <p:spPr>
          <a:xfrm>
            <a:off x="7922712" y="1327759"/>
            <a:ext cx="0" cy="19415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D33C1ED-03D2-6C82-265F-6413ABB601C9}"/>
              </a:ext>
            </a:extLst>
          </p:cNvPr>
          <p:cNvCxnSpPr>
            <a:cxnSpLocks/>
          </p:cNvCxnSpPr>
          <p:nvPr/>
        </p:nvCxnSpPr>
        <p:spPr>
          <a:xfrm>
            <a:off x="7922712" y="3841315"/>
            <a:ext cx="0" cy="19415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90100489-D624-F758-654C-049B15A72C4D}"/>
              </a:ext>
            </a:extLst>
          </p:cNvPr>
          <p:cNvCxnSpPr>
            <a:cxnSpLocks/>
          </p:cNvCxnSpPr>
          <p:nvPr/>
        </p:nvCxnSpPr>
        <p:spPr>
          <a:xfrm flipH="1" flipV="1">
            <a:off x="7922712" y="3269293"/>
            <a:ext cx="125261" cy="1597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001D2C1B-9B63-8558-8045-D54C8077C0C8}"/>
              </a:ext>
            </a:extLst>
          </p:cNvPr>
          <p:cNvCxnSpPr>
            <a:cxnSpLocks/>
          </p:cNvCxnSpPr>
          <p:nvPr/>
        </p:nvCxnSpPr>
        <p:spPr>
          <a:xfrm flipH="1" flipV="1">
            <a:off x="7922712" y="5788536"/>
            <a:ext cx="125261" cy="1597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テキスト ボックス 16">
                <a:extLst>
                  <a:ext uri="{FF2B5EF4-FFF2-40B4-BE49-F238E27FC236}">
                    <a16:creationId xmlns:a16="http://schemas.microsoft.com/office/drawing/2014/main" id="{0A5D9DA4-CBFF-D814-24B7-2E895F1E358E}"/>
                  </a:ext>
                </a:extLst>
              </p:cNvPr>
              <p:cNvSpPr txBox="1"/>
              <p:nvPr/>
            </p:nvSpPr>
            <p:spPr>
              <a:xfrm>
                <a:off x="8047973" y="3418931"/>
                <a:ext cx="1223237" cy="246221"/>
              </a:xfrm>
              <a:prstGeom prst="rect">
                <a:avLst/>
              </a:prstGeom>
              <a:noFill/>
            </p:spPr>
            <p:txBody>
              <a:bodyPr wrap="square" lIns="0" tIns="0" rIns="0" bIns="0" rtlCol="0">
                <a:spAutoFit/>
              </a:bodyPr>
              <a:lstStyle/>
              <a:p>
                <a14:m>
                  <m:oMath xmlns:m="http://schemas.openxmlformats.org/officeDocument/2006/math">
                    <m:r>
                      <a:rPr kumimoji="1" lang="en-US" altLang="ja-JP" sz="1600" b="0" i="1" smtClean="0">
                        <a:solidFill>
                          <a:srgbClr val="FF0000"/>
                        </a:solidFill>
                        <a:latin typeface="Cambria Math" panose="02040503050406030204" pitchFamily="18" charset="0"/>
                      </a:rPr>
                      <m:t>𝑅</m:t>
                    </m:r>
                    <m:r>
                      <a:rPr kumimoji="1" lang="en-US" altLang="ja-JP" sz="1600" b="0" i="1" smtClean="0">
                        <a:solidFill>
                          <a:srgbClr val="FF0000"/>
                        </a:solidFill>
                        <a:latin typeface="Cambria Math" panose="02040503050406030204" pitchFamily="18" charset="0"/>
                      </a:rPr>
                      <m:t>=4.36</m:t>
                    </m:r>
                  </m:oMath>
                </a14:m>
                <a:r>
                  <a:rPr kumimoji="1" lang="ja-JP" altLang="en-US" sz="1600" dirty="0">
                    <a:solidFill>
                      <a:srgbClr val="FF0000"/>
                    </a:solidFill>
                  </a:rPr>
                  <a:t> </a:t>
                </a:r>
                <a:r>
                  <a:rPr kumimoji="1" lang="en-US" altLang="ja-JP" sz="1600" dirty="0">
                    <a:solidFill>
                      <a:srgbClr val="FF0000"/>
                    </a:solidFill>
                  </a:rPr>
                  <a:t>fm</a:t>
                </a:r>
                <a:endParaRPr kumimoji="1" lang="ja-JP" altLang="en-US" sz="1600" dirty="0">
                  <a:solidFill>
                    <a:srgbClr val="FF0000"/>
                  </a:solidFill>
                </a:endParaRPr>
              </a:p>
            </p:txBody>
          </p:sp>
        </mc:Choice>
        <mc:Fallback>
          <p:sp>
            <p:nvSpPr>
              <p:cNvPr id="17" name="テキスト ボックス 16">
                <a:extLst>
                  <a:ext uri="{FF2B5EF4-FFF2-40B4-BE49-F238E27FC236}">
                    <a16:creationId xmlns:a16="http://schemas.microsoft.com/office/drawing/2014/main" id="{0A5D9DA4-CBFF-D814-24B7-2E895F1E358E}"/>
                  </a:ext>
                </a:extLst>
              </p:cNvPr>
              <p:cNvSpPr txBox="1">
                <a:spLocks noRot="1" noChangeAspect="1" noMove="1" noResize="1" noEditPoints="1" noAdjustHandles="1" noChangeArrowheads="1" noChangeShapeType="1" noTextEdit="1"/>
              </p:cNvSpPr>
              <p:nvPr/>
            </p:nvSpPr>
            <p:spPr>
              <a:xfrm>
                <a:off x="8047973" y="3418931"/>
                <a:ext cx="1223237" cy="246221"/>
              </a:xfrm>
              <a:prstGeom prst="rect">
                <a:avLst/>
              </a:prstGeom>
              <a:blipFill>
                <a:blip r:embed="rId6"/>
                <a:stretch>
                  <a:fillRect l="-5473" t="-27500" b="-5000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8" name="テキスト ボックス 17">
                <a:extLst>
                  <a:ext uri="{FF2B5EF4-FFF2-40B4-BE49-F238E27FC236}">
                    <a16:creationId xmlns:a16="http://schemas.microsoft.com/office/drawing/2014/main" id="{31619CC4-CC9A-43B4-5BB1-2E7A2B038187}"/>
                  </a:ext>
                </a:extLst>
              </p:cNvPr>
              <p:cNvSpPr txBox="1"/>
              <p:nvPr/>
            </p:nvSpPr>
            <p:spPr>
              <a:xfrm>
                <a:off x="8047972" y="5948243"/>
                <a:ext cx="1223237" cy="246221"/>
              </a:xfrm>
              <a:prstGeom prst="rect">
                <a:avLst/>
              </a:prstGeom>
              <a:noFill/>
            </p:spPr>
            <p:txBody>
              <a:bodyPr wrap="square" lIns="0" tIns="0" rIns="0" bIns="0" rtlCol="0">
                <a:spAutoFit/>
              </a:bodyPr>
              <a:lstStyle/>
              <a:p>
                <a14:m>
                  <m:oMath xmlns:m="http://schemas.openxmlformats.org/officeDocument/2006/math">
                    <m:r>
                      <a:rPr kumimoji="1" lang="en-US" altLang="ja-JP" sz="1600" b="0" i="1" smtClean="0">
                        <a:solidFill>
                          <a:srgbClr val="FF0000"/>
                        </a:solidFill>
                        <a:latin typeface="Cambria Math" panose="02040503050406030204" pitchFamily="18" charset="0"/>
                      </a:rPr>
                      <m:t>𝑅</m:t>
                    </m:r>
                    <m:r>
                      <a:rPr kumimoji="1" lang="en-US" altLang="ja-JP" sz="1600" b="0" i="1" smtClean="0">
                        <a:solidFill>
                          <a:srgbClr val="FF0000"/>
                        </a:solidFill>
                        <a:latin typeface="Cambria Math" panose="02040503050406030204" pitchFamily="18" charset="0"/>
                      </a:rPr>
                      <m:t>=4.36</m:t>
                    </m:r>
                  </m:oMath>
                </a14:m>
                <a:r>
                  <a:rPr kumimoji="1" lang="ja-JP" altLang="en-US" sz="1600" dirty="0">
                    <a:solidFill>
                      <a:srgbClr val="FF0000"/>
                    </a:solidFill>
                  </a:rPr>
                  <a:t> </a:t>
                </a:r>
                <a:r>
                  <a:rPr kumimoji="1" lang="en-US" altLang="ja-JP" sz="1600" dirty="0">
                    <a:solidFill>
                      <a:srgbClr val="FF0000"/>
                    </a:solidFill>
                  </a:rPr>
                  <a:t>fm</a:t>
                </a:r>
                <a:endParaRPr kumimoji="1" lang="ja-JP" altLang="en-US" sz="1600" dirty="0">
                  <a:solidFill>
                    <a:srgbClr val="FF0000"/>
                  </a:solidFill>
                </a:endParaRPr>
              </a:p>
            </p:txBody>
          </p:sp>
        </mc:Choice>
        <mc:Fallback>
          <p:sp>
            <p:nvSpPr>
              <p:cNvPr id="18" name="テキスト ボックス 17">
                <a:extLst>
                  <a:ext uri="{FF2B5EF4-FFF2-40B4-BE49-F238E27FC236}">
                    <a16:creationId xmlns:a16="http://schemas.microsoft.com/office/drawing/2014/main" id="{31619CC4-CC9A-43B4-5BB1-2E7A2B038187}"/>
                  </a:ext>
                </a:extLst>
              </p:cNvPr>
              <p:cNvSpPr txBox="1">
                <a:spLocks noRot="1" noChangeAspect="1" noMove="1" noResize="1" noEditPoints="1" noAdjustHandles="1" noChangeArrowheads="1" noChangeShapeType="1" noTextEdit="1"/>
              </p:cNvSpPr>
              <p:nvPr/>
            </p:nvSpPr>
            <p:spPr>
              <a:xfrm>
                <a:off x="8047972" y="5948243"/>
                <a:ext cx="1223237" cy="246221"/>
              </a:xfrm>
              <a:prstGeom prst="rect">
                <a:avLst/>
              </a:prstGeom>
              <a:blipFill>
                <a:blip r:embed="rId7"/>
                <a:stretch>
                  <a:fillRect l="-5473" t="-27500" b="-5000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9" name="テキスト ボックス 18">
                <a:extLst>
                  <a:ext uri="{FF2B5EF4-FFF2-40B4-BE49-F238E27FC236}">
                    <a16:creationId xmlns:a16="http://schemas.microsoft.com/office/drawing/2014/main" id="{0631F369-EEF5-A677-281C-7A631BE24B90}"/>
                  </a:ext>
                </a:extLst>
              </p:cNvPr>
              <p:cNvSpPr txBox="1"/>
              <p:nvPr/>
            </p:nvSpPr>
            <p:spPr>
              <a:xfrm>
                <a:off x="9396471" y="3477534"/>
                <a:ext cx="629577" cy="286232"/>
              </a:xfrm>
              <a:prstGeom prst="rect">
                <a:avLst/>
              </a:prstGeom>
              <a:solidFill>
                <a:schemeClr val="bg1"/>
              </a:solidFill>
            </p:spPr>
            <p:txBody>
              <a:bodyPr wrap="square" rtlCol="0">
                <a:spAutoFit/>
              </a:bodyPr>
              <a:lstStyle/>
              <a:p>
                <a:r>
                  <a:rPr kumimoji="1" lang="en-US" altLang="ja-JP" sz="1200" dirty="0"/>
                  <a:t>r (</a:t>
                </a:r>
                <a14:m>
                  <m:oMath xmlns:m="http://schemas.openxmlformats.org/officeDocument/2006/math">
                    <m:r>
                      <a:rPr kumimoji="1" lang="en-US" altLang="ja-JP" sz="1200" i="1">
                        <a:latin typeface="Cambria Math" panose="02040503050406030204" pitchFamily="18" charset="0"/>
                      </a:rPr>
                      <m:t>Å</m:t>
                    </m:r>
                  </m:oMath>
                </a14:m>
                <a:r>
                  <a:rPr kumimoji="1" lang="en-US" altLang="ja-JP" sz="1200" dirty="0"/>
                  <a:t>)</a:t>
                </a:r>
                <a:endParaRPr kumimoji="1" lang="ja-JP" altLang="en-US" sz="1200" dirty="0"/>
              </a:p>
            </p:txBody>
          </p:sp>
        </mc:Choice>
        <mc:Fallback>
          <p:sp>
            <p:nvSpPr>
              <p:cNvPr id="19" name="テキスト ボックス 18">
                <a:extLst>
                  <a:ext uri="{FF2B5EF4-FFF2-40B4-BE49-F238E27FC236}">
                    <a16:creationId xmlns:a16="http://schemas.microsoft.com/office/drawing/2014/main" id="{0631F369-EEF5-A677-281C-7A631BE24B90}"/>
                  </a:ext>
                </a:extLst>
              </p:cNvPr>
              <p:cNvSpPr txBox="1">
                <a:spLocks noRot="1" noChangeAspect="1" noMove="1" noResize="1" noEditPoints="1" noAdjustHandles="1" noChangeArrowheads="1" noChangeShapeType="1" noTextEdit="1"/>
              </p:cNvSpPr>
              <p:nvPr/>
            </p:nvSpPr>
            <p:spPr>
              <a:xfrm>
                <a:off x="9396471" y="3477534"/>
                <a:ext cx="629577" cy="286232"/>
              </a:xfrm>
              <a:prstGeom prst="rect">
                <a:avLst/>
              </a:prstGeom>
              <a:blipFill>
                <a:blip r:embed="rId8"/>
                <a:stretch>
                  <a:fillRect b="-17021"/>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0" name="テキスト ボックス 19">
                <a:extLst>
                  <a:ext uri="{FF2B5EF4-FFF2-40B4-BE49-F238E27FC236}">
                    <a16:creationId xmlns:a16="http://schemas.microsoft.com/office/drawing/2014/main" id="{A207A611-98A1-2EDC-509C-A1F0D8AD8C57}"/>
                  </a:ext>
                </a:extLst>
              </p:cNvPr>
              <p:cNvSpPr txBox="1"/>
              <p:nvPr/>
            </p:nvSpPr>
            <p:spPr>
              <a:xfrm>
                <a:off x="9396471" y="5977572"/>
                <a:ext cx="629577" cy="286232"/>
              </a:xfrm>
              <a:prstGeom prst="rect">
                <a:avLst/>
              </a:prstGeom>
              <a:solidFill>
                <a:schemeClr val="bg1"/>
              </a:solidFill>
            </p:spPr>
            <p:txBody>
              <a:bodyPr wrap="square" rtlCol="0">
                <a:spAutoFit/>
              </a:bodyPr>
              <a:lstStyle/>
              <a:p>
                <a:r>
                  <a:rPr kumimoji="1" lang="en-US" altLang="ja-JP" sz="1200" dirty="0"/>
                  <a:t>r (</a:t>
                </a:r>
                <a14:m>
                  <m:oMath xmlns:m="http://schemas.openxmlformats.org/officeDocument/2006/math">
                    <m:r>
                      <a:rPr kumimoji="1" lang="en-US" altLang="ja-JP" sz="1200" i="1">
                        <a:latin typeface="Cambria Math" panose="02040503050406030204" pitchFamily="18" charset="0"/>
                      </a:rPr>
                      <m:t>Å</m:t>
                    </m:r>
                  </m:oMath>
                </a14:m>
                <a:r>
                  <a:rPr kumimoji="1" lang="en-US" altLang="ja-JP" sz="1200" dirty="0"/>
                  <a:t>)</a:t>
                </a:r>
                <a:endParaRPr kumimoji="1" lang="ja-JP" altLang="en-US" sz="1200" dirty="0"/>
              </a:p>
            </p:txBody>
          </p:sp>
        </mc:Choice>
        <mc:Fallback>
          <p:sp>
            <p:nvSpPr>
              <p:cNvPr id="20" name="テキスト ボックス 19">
                <a:extLst>
                  <a:ext uri="{FF2B5EF4-FFF2-40B4-BE49-F238E27FC236}">
                    <a16:creationId xmlns:a16="http://schemas.microsoft.com/office/drawing/2014/main" id="{A207A611-98A1-2EDC-509C-A1F0D8AD8C57}"/>
                  </a:ext>
                </a:extLst>
              </p:cNvPr>
              <p:cNvSpPr txBox="1">
                <a:spLocks noRot="1" noChangeAspect="1" noMove="1" noResize="1" noEditPoints="1" noAdjustHandles="1" noChangeArrowheads="1" noChangeShapeType="1" noTextEdit="1"/>
              </p:cNvSpPr>
              <p:nvPr/>
            </p:nvSpPr>
            <p:spPr>
              <a:xfrm>
                <a:off x="9396471" y="5977572"/>
                <a:ext cx="629577" cy="286232"/>
              </a:xfrm>
              <a:prstGeom prst="rect">
                <a:avLst/>
              </a:prstGeom>
              <a:blipFill>
                <a:blip r:embed="rId9"/>
                <a:stretch>
                  <a:fillRect b="-17021"/>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2" name="テキスト ボックス 21">
                <a:extLst>
                  <a:ext uri="{FF2B5EF4-FFF2-40B4-BE49-F238E27FC236}">
                    <a16:creationId xmlns:a16="http://schemas.microsoft.com/office/drawing/2014/main" id="{149EAF80-A5EB-DA10-AA8A-66B6343DDEE1}"/>
                  </a:ext>
                </a:extLst>
              </p:cNvPr>
              <p:cNvSpPr txBox="1"/>
              <p:nvPr/>
            </p:nvSpPr>
            <p:spPr>
              <a:xfrm rot="10800000">
                <a:off x="7082996" y="1929575"/>
                <a:ext cx="410818" cy="653327"/>
              </a:xfrm>
              <a:prstGeom prst="rect">
                <a:avLst/>
              </a:prstGeom>
              <a:solidFill>
                <a:schemeClr val="bg1"/>
              </a:solidFill>
            </p:spPr>
            <p:txBody>
              <a:bodyPr vert="eaVert" wrap="square" rtlCol="0">
                <a:spAutoFit/>
              </a:bodyPr>
              <a:lstStyle/>
              <a:p>
                <a:r>
                  <a:rPr kumimoji="1" lang="en-US" altLang="ja-JP" sz="1400" dirty="0"/>
                  <a:t>F(r) (</a:t>
                </a:r>
                <a14:m>
                  <m:oMath xmlns:m="http://schemas.openxmlformats.org/officeDocument/2006/math">
                    <m:r>
                      <a:rPr kumimoji="1" lang="en-US" altLang="ja-JP" sz="1400" i="1">
                        <a:latin typeface="Cambria Math" panose="02040503050406030204" pitchFamily="18" charset="0"/>
                      </a:rPr>
                      <m:t>Å</m:t>
                    </m:r>
                  </m:oMath>
                </a14:m>
                <a:r>
                  <a:rPr kumimoji="1" lang="en-US" altLang="ja-JP" sz="1400" dirty="0"/>
                  <a:t>)</a:t>
                </a:r>
                <a:endParaRPr kumimoji="1" lang="ja-JP" altLang="en-US" sz="1400" dirty="0"/>
              </a:p>
            </p:txBody>
          </p:sp>
        </mc:Choice>
        <mc:Fallback>
          <p:sp>
            <p:nvSpPr>
              <p:cNvPr id="22" name="テキスト ボックス 21">
                <a:extLst>
                  <a:ext uri="{FF2B5EF4-FFF2-40B4-BE49-F238E27FC236}">
                    <a16:creationId xmlns:a16="http://schemas.microsoft.com/office/drawing/2014/main" id="{149EAF80-A5EB-DA10-AA8A-66B6343DDEE1}"/>
                  </a:ext>
                </a:extLst>
              </p:cNvPr>
              <p:cNvSpPr txBox="1">
                <a:spLocks noRot="1" noChangeAspect="1" noMove="1" noResize="1" noEditPoints="1" noAdjustHandles="1" noChangeArrowheads="1" noChangeShapeType="1" noTextEdit="1"/>
              </p:cNvSpPr>
              <p:nvPr/>
            </p:nvSpPr>
            <p:spPr>
              <a:xfrm rot="10800000">
                <a:off x="7082996" y="1929575"/>
                <a:ext cx="410818" cy="653327"/>
              </a:xfrm>
              <a:prstGeom prst="rect">
                <a:avLst/>
              </a:prstGeom>
              <a:blipFill>
                <a:blip r:embed="rId10"/>
                <a:stretch>
                  <a:fillRect t="-2804" r="-1493" b="-9346"/>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3" name="テキスト ボックス 22">
                <a:extLst>
                  <a:ext uri="{FF2B5EF4-FFF2-40B4-BE49-F238E27FC236}">
                    <a16:creationId xmlns:a16="http://schemas.microsoft.com/office/drawing/2014/main" id="{36808D54-6AE9-8F53-E464-4808AB971512}"/>
                  </a:ext>
                </a:extLst>
              </p:cNvPr>
              <p:cNvSpPr txBox="1"/>
              <p:nvPr/>
            </p:nvSpPr>
            <p:spPr>
              <a:xfrm rot="10800000">
                <a:off x="7086962" y="4519352"/>
                <a:ext cx="410818" cy="653328"/>
              </a:xfrm>
              <a:prstGeom prst="rect">
                <a:avLst/>
              </a:prstGeom>
              <a:solidFill>
                <a:schemeClr val="bg1"/>
              </a:solidFill>
            </p:spPr>
            <p:txBody>
              <a:bodyPr vert="eaVert" wrap="square" rtlCol="0">
                <a:spAutoFit/>
              </a:bodyPr>
              <a:lstStyle/>
              <a:p>
                <a:r>
                  <a:rPr kumimoji="1" lang="en-US" altLang="ja-JP" sz="1400" dirty="0"/>
                  <a:t>G(r) (</a:t>
                </a:r>
                <a14:m>
                  <m:oMath xmlns:m="http://schemas.openxmlformats.org/officeDocument/2006/math">
                    <m:r>
                      <a:rPr kumimoji="1" lang="en-US" altLang="ja-JP" sz="1400" i="1">
                        <a:latin typeface="Cambria Math" panose="02040503050406030204" pitchFamily="18" charset="0"/>
                      </a:rPr>
                      <m:t>Å</m:t>
                    </m:r>
                  </m:oMath>
                </a14:m>
                <a:r>
                  <a:rPr kumimoji="1" lang="en-US" altLang="ja-JP" sz="1400" dirty="0"/>
                  <a:t>)</a:t>
                </a:r>
                <a:endParaRPr kumimoji="1" lang="ja-JP" altLang="en-US" sz="1400" dirty="0"/>
              </a:p>
            </p:txBody>
          </p:sp>
        </mc:Choice>
        <mc:Fallback>
          <p:sp>
            <p:nvSpPr>
              <p:cNvPr id="23" name="テキスト ボックス 22">
                <a:extLst>
                  <a:ext uri="{FF2B5EF4-FFF2-40B4-BE49-F238E27FC236}">
                    <a16:creationId xmlns:a16="http://schemas.microsoft.com/office/drawing/2014/main" id="{36808D54-6AE9-8F53-E464-4808AB971512}"/>
                  </a:ext>
                </a:extLst>
              </p:cNvPr>
              <p:cNvSpPr txBox="1">
                <a:spLocks noRot="1" noChangeAspect="1" noMove="1" noResize="1" noEditPoints="1" noAdjustHandles="1" noChangeArrowheads="1" noChangeShapeType="1" noTextEdit="1"/>
              </p:cNvSpPr>
              <p:nvPr/>
            </p:nvSpPr>
            <p:spPr>
              <a:xfrm rot="10800000">
                <a:off x="7086962" y="4519352"/>
                <a:ext cx="410818" cy="653328"/>
              </a:xfrm>
              <a:prstGeom prst="rect">
                <a:avLst/>
              </a:prstGeom>
              <a:blipFill>
                <a:blip r:embed="rId11"/>
                <a:stretch>
                  <a:fillRect t="-6481" r="-1493" b="-9259"/>
                </a:stretch>
              </a:blipFill>
            </p:spPr>
            <p:txBody>
              <a:bodyPr/>
              <a:lstStyle/>
              <a:p>
                <a:r>
                  <a:rPr lang="ja-JP" altLang="en-US">
                    <a:noFill/>
                  </a:rPr>
                  <a:t> </a:t>
                </a:r>
              </a:p>
            </p:txBody>
          </p:sp>
        </mc:Fallback>
      </mc:AlternateContent>
      <p:sp>
        <p:nvSpPr>
          <p:cNvPr id="24" name="テキスト ボックス 23">
            <a:extLst>
              <a:ext uri="{FF2B5EF4-FFF2-40B4-BE49-F238E27FC236}">
                <a16:creationId xmlns:a16="http://schemas.microsoft.com/office/drawing/2014/main" id="{9A6AE9F8-8EB5-C716-7848-708E9D884760}"/>
              </a:ext>
            </a:extLst>
          </p:cNvPr>
          <p:cNvSpPr txBox="1"/>
          <p:nvPr/>
        </p:nvSpPr>
        <p:spPr>
          <a:xfrm>
            <a:off x="11209470" y="5844357"/>
            <a:ext cx="302436" cy="307777"/>
          </a:xfrm>
          <a:prstGeom prst="rect">
            <a:avLst/>
          </a:prstGeom>
          <a:solidFill>
            <a:schemeClr val="bg1"/>
          </a:solidFill>
        </p:spPr>
        <p:txBody>
          <a:bodyPr wrap="square" rtlCol="0">
            <a:spAutoFit/>
          </a:bodyPr>
          <a:lstStyle/>
          <a:p>
            <a:endParaRPr kumimoji="1" lang="ja-JP" altLang="en-US" sz="1400" dirty="0"/>
          </a:p>
        </p:txBody>
      </p:sp>
      <p:sp>
        <p:nvSpPr>
          <p:cNvPr id="25" name="テキスト ボックス 24">
            <a:extLst>
              <a:ext uri="{FF2B5EF4-FFF2-40B4-BE49-F238E27FC236}">
                <a16:creationId xmlns:a16="http://schemas.microsoft.com/office/drawing/2014/main" id="{245445F8-9EE0-C003-8FA2-E431E0CC34AB}"/>
              </a:ext>
            </a:extLst>
          </p:cNvPr>
          <p:cNvSpPr txBox="1"/>
          <p:nvPr/>
        </p:nvSpPr>
        <p:spPr>
          <a:xfrm>
            <a:off x="11137585" y="3320807"/>
            <a:ext cx="302436" cy="307777"/>
          </a:xfrm>
          <a:prstGeom prst="rect">
            <a:avLst/>
          </a:prstGeom>
          <a:solidFill>
            <a:schemeClr val="bg1"/>
          </a:solidFill>
        </p:spPr>
        <p:txBody>
          <a:bodyPr wrap="square" rtlCol="0">
            <a:spAutoFit/>
          </a:bodyPr>
          <a:lstStyle/>
          <a:p>
            <a:endParaRPr kumimoji="1" lang="ja-JP" altLang="en-US" sz="1400" dirty="0"/>
          </a:p>
        </p:txBody>
      </p:sp>
      <p:sp>
        <p:nvSpPr>
          <p:cNvPr id="26" name="テキスト ボックス 25">
            <a:extLst>
              <a:ext uri="{FF2B5EF4-FFF2-40B4-BE49-F238E27FC236}">
                <a16:creationId xmlns:a16="http://schemas.microsoft.com/office/drawing/2014/main" id="{C4821E44-A765-C743-1BBB-2D65E58BC02E}"/>
              </a:ext>
            </a:extLst>
          </p:cNvPr>
          <p:cNvSpPr txBox="1"/>
          <p:nvPr/>
        </p:nvSpPr>
        <p:spPr>
          <a:xfrm>
            <a:off x="7649415" y="5885347"/>
            <a:ext cx="302436" cy="307777"/>
          </a:xfrm>
          <a:prstGeom prst="rect">
            <a:avLst/>
          </a:prstGeom>
          <a:solidFill>
            <a:schemeClr val="bg1"/>
          </a:solidFill>
        </p:spPr>
        <p:txBody>
          <a:bodyPr wrap="square" rtlCol="0">
            <a:spAutoFit/>
          </a:bodyPr>
          <a:lstStyle/>
          <a:p>
            <a:endParaRPr kumimoji="1" lang="ja-JP" altLang="en-US" sz="1400" dirty="0"/>
          </a:p>
        </p:txBody>
      </p:sp>
      <p:sp>
        <p:nvSpPr>
          <p:cNvPr id="27" name="テキスト ボックス 26">
            <a:extLst>
              <a:ext uri="{FF2B5EF4-FFF2-40B4-BE49-F238E27FC236}">
                <a16:creationId xmlns:a16="http://schemas.microsoft.com/office/drawing/2014/main" id="{3EEE6978-D3B5-DF5D-6106-3A66F06DCED0}"/>
              </a:ext>
            </a:extLst>
          </p:cNvPr>
          <p:cNvSpPr txBox="1"/>
          <p:nvPr/>
        </p:nvSpPr>
        <p:spPr>
          <a:xfrm>
            <a:off x="7698162" y="3368087"/>
            <a:ext cx="275114" cy="293576"/>
          </a:xfrm>
          <a:prstGeom prst="rect">
            <a:avLst/>
          </a:prstGeom>
          <a:solidFill>
            <a:schemeClr val="bg1"/>
          </a:solidFill>
        </p:spPr>
        <p:txBody>
          <a:bodyPr wrap="square" rtlCol="0">
            <a:spAutoFit/>
          </a:bodyPr>
          <a:lstStyle/>
          <a:p>
            <a:endParaRPr kumimoji="1" lang="ja-JP" altLang="en-US" sz="1400" dirty="0"/>
          </a:p>
        </p:txBody>
      </p:sp>
      <p:sp>
        <p:nvSpPr>
          <p:cNvPr id="28" name="テキスト ボックス 27">
            <a:extLst>
              <a:ext uri="{FF2B5EF4-FFF2-40B4-BE49-F238E27FC236}">
                <a16:creationId xmlns:a16="http://schemas.microsoft.com/office/drawing/2014/main" id="{E4F22ADE-EF5F-95B6-5E78-6B223B184954}"/>
              </a:ext>
            </a:extLst>
          </p:cNvPr>
          <p:cNvSpPr txBox="1"/>
          <p:nvPr/>
        </p:nvSpPr>
        <p:spPr>
          <a:xfrm>
            <a:off x="7546944" y="5696298"/>
            <a:ext cx="302436" cy="307777"/>
          </a:xfrm>
          <a:prstGeom prst="rect">
            <a:avLst/>
          </a:prstGeom>
          <a:solidFill>
            <a:schemeClr val="bg1"/>
          </a:solidFill>
        </p:spPr>
        <p:txBody>
          <a:bodyPr wrap="square" rtlCol="0">
            <a:spAutoFit/>
          </a:bodyPr>
          <a:lstStyle/>
          <a:p>
            <a:endParaRPr kumimoji="1" lang="ja-JP" altLang="en-US" sz="1400" dirty="0"/>
          </a:p>
        </p:txBody>
      </p:sp>
      <p:sp>
        <p:nvSpPr>
          <p:cNvPr id="29" name="テキスト ボックス 28">
            <a:extLst>
              <a:ext uri="{FF2B5EF4-FFF2-40B4-BE49-F238E27FC236}">
                <a16:creationId xmlns:a16="http://schemas.microsoft.com/office/drawing/2014/main" id="{D6720F11-3625-D29E-B2AE-974AB6A90147}"/>
              </a:ext>
            </a:extLst>
          </p:cNvPr>
          <p:cNvSpPr txBox="1"/>
          <p:nvPr/>
        </p:nvSpPr>
        <p:spPr>
          <a:xfrm>
            <a:off x="7546944" y="3661580"/>
            <a:ext cx="302436" cy="307777"/>
          </a:xfrm>
          <a:prstGeom prst="rect">
            <a:avLst/>
          </a:prstGeom>
          <a:solidFill>
            <a:schemeClr val="bg1"/>
          </a:solidFill>
        </p:spPr>
        <p:txBody>
          <a:bodyPr wrap="square" rtlCol="0">
            <a:spAutoFit/>
          </a:bodyPr>
          <a:lstStyle/>
          <a:p>
            <a:endParaRPr kumimoji="1" lang="ja-JP" altLang="en-US" sz="1400" dirty="0"/>
          </a:p>
        </p:txBody>
      </p:sp>
      <p:sp>
        <p:nvSpPr>
          <p:cNvPr id="32" name="テキスト ボックス 31">
            <a:extLst>
              <a:ext uri="{FF2B5EF4-FFF2-40B4-BE49-F238E27FC236}">
                <a16:creationId xmlns:a16="http://schemas.microsoft.com/office/drawing/2014/main" id="{285E93A6-2082-9358-363C-C9DE74A5E6C5}"/>
              </a:ext>
            </a:extLst>
          </p:cNvPr>
          <p:cNvSpPr txBox="1"/>
          <p:nvPr/>
        </p:nvSpPr>
        <p:spPr>
          <a:xfrm>
            <a:off x="7519195" y="3217633"/>
            <a:ext cx="321200" cy="307777"/>
          </a:xfrm>
          <a:prstGeom prst="rect">
            <a:avLst/>
          </a:prstGeom>
          <a:solidFill>
            <a:schemeClr val="bg1"/>
          </a:solidFill>
        </p:spPr>
        <p:txBody>
          <a:bodyPr wrap="square" rtlCol="0">
            <a:spAutoFit/>
          </a:bodyPr>
          <a:lstStyle/>
          <a:p>
            <a:endParaRPr kumimoji="1" lang="ja-JP" altLang="en-US" sz="1400" dirty="0"/>
          </a:p>
        </p:txBody>
      </p:sp>
      <p:sp>
        <p:nvSpPr>
          <p:cNvPr id="33" name="テキスト ボックス 32">
            <a:extLst>
              <a:ext uri="{FF2B5EF4-FFF2-40B4-BE49-F238E27FC236}">
                <a16:creationId xmlns:a16="http://schemas.microsoft.com/office/drawing/2014/main" id="{3E2B9DB5-71BA-3C50-DF07-05CA2C8E74C7}"/>
              </a:ext>
            </a:extLst>
          </p:cNvPr>
          <p:cNvSpPr txBox="1"/>
          <p:nvPr/>
        </p:nvSpPr>
        <p:spPr>
          <a:xfrm>
            <a:off x="7532522" y="1195216"/>
            <a:ext cx="321200" cy="307777"/>
          </a:xfrm>
          <a:prstGeom prst="rect">
            <a:avLst/>
          </a:prstGeom>
          <a:solidFill>
            <a:schemeClr val="bg1"/>
          </a:solidFill>
        </p:spPr>
        <p:txBody>
          <a:bodyPr wrap="square" rtlCol="0">
            <a:spAutoFit/>
          </a:bodyPr>
          <a:lstStyle/>
          <a:p>
            <a:endParaRPr kumimoji="1" lang="ja-JP" altLang="en-US" sz="1400" dirty="0"/>
          </a:p>
        </p:txBody>
      </p:sp>
      <p:sp>
        <p:nvSpPr>
          <p:cNvPr id="34" name="テキスト ボックス 33">
            <a:extLst>
              <a:ext uri="{FF2B5EF4-FFF2-40B4-BE49-F238E27FC236}">
                <a16:creationId xmlns:a16="http://schemas.microsoft.com/office/drawing/2014/main" id="{25491AF0-D681-C242-D615-5F9C7373A1D5}"/>
              </a:ext>
            </a:extLst>
          </p:cNvPr>
          <p:cNvSpPr txBox="1"/>
          <p:nvPr/>
        </p:nvSpPr>
        <p:spPr>
          <a:xfrm>
            <a:off x="7574181" y="4716456"/>
            <a:ext cx="268948" cy="251003"/>
          </a:xfrm>
          <a:prstGeom prst="rect">
            <a:avLst/>
          </a:prstGeom>
          <a:solidFill>
            <a:schemeClr val="bg1"/>
          </a:solidFill>
        </p:spPr>
        <p:txBody>
          <a:bodyPr wrap="square" rtlCol="0">
            <a:spAutoFit/>
          </a:bodyPr>
          <a:lstStyle/>
          <a:p>
            <a:endParaRPr kumimoji="1" lang="ja-JP" altLang="en-US" sz="1000" dirty="0"/>
          </a:p>
        </p:txBody>
      </p:sp>
      <p:sp>
        <p:nvSpPr>
          <p:cNvPr id="35" name="テキスト ボックス 34">
            <a:extLst>
              <a:ext uri="{FF2B5EF4-FFF2-40B4-BE49-F238E27FC236}">
                <a16:creationId xmlns:a16="http://schemas.microsoft.com/office/drawing/2014/main" id="{F616813C-1044-B39A-5F4A-568280087A6F}"/>
              </a:ext>
            </a:extLst>
          </p:cNvPr>
          <p:cNvSpPr txBox="1"/>
          <p:nvPr/>
        </p:nvSpPr>
        <p:spPr>
          <a:xfrm>
            <a:off x="7617837" y="2136528"/>
            <a:ext cx="245004" cy="246221"/>
          </a:xfrm>
          <a:prstGeom prst="rect">
            <a:avLst/>
          </a:prstGeom>
          <a:solidFill>
            <a:schemeClr val="bg1"/>
          </a:solidFill>
        </p:spPr>
        <p:txBody>
          <a:bodyPr wrap="square" rtlCol="0">
            <a:spAutoFit/>
          </a:bodyPr>
          <a:lstStyle/>
          <a:p>
            <a:endParaRPr kumimoji="1" lang="ja-JP" altLang="en-US" sz="1000" dirty="0"/>
          </a:p>
        </p:txBody>
      </p:sp>
      <p:sp>
        <p:nvSpPr>
          <p:cNvPr id="36" name="テキスト ボックス 35">
            <a:extLst>
              <a:ext uri="{FF2B5EF4-FFF2-40B4-BE49-F238E27FC236}">
                <a16:creationId xmlns:a16="http://schemas.microsoft.com/office/drawing/2014/main" id="{5F3AA3A6-1DA1-7D14-C169-72C7FA227361}"/>
              </a:ext>
            </a:extLst>
          </p:cNvPr>
          <p:cNvSpPr txBox="1"/>
          <p:nvPr/>
        </p:nvSpPr>
        <p:spPr>
          <a:xfrm>
            <a:off x="11062411" y="5762789"/>
            <a:ext cx="755220" cy="307777"/>
          </a:xfrm>
          <a:prstGeom prst="rect">
            <a:avLst/>
          </a:prstGeom>
          <a:noFill/>
        </p:spPr>
        <p:txBody>
          <a:bodyPr wrap="square" rtlCol="0">
            <a:spAutoFit/>
          </a:bodyPr>
          <a:lstStyle/>
          <a:p>
            <a:r>
              <a:rPr kumimoji="1" lang="en-US" altLang="ja-JP" sz="1400" dirty="0"/>
              <a:t>0.02</a:t>
            </a:r>
            <a:endParaRPr kumimoji="1" lang="ja-JP" altLang="en-US" sz="1400" dirty="0"/>
          </a:p>
        </p:txBody>
      </p:sp>
      <p:sp>
        <p:nvSpPr>
          <p:cNvPr id="38" name="テキスト ボックス 37">
            <a:extLst>
              <a:ext uri="{FF2B5EF4-FFF2-40B4-BE49-F238E27FC236}">
                <a16:creationId xmlns:a16="http://schemas.microsoft.com/office/drawing/2014/main" id="{8AF25463-4ABB-68BA-CEC8-CC7EF38477E4}"/>
              </a:ext>
            </a:extLst>
          </p:cNvPr>
          <p:cNvSpPr txBox="1"/>
          <p:nvPr/>
        </p:nvSpPr>
        <p:spPr>
          <a:xfrm>
            <a:off x="7727793" y="5740730"/>
            <a:ext cx="755220" cy="307777"/>
          </a:xfrm>
          <a:prstGeom prst="rect">
            <a:avLst/>
          </a:prstGeom>
          <a:noFill/>
        </p:spPr>
        <p:txBody>
          <a:bodyPr wrap="square" rtlCol="0">
            <a:spAutoFit/>
          </a:bodyPr>
          <a:lstStyle/>
          <a:p>
            <a:r>
              <a:rPr kumimoji="1" lang="en-US" altLang="ja-JP" sz="1400" dirty="0"/>
              <a:t>0</a:t>
            </a:r>
            <a:endParaRPr kumimoji="1" lang="ja-JP" altLang="en-US" sz="1400" dirty="0"/>
          </a:p>
        </p:txBody>
      </p:sp>
      <p:sp>
        <p:nvSpPr>
          <p:cNvPr id="39" name="テキスト ボックス 38">
            <a:extLst>
              <a:ext uri="{FF2B5EF4-FFF2-40B4-BE49-F238E27FC236}">
                <a16:creationId xmlns:a16="http://schemas.microsoft.com/office/drawing/2014/main" id="{15C3535D-E001-AECB-73C1-35BA42A12539}"/>
              </a:ext>
            </a:extLst>
          </p:cNvPr>
          <p:cNvSpPr txBox="1"/>
          <p:nvPr/>
        </p:nvSpPr>
        <p:spPr>
          <a:xfrm>
            <a:off x="7315512" y="5593743"/>
            <a:ext cx="755220" cy="307777"/>
          </a:xfrm>
          <a:prstGeom prst="rect">
            <a:avLst/>
          </a:prstGeom>
          <a:noFill/>
        </p:spPr>
        <p:txBody>
          <a:bodyPr wrap="square" rtlCol="0">
            <a:spAutoFit/>
          </a:bodyPr>
          <a:lstStyle/>
          <a:p>
            <a:r>
              <a:rPr kumimoji="1" lang="en-US" altLang="ja-JP" sz="1400" dirty="0"/>
              <a:t>-0.001</a:t>
            </a:r>
            <a:endParaRPr kumimoji="1" lang="ja-JP" altLang="en-US" sz="1400" dirty="0"/>
          </a:p>
        </p:txBody>
      </p:sp>
      <p:sp>
        <p:nvSpPr>
          <p:cNvPr id="40" name="テキスト ボックス 39">
            <a:extLst>
              <a:ext uri="{FF2B5EF4-FFF2-40B4-BE49-F238E27FC236}">
                <a16:creationId xmlns:a16="http://schemas.microsoft.com/office/drawing/2014/main" id="{D91C3B8E-45F5-840A-43B9-A5456FFD04CF}"/>
              </a:ext>
            </a:extLst>
          </p:cNvPr>
          <p:cNvSpPr txBox="1"/>
          <p:nvPr/>
        </p:nvSpPr>
        <p:spPr>
          <a:xfrm>
            <a:off x="7670362" y="4666303"/>
            <a:ext cx="755220" cy="307777"/>
          </a:xfrm>
          <a:prstGeom prst="rect">
            <a:avLst/>
          </a:prstGeom>
          <a:noFill/>
        </p:spPr>
        <p:txBody>
          <a:bodyPr wrap="square" rtlCol="0">
            <a:spAutoFit/>
          </a:bodyPr>
          <a:lstStyle/>
          <a:p>
            <a:r>
              <a:rPr kumimoji="1" lang="en-US" altLang="ja-JP" sz="1400" dirty="0"/>
              <a:t>0</a:t>
            </a:r>
            <a:endParaRPr kumimoji="1" lang="ja-JP" altLang="en-US" sz="1400" dirty="0"/>
          </a:p>
        </p:txBody>
      </p:sp>
      <p:sp>
        <p:nvSpPr>
          <p:cNvPr id="41" name="テキスト ボックス 40">
            <a:extLst>
              <a:ext uri="{FF2B5EF4-FFF2-40B4-BE49-F238E27FC236}">
                <a16:creationId xmlns:a16="http://schemas.microsoft.com/office/drawing/2014/main" id="{2676CF3F-78C0-4A19-22BB-FBAF28A10CBD}"/>
              </a:ext>
            </a:extLst>
          </p:cNvPr>
          <p:cNvSpPr txBox="1"/>
          <p:nvPr/>
        </p:nvSpPr>
        <p:spPr>
          <a:xfrm>
            <a:off x="7362729" y="3708386"/>
            <a:ext cx="755220" cy="307777"/>
          </a:xfrm>
          <a:prstGeom prst="rect">
            <a:avLst/>
          </a:prstGeom>
          <a:noFill/>
        </p:spPr>
        <p:txBody>
          <a:bodyPr wrap="square" rtlCol="0">
            <a:spAutoFit/>
          </a:bodyPr>
          <a:lstStyle/>
          <a:p>
            <a:r>
              <a:rPr kumimoji="1" lang="en-US" altLang="ja-JP" sz="1400" dirty="0"/>
              <a:t>0.001</a:t>
            </a:r>
            <a:endParaRPr kumimoji="1" lang="ja-JP" altLang="en-US" sz="1400" dirty="0"/>
          </a:p>
        </p:txBody>
      </p:sp>
      <p:sp>
        <p:nvSpPr>
          <p:cNvPr id="42" name="テキスト ボックス 41">
            <a:extLst>
              <a:ext uri="{FF2B5EF4-FFF2-40B4-BE49-F238E27FC236}">
                <a16:creationId xmlns:a16="http://schemas.microsoft.com/office/drawing/2014/main" id="{5D68FB56-B3BF-49F7-C34D-CB9CDDBA3C84}"/>
              </a:ext>
            </a:extLst>
          </p:cNvPr>
          <p:cNvSpPr txBox="1"/>
          <p:nvPr/>
        </p:nvSpPr>
        <p:spPr>
          <a:xfrm>
            <a:off x="11071633" y="3234932"/>
            <a:ext cx="755220" cy="307777"/>
          </a:xfrm>
          <a:prstGeom prst="rect">
            <a:avLst/>
          </a:prstGeom>
          <a:noFill/>
        </p:spPr>
        <p:txBody>
          <a:bodyPr wrap="square" rtlCol="0">
            <a:spAutoFit/>
          </a:bodyPr>
          <a:lstStyle/>
          <a:p>
            <a:r>
              <a:rPr kumimoji="1" lang="en-US" altLang="ja-JP" sz="1400" dirty="0"/>
              <a:t>0.02</a:t>
            </a:r>
            <a:endParaRPr kumimoji="1" lang="ja-JP" altLang="en-US" sz="1400" dirty="0"/>
          </a:p>
        </p:txBody>
      </p:sp>
      <p:sp>
        <p:nvSpPr>
          <p:cNvPr id="43" name="テキスト ボックス 42">
            <a:extLst>
              <a:ext uri="{FF2B5EF4-FFF2-40B4-BE49-F238E27FC236}">
                <a16:creationId xmlns:a16="http://schemas.microsoft.com/office/drawing/2014/main" id="{B46D8443-F2B4-9018-6800-0F492A1FE201}"/>
              </a:ext>
            </a:extLst>
          </p:cNvPr>
          <p:cNvSpPr txBox="1"/>
          <p:nvPr/>
        </p:nvSpPr>
        <p:spPr>
          <a:xfrm>
            <a:off x="7727793" y="3217633"/>
            <a:ext cx="755220" cy="307777"/>
          </a:xfrm>
          <a:prstGeom prst="rect">
            <a:avLst/>
          </a:prstGeom>
          <a:noFill/>
        </p:spPr>
        <p:txBody>
          <a:bodyPr wrap="square" rtlCol="0">
            <a:spAutoFit/>
          </a:bodyPr>
          <a:lstStyle/>
          <a:p>
            <a:r>
              <a:rPr kumimoji="1" lang="en-US" altLang="ja-JP" sz="1400" dirty="0"/>
              <a:t>0</a:t>
            </a:r>
            <a:endParaRPr kumimoji="1" lang="ja-JP" altLang="en-US" sz="1400" dirty="0"/>
          </a:p>
        </p:txBody>
      </p:sp>
      <p:sp>
        <p:nvSpPr>
          <p:cNvPr id="44" name="テキスト ボックス 43">
            <a:extLst>
              <a:ext uri="{FF2B5EF4-FFF2-40B4-BE49-F238E27FC236}">
                <a16:creationId xmlns:a16="http://schemas.microsoft.com/office/drawing/2014/main" id="{950CC2F6-DEF6-9828-037C-89A0B71B2645}"/>
              </a:ext>
            </a:extLst>
          </p:cNvPr>
          <p:cNvSpPr txBox="1"/>
          <p:nvPr/>
        </p:nvSpPr>
        <p:spPr>
          <a:xfrm>
            <a:off x="7217007" y="3085961"/>
            <a:ext cx="755220" cy="307777"/>
          </a:xfrm>
          <a:prstGeom prst="rect">
            <a:avLst/>
          </a:prstGeom>
          <a:noFill/>
        </p:spPr>
        <p:txBody>
          <a:bodyPr wrap="square" rtlCol="0">
            <a:spAutoFit/>
          </a:bodyPr>
          <a:lstStyle/>
          <a:p>
            <a:r>
              <a:rPr kumimoji="1" lang="en-US" altLang="ja-JP" sz="1400" dirty="0"/>
              <a:t>-0.0008</a:t>
            </a:r>
            <a:endParaRPr kumimoji="1" lang="ja-JP" altLang="en-US" sz="1400" dirty="0"/>
          </a:p>
        </p:txBody>
      </p:sp>
      <p:sp>
        <p:nvSpPr>
          <p:cNvPr id="45" name="テキスト ボックス 44">
            <a:extLst>
              <a:ext uri="{FF2B5EF4-FFF2-40B4-BE49-F238E27FC236}">
                <a16:creationId xmlns:a16="http://schemas.microsoft.com/office/drawing/2014/main" id="{69DBB75F-5D60-7104-D6E5-90AB6148B7CD}"/>
              </a:ext>
            </a:extLst>
          </p:cNvPr>
          <p:cNvSpPr txBox="1"/>
          <p:nvPr/>
        </p:nvSpPr>
        <p:spPr>
          <a:xfrm>
            <a:off x="7663324" y="2136528"/>
            <a:ext cx="755220" cy="307777"/>
          </a:xfrm>
          <a:prstGeom prst="rect">
            <a:avLst/>
          </a:prstGeom>
          <a:noFill/>
        </p:spPr>
        <p:txBody>
          <a:bodyPr wrap="square" rtlCol="0">
            <a:spAutoFit/>
          </a:bodyPr>
          <a:lstStyle/>
          <a:p>
            <a:r>
              <a:rPr kumimoji="1" lang="en-US" altLang="ja-JP" sz="1400" dirty="0"/>
              <a:t>0</a:t>
            </a:r>
            <a:endParaRPr kumimoji="1" lang="ja-JP" altLang="en-US" sz="1400" dirty="0"/>
          </a:p>
        </p:txBody>
      </p:sp>
      <p:sp>
        <p:nvSpPr>
          <p:cNvPr id="46" name="テキスト ボックス 45">
            <a:extLst>
              <a:ext uri="{FF2B5EF4-FFF2-40B4-BE49-F238E27FC236}">
                <a16:creationId xmlns:a16="http://schemas.microsoft.com/office/drawing/2014/main" id="{BB808873-4450-EE33-9B08-D367E17DACB7}"/>
              </a:ext>
            </a:extLst>
          </p:cNvPr>
          <p:cNvSpPr txBox="1"/>
          <p:nvPr/>
        </p:nvSpPr>
        <p:spPr>
          <a:xfrm>
            <a:off x="7006838" y="3689459"/>
            <a:ext cx="755220" cy="307777"/>
          </a:xfrm>
          <a:prstGeom prst="rect">
            <a:avLst/>
          </a:prstGeom>
          <a:noFill/>
        </p:spPr>
        <p:txBody>
          <a:bodyPr wrap="square" rtlCol="0">
            <a:spAutoFit/>
          </a:bodyPr>
          <a:lstStyle/>
          <a:p>
            <a:endParaRPr kumimoji="1" lang="ja-JP" altLang="en-US" sz="1400" dirty="0"/>
          </a:p>
        </p:txBody>
      </p:sp>
      <p:sp>
        <p:nvSpPr>
          <p:cNvPr id="48" name="テキスト ボックス 47">
            <a:extLst>
              <a:ext uri="{FF2B5EF4-FFF2-40B4-BE49-F238E27FC236}">
                <a16:creationId xmlns:a16="http://schemas.microsoft.com/office/drawing/2014/main" id="{E916BD76-F7E5-EC10-03AB-7AB28C3171E2}"/>
              </a:ext>
            </a:extLst>
          </p:cNvPr>
          <p:cNvSpPr txBox="1"/>
          <p:nvPr/>
        </p:nvSpPr>
        <p:spPr>
          <a:xfrm>
            <a:off x="7281726" y="1187095"/>
            <a:ext cx="755220" cy="307777"/>
          </a:xfrm>
          <a:prstGeom prst="rect">
            <a:avLst/>
          </a:prstGeom>
          <a:noFill/>
        </p:spPr>
        <p:txBody>
          <a:bodyPr wrap="square" rtlCol="0">
            <a:spAutoFit/>
          </a:bodyPr>
          <a:lstStyle/>
          <a:p>
            <a:r>
              <a:rPr kumimoji="1" lang="en-US" altLang="ja-JP" sz="1400" dirty="0"/>
              <a:t>0.0008</a:t>
            </a:r>
            <a:endParaRPr kumimoji="1" lang="ja-JP" altLang="en-US" sz="1400" dirty="0"/>
          </a:p>
        </p:txBody>
      </p:sp>
    </p:spTree>
    <p:extLst>
      <p:ext uri="{BB962C8B-B14F-4D97-AF65-F5344CB8AC3E}">
        <p14:creationId xmlns:p14="http://schemas.microsoft.com/office/powerpoint/2010/main" val="3020016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34BD36-4344-3AF5-FF81-9B563515BFED}"/>
              </a:ext>
            </a:extLst>
          </p:cNvPr>
          <p:cNvSpPr>
            <a:spLocks noGrp="1"/>
          </p:cNvSpPr>
          <p:nvPr>
            <p:ph type="title"/>
          </p:nvPr>
        </p:nvSpPr>
        <p:spPr/>
        <p:txBody>
          <a:bodyPr/>
          <a:lstStyle/>
          <a:p>
            <a:r>
              <a:rPr kumimoji="1" lang="en-US" altLang="ja-JP" dirty="0">
                <a:latin typeface="+mn-lt"/>
              </a:rPr>
              <a:t>Wavefunctions around 5</a:t>
            </a:r>
            <a:r>
              <a:rPr kumimoji="1" lang="en-US" altLang="ja-JP" sz="4000" dirty="0">
                <a:latin typeface="+mn-lt"/>
              </a:rPr>
              <a:t>Å</a:t>
            </a:r>
            <a:endParaRPr kumimoji="1" lang="ja-JP" altLang="en-US" sz="4000" dirty="0">
              <a:latin typeface="+mn-lt"/>
            </a:endParaRPr>
          </a:p>
        </p:txBody>
      </p:sp>
      <p:pic>
        <p:nvPicPr>
          <p:cNvPr id="6" name="コンテンツ プレースホルダー 5">
            <a:extLst>
              <a:ext uri="{FF2B5EF4-FFF2-40B4-BE49-F238E27FC236}">
                <a16:creationId xmlns:a16="http://schemas.microsoft.com/office/drawing/2014/main" id="{6D43016E-2618-A6EC-B777-6DA57D3ADB28}"/>
              </a:ext>
            </a:extLst>
          </p:cNvPr>
          <p:cNvPicPr>
            <a:picLocks noGrp="1" noChangeAspect="1"/>
          </p:cNvPicPr>
          <p:nvPr>
            <p:ph idx="1"/>
          </p:nvPr>
        </p:nvPicPr>
        <p:blipFill>
          <a:blip r:embed="rId3"/>
          <a:stretch>
            <a:fillRect/>
          </a:stretch>
        </p:blipFill>
        <p:spPr>
          <a:xfrm>
            <a:off x="7202343" y="1222466"/>
            <a:ext cx="4010140" cy="2401678"/>
          </a:xfrm>
        </p:spPr>
      </p:pic>
      <p:sp>
        <p:nvSpPr>
          <p:cNvPr id="4" name="スライド番号プレースホルダー 3">
            <a:extLst>
              <a:ext uri="{FF2B5EF4-FFF2-40B4-BE49-F238E27FC236}">
                <a16:creationId xmlns:a16="http://schemas.microsoft.com/office/drawing/2014/main" id="{311F386F-AB16-2DD0-0359-EF94F1C5A781}"/>
              </a:ext>
            </a:extLst>
          </p:cNvPr>
          <p:cNvSpPr>
            <a:spLocks noGrp="1"/>
          </p:cNvSpPr>
          <p:nvPr>
            <p:ph type="sldNum" sz="quarter" idx="12"/>
          </p:nvPr>
        </p:nvSpPr>
        <p:spPr/>
        <p:txBody>
          <a:bodyPr/>
          <a:lstStyle/>
          <a:p>
            <a:fld id="{07A4E4E8-F9FA-40E9-B5A9-0FED9DF717F6}" type="slidenum">
              <a:rPr kumimoji="1" lang="ja-JP" altLang="en-US" smtClean="0"/>
              <a:t>11</a:t>
            </a:fld>
            <a:endParaRPr kumimoji="1" lang="ja-JP" altLang="en-US"/>
          </a:p>
        </p:txBody>
      </p:sp>
      <p:pic>
        <p:nvPicPr>
          <p:cNvPr id="8" name="図 7">
            <a:extLst>
              <a:ext uri="{FF2B5EF4-FFF2-40B4-BE49-F238E27FC236}">
                <a16:creationId xmlns:a16="http://schemas.microsoft.com/office/drawing/2014/main" id="{CD1A31D5-2B43-25C4-F7FB-0DBF383C4D0F}"/>
              </a:ext>
            </a:extLst>
          </p:cNvPr>
          <p:cNvPicPr>
            <a:picLocks noChangeAspect="1"/>
          </p:cNvPicPr>
          <p:nvPr/>
        </p:nvPicPr>
        <p:blipFill>
          <a:blip r:embed="rId4"/>
          <a:stretch>
            <a:fillRect/>
          </a:stretch>
        </p:blipFill>
        <p:spPr>
          <a:xfrm>
            <a:off x="7202343" y="3726754"/>
            <a:ext cx="4010140" cy="2401677"/>
          </a:xfrm>
          <a:prstGeom prst="rect">
            <a:avLst/>
          </a:prstGeom>
        </p:spPr>
      </p:pic>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DED7FB89-E490-152F-AFE7-58C36ABFF005}"/>
                  </a:ext>
                </a:extLst>
              </p:cNvPr>
              <p:cNvSpPr txBox="1"/>
              <p:nvPr/>
            </p:nvSpPr>
            <p:spPr>
              <a:xfrm>
                <a:off x="894806" y="1426678"/>
                <a:ext cx="6307537" cy="4238917"/>
              </a:xfrm>
              <a:prstGeom prst="rect">
                <a:avLst/>
              </a:prstGeom>
              <a:noFill/>
            </p:spPr>
            <p:txBody>
              <a:bodyPr wrap="square" rtlCol="0">
                <a:spAutoFit/>
              </a:bodyPr>
              <a:lstStyle/>
              <a:p>
                <a:endParaRPr kumimoji="1" lang="en-US" altLang="ja-JP" sz="2000" dirty="0"/>
              </a:p>
              <a:p>
                <a:r>
                  <a:rPr kumimoji="1" lang="ja-JP" altLang="en-US" sz="2000" dirty="0"/>
                  <a:t>・</a:t>
                </a:r>
                <a:r>
                  <a:rPr kumimoji="1" lang="en-US" altLang="ja-JP" sz="2000" dirty="0"/>
                  <a:t>Asymptotic solutions are shown in green </a:t>
                </a:r>
              </a:p>
              <a:p>
                <a:endParaRPr kumimoji="1" lang="en-US" altLang="ja-JP"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ctrlPr>
                            <a:rPr kumimoji="1" lang="en-US" altLang="ja-JP" i="1" smtClean="0">
                              <a:latin typeface="Cambria Math" panose="02040503050406030204" pitchFamily="18" charset="0"/>
                            </a:rPr>
                          </m:ctrlPr>
                        </m:dPr>
                        <m:e>
                          <m:f>
                            <m:fPr>
                              <m:type m:val="noBar"/>
                              <m:ctrlPr>
                                <a:rPr kumimoji="1" lang="en-US" altLang="ja-JP"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𝐺</m:t>
                                  </m:r>
                                </m:e>
                                <m:sub>
                                  <m:r>
                                    <a:rPr kumimoji="1" lang="en-US" altLang="ja-JP" b="0" i="1" smtClean="0">
                                      <a:latin typeface="Cambria Math" panose="02040503050406030204" pitchFamily="18" charset="0"/>
                                    </a:rPr>
                                    <m:t>𝑘</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𝐸</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m:t>
                              </m:r>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𝐹</m:t>
                                  </m:r>
                                </m:e>
                                <m:sub>
                                  <m:r>
                                    <a:rPr kumimoji="1" lang="en-US" altLang="ja-JP" b="0" i="1" smtClean="0">
                                      <a:latin typeface="Cambria Math" panose="02040503050406030204" pitchFamily="18" charset="0"/>
                                    </a:rPr>
                                    <m:t>𝑘</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𝐸</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m:t>
                              </m:r>
                            </m:den>
                          </m:f>
                        </m:e>
                      </m:d>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ℏ</m:t>
                          </m:r>
                        </m:num>
                        <m:den>
                          <m:r>
                            <a:rPr kumimoji="1" lang="en-US" altLang="ja-JP" b="0" i="1" smtClean="0">
                              <a:latin typeface="Cambria Math" panose="02040503050406030204" pitchFamily="18" charset="0"/>
                            </a:rPr>
                            <m:t>𝑝</m:t>
                          </m:r>
                        </m:den>
                      </m:f>
                      <m:d>
                        <m:dPr>
                          <m:ctrlPr>
                            <a:rPr kumimoji="1" lang="en-US" altLang="ja-JP" b="0" i="1" smtClean="0">
                              <a:latin typeface="Cambria Math" panose="02040503050406030204" pitchFamily="18" charset="0"/>
                            </a:rPr>
                          </m:ctrlPr>
                        </m:dPr>
                        <m:e>
                          <m:f>
                            <m:fPr>
                              <m:type m:val="noBar"/>
                              <m:ctrlPr>
                                <a:rPr kumimoji="1" lang="en-US" altLang="ja-JP" b="0" i="1" smtClean="0">
                                  <a:latin typeface="Cambria Math" panose="02040503050406030204" pitchFamily="18" charset="0"/>
                                </a:rPr>
                              </m:ctrlPr>
                            </m:fPr>
                            <m:num>
                              <m:rad>
                                <m:radPr>
                                  <m:degHide m:val="on"/>
                                  <m:ctrlPr>
                                    <a:rPr kumimoji="1" lang="en-US" altLang="ja-JP" b="0" i="1" smtClean="0">
                                      <a:latin typeface="Cambria Math" panose="02040503050406030204" pitchFamily="18" charset="0"/>
                                    </a:rPr>
                                  </m:ctrlPr>
                                </m:radPr>
                                <m:deg/>
                                <m:e>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𝐸</m:t>
                                      </m:r>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𝑚</m:t>
                                          </m:r>
                                        </m:e>
                                        <m:sub>
                                          <m:r>
                                            <a:rPr kumimoji="1" lang="en-US" altLang="ja-JP" b="0" i="1" smtClean="0">
                                              <a:latin typeface="Cambria Math" panose="02040503050406030204" pitchFamily="18" charset="0"/>
                                            </a:rPr>
                                            <m:t>𝑒</m:t>
                                          </m:r>
                                        </m:sub>
                                      </m:sSub>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𝑐</m:t>
                                          </m:r>
                                        </m:e>
                                        <m:sup>
                                          <m:r>
                                            <a:rPr kumimoji="1" lang="en-US" altLang="ja-JP" b="0" i="1" smtClean="0">
                                              <a:latin typeface="Cambria Math" panose="02040503050406030204" pitchFamily="18" charset="0"/>
                                            </a:rPr>
                                            <m:t>2</m:t>
                                          </m:r>
                                        </m:sup>
                                      </m:sSup>
                                    </m:num>
                                    <m:den>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rPr>
                                        <m:t>𝐸</m:t>
                                      </m:r>
                                    </m:den>
                                  </m:f>
                                </m:e>
                              </m:rad>
                              <m:r>
                                <m:rPr>
                                  <m:sty m:val="p"/>
                                </m:rPr>
                                <a:rPr kumimoji="1" lang="en-US" altLang="ja-JP" b="0" i="0" smtClean="0">
                                  <a:latin typeface="Cambria Math" panose="02040503050406030204" pitchFamily="18" charset="0"/>
                                </a:rPr>
                                <m:t>sin</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𝑘𝑟</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𝑙</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𝜋</m:t>
                                  </m:r>
                                </m:num>
                                <m:den>
                                  <m:r>
                                    <a:rPr kumimoji="1" lang="en-US" altLang="ja-JP" b="0" i="1" smtClean="0">
                                      <a:latin typeface="Cambria Math" panose="02040503050406030204" pitchFamily="18" charset="0"/>
                                    </a:rPr>
                                    <m:t>2</m:t>
                                  </m:r>
                                </m:den>
                              </m:f>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𝜂</m:t>
                              </m:r>
                              <m:r>
                                <m:rPr>
                                  <m:sty m:val="p"/>
                                </m:rPr>
                                <a:rPr kumimoji="1" lang="en-US" altLang="ja-JP" b="0" i="0" smtClean="0">
                                  <a:latin typeface="Cambria Math" panose="02040503050406030204" pitchFamily="18" charset="0"/>
                                </a:rPr>
                                <m:t>ln</m:t>
                              </m:r>
                              <m:d>
                                <m:dPr>
                                  <m:ctrlPr>
                                    <a:rPr kumimoji="1" lang="en-US" altLang="ja-JP" b="0" i="1" smtClean="0">
                                      <a:latin typeface="Cambria Math" panose="02040503050406030204" pitchFamily="18" charset="0"/>
                                    </a:rPr>
                                  </m:ctrlPr>
                                </m:dPr>
                                <m:e>
                                  <m:r>
                                    <a:rPr kumimoji="1" lang="en-US" altLang="ja-JP" b="0" i="0" smtClean="0">
                                      <a:latin typeface="Cambria Math" panose="02040503050406030204" pitchFamily="18" charset="0"/>
                                    </a:rPr>
                                    <m:t>2</m:t>
                                  </m:r>
                                  <m:r>
                                    <m:rPr>
                                      <m:sty m:val="p"/>
                                    </m:rPr>
                                    <a:rPr kumimoji="1" lang="en-US" altLang="ja-JP" b="0" i="0" smtClean="0">
                                      <a:latin typeface="Cambria Math" panose="02040503050406030204" pitchFamily="18" charset="0"/>
                                    </a:rPr>
                                    <m:t>kr</m:t>
                                  </m:r>
                                </m:e>
                              </m:d>
                              <m:r>
                                <a:rPr kumimoji="1" lang="en-US" altLang="ja-JP" b="0" i="0"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𝛿</m:t>
                                  </m:r>
                                </m:e>
                                <m:sub>
                                  <m:r>
                                    <a:rPr kumimoji="1" lang="en-US" altLang="ja-JP" b="0" i="1" smtClean="0">
                                      <a:latin typeface="Cambria Math" panose="02040503050406030204" pitchFamily="18" charset="0"/>
                                    </a:rPr>
                                    <m:t>𝑘</m:t>
                                  </m:r>
                                </m:sub>
                              </m:sSub>
                              <m:r>
                                <a:rPr kumimoji="1" lang="en-US" altLang="ja-JP" b="0" i="1" smtClean="0">
                                  <a:latin typeface="Cambria Math" panose="02040503050406030204" pitchFamily="18" charset="0"/>
                                </a:rPr>
                                <m:t>)</m:t>
                              </m:r>
                            </m:num>
                            <m:den>
                              <m:rad>
                                <m:radPr>
                                  <m:degHide m:val="on"/>
                                  <m:ctrlPr>
                                    <a:rPr kumimoji="1" lang="en-US" altLang="ja-JP" i="1">
                                      <a:latin typeface="Cambria Math" panose="02040503050406030204" pitchFamily="18" charset="0"/>
                                    </a:rPr>
                                  </m:ctrlPr>
                                </m:radPr>
                                <m:deg/>
                                <m:e>
                                  <m:f>
                                    <m:fPr>
                                      <m:ctrlPr>
                                        <a:rPr kumimoji="1" lang="en-US" altLang="ja-JP" i="1">
                                          <a:latin typeface="Cambria Math" panose="02040503050406030204" pitchFamily="18" charset="0"/>
                                        </a:rPr>
                                      </m:ctrlPr>
                                    </m:fPr>
                                    <m:num>
                                      <m:r>
                                        <a:rPr kumimoji="1" lang="en-US" altLang="ja-JP" i="1">
                                          <a:latin typeface="Cambria Math" panose="02040503050406030204" pitchFamily="18" charset="0"/>
                                        </a:rPr>
                                        <m:t>𝐸</m:t>
                                      </m:r>
                                      <m:r>
                                        <a:rPr kumimoji="1" lang="en-US" altLang="ja-JP" b="0" i="1" smtClean="0">
                                          <a:latin typeface="Cambria Math" panose="02040503050406030204" pitchFamily="18" charset="0"/>
                                        </a:rPr>
                                        <m:t>−</m:t>
                                      </m:r>
                                      <m:sSub>
                                        <m:sSubPr>
                                          <m:ctrlPr>
                                            <a:rPr kumimoji="1" lang="en-US" altLang="ja-JP" i="1">
                                              <a:latin typeface="Cambria Math" panose="02040503050406030204" pitchFamily="18" charset="0"/>
                                            </a:rPr>
                                          </m:ctrlPr>
                                        </m:sSubPr>
                                        <m:e>
                                          <m:r>
                                            <a:rPr kumimoji="1" lang="en-US" altLang="ja-JP" i="1">
                                              <a:latin typeface="Cambria Math" panose="02040503050406030204" pitchFamily="18" charset="0"/>
                                            </a:rPr>
                                            <m:t>𝑚</m:t>
                                          </m:r>
                                        </m:e>
                                        <m:sub>
                                          <m:r>
                                            <a:rPr kumimoji="1" lang="en-US" altLang="ja-JP" i="1">
                                              <a:latin typeface="Cambria Math" panose="02040503050406030204" pitchFamily="18" charset="0"/>
                                            </a:rPr>
                                            <m:t>𝑒</m:t>
                                          </m:r>
                                        </m:sub>
                                      </m:sSub>
                                      <m:sSup>
                                        <m:sSupPr>
                                          <m:ctrlPr>
                                            <a:rPr kumimoji="1" lang="en-US" altLang="ja-JP" i="1">
                                              <a:latin typeface="Cambria Math" panose="02040503050406030204" pitchFamily="18" charset="0"/>
                                            </a:rPr>
                                          </m:ctrlPr>
                                        </m:sSupPr>
                                        <m:e>
                                          <m:r>
                                            <a:rPr kumimoji="1" lang="en-US" altLang="ja-JP" i="1">
                                              <a:latin typeface="Cambria Math" panose="02040503050406030204" pitchFamily="18" charset="0"/>
                                            </a:rPr>
                                            <m:t>𝑐</m:t>
                                          </m:r>
                                        </m:e>
                                        <m:sup>
                                          <m:r>
                                            <a:rPr kumimoji="1" lang="en-US" altLang="ja-JP" i="1">
                                              <a:latin typeface="Cambria Math" panose="02040503050406030204" pitchFamily="18" charset="0"/>
                                            </a:rPr>
                                            <m:t>2</m:t>
                                          </m:r>
                                        </m:sup>
                                      </m:sSup>
                                    </m:num>
                                    <m:den>
                                      <m:r>
                                        <a:rPr kumimoji="1" lang="en-US" altLang="ja-JP" i="1">
                                          <a:latin typeface="Cambria Math" panose="02040503050406030204" pitchFamily="18" charset="0"/>
                                        </a:rPr>
                                        <m:t>2</m:t>
                                      </m:r>
                                      <m:r>
                                        <a:rPr kumimoji="1" lang="en-US" altLang="ja-JP" i="1">
                                          <a:latin typeface="Cambria Math" panose="02040503050406030204" pitchFamily="18" charset="0"/>
                                        </a:rPr>
                                        <m:t>𝐸</m:t>
                                      </m:r>
                                    </m:den>
                                  </m:f>
                                </m:e>
                              </m:rad>
                              <m:r>
                                <m:rPr>
                                  <m:sty m:val="p"/>
                                </m:rPr>
                                <a:rPr kumimoji="1" lang="en-US" altLang="ja-JP" b="0" i="0" smtClean="0">
                                  <a:latin typeface="Cambria Math" panose="02040503050406030204" pitchFamily="18" charset="0"/>
                                </a:rPr>
                                <m:t>cos</m:t>
                              </m:r>
                              <m:r>
                                <a:rPr kumimoji="1" lang="en-US" altLang="ja-JP" i="1">
                                  <a:latin typeface="Cambria Math" panose="02040503050406030204" pitchFamily="18" charset="0"/>
                                </a:rPr>
                                <m:t>(</m:t>
                              </m:r>
                              <m:r>
                                <a:rPr kumimoji="1" lang="en-US" altLang="ja-JP" i="1">
                                  <a:latin typeface="Cambria Math" panose="02040503050406030204" pitchFamily="18" charset="0"/>
                                </a:rPr>
                                <m:t>𝑘𝑟</m:t>
                              </m:r>
                              <m:r>
                                <a:rPr kumimoji="1" lang="en-US" altLang="ja-JP" i="1">
                                  <a:latin typeface="Cambria Math" panose="02040503050406030204" pitchFamily="18" charset="0"/>
                                </a:rPr>
                                <m:t>−</m:t>
                              </m:r>
                              <m:r>
                                <a:rPr kumimoji="1" lang="en-US" altLang="ja-JP" i="1">
                                  <a:latin typeface="Cambria Math" panose="02040503050406030204" pitchFamily="18" charset="0"/>
                                </a:rPr>
                                <m:t>𝑙</m:t>
                              </m:r>
                              <m:f>
                                <m:fPr>
                                  <m:ctrlPr>
                                    <a:rPr kumimoji="1" lang="en-US" altLang="ja-JP" i="1">
                                      <a:latin typeface="Cambria Math" panose="02040503050406030204" pitchFamily="18" charset="0"/>
                                    </a:rPr>
                                  </m:ctrlPr>
                                </m:fPr>
                                <m:num>
                                  <m:r>
                                    <a:rPr kumimoji="1" lang="en-US" altLang="ja-JP" i="1">
                                      <a:latin typeface="Cambria Math" panose="02040503050406030204" pitchFamily="18" charset="0"/>
                                    </a:rPr>
                                    <m:t>𝜋</m:t>
                                  </m:r>
                                </m:num>
                                <m:den>
                                  <m:r>
                                    <a:rPr kumimoji="1" lang="en-US" altLang="ja-JP" i="1">
                                      <a:latin typeface="Cambria Math" panose="02040503050406030204" pitchFamily="18" charset="0"/>
                                    </a:rPr>
                                    <m:t>2</m:t>
                                  </m:r>
                                </m:den>
                              </m:f>
                              <m:r>
                                <a:rPr kumimoji="1" lang="en-US" altLang="ja-JP" i="1">
                                  <a:latin typeface="Cambria Math" panose="02040503050406030204" pitchFamily="18" charset="0"/>
                                </a:rPr>
                                <m:t>−</m:t>
                              </m:r>
                              <m:r>
                                <a:rPr kumimoji="1" lang="en-US" altLang="ja-JP" i="1">
                                  <a:latin typeface="Cambria Math" panose="02040503050406030204" pitchFamily="18" charset="0"/>
                                </a:rPr>
                                <m:t>𝜂</m:t>
                              </m:r>
                              <m:r>
                                <m:rPr>
                                  <m:sty m:val="p"/>
                                </m:rPr>
                                <a:rPr kumimoji="1" lang="en-US" altLang="ja-JP">
                                  <a:latin typeface="Cambria Math" panose="02040503050406030204" pitchFamily="18" charset="0"/>
                                </a:rPr>
                                <m:t>ln</m:t>
                              </m:r>
                              <m:d>
                                <m:dPr>
                                  <m:ctrlPr>
                                    <a:rPr kumimoji="1" lang="en-US" altLang="ja-JP" i="1">
                                      <a:latin typeface="Cambria Math" panose="02040503050406030204" pitchFamily="18" charset="0"/>
                                    </a:rPr>
                                  </m:ctrlPr>
                                </m:dPr>
                                <m:e>
                                  <m:r>
                                    <a:rPr kumimoji="1" lang="en-US" altLang="ja-JP">
                                      <a:latin typeface="Cambria Math" panose="02040503050406030204" pitchFamily="18" charset="0"/>
                                    </a:rPr>
                                    <m:t>2</m:t>
                                  </m:r>
                                  <m:r>
                                    <m:rPr>
                                      <m:sty m:val="p"/>
                                    </m:rPr>
                                    <a:rPr kumimoji="1" lang="en-US" altLang="ja-JP">
                                      <a:latin typeface="Cambria Math" panose="02040503050406030204" pitchFamily="18" charset="0"/>
                                    </a:rPr>
                                    <m:t>kr</m:t>
                                  </m:r>
                                </m:e>
                              </m:d>
                              <m:r>
                                <a:rPr kumimoji="1" lang="en-US" altLang="ja-JP">
                                  <a:latin typeface="Cambria Math" panose="02040503050406030204" pitchFamily="18" charset="0"/>
                                </a:rPr>
                                <m:t>+</m:t>
                              </m:r>
                              <m:sSub>
                                <m:sSubPr>
                                  <m:ctrlPr>
                                    <a:rPr kumimoji="1" lang="en-US" altLang="ja-JP" i="1">
                                      <a:latin typeface="Cambria Math" panose="02040503050406030204" pitchFamily="18" charset="0"/>
                                    </a:rPr>
                                  </m:ctrlPr>
                                </m:sSubPr>
                                <m:e>
                                  <m:r>
                                    <a:rPr kumimoji="1" lang="en-US" altLang="ja-JP" i="1">
                                      <a:latin typeface="Cambria Math" panose="02040503050406030204" pitchFamily="18" charset="0"/>
                                    </a:rPr>
                                    <m:t>𝛿</m:t>
                                  </m:r>
                                </m:e>
                                <m:sub>
                                  <m:r>
                                    <a:rPr kumimoji="1" lang="en-US" altLang="ja-JP" i="1">
                                      <a:latin typeface="Cambria Math" panose="02040503050406030204" pitchFamily="18" charset="0"/>
                                    </a:rPr>
                                    <m:t>𝑘</m:t>
                                  </m:r>
                                </m:sub>
                              </m:sSub>
                              <m:r>
                                <a:rPr kumimoji="1" lang="en-US" altLang="ja-JP" b="0" i="1" smtClean="0">
                                  <a:latin typeface="Cambria Math" panose="02040503050406030204" pitchFamily="18" charset="0"/>
                                </a:rPr>
                                <m:t>)</m:t>
                              </m:r>
                            </m:den>
                          </m:f>
                        </m:e>
                      </m:d>
                    </m:oMath>
                  </m:oMathPara>
                </a14:m>
                <a:endParaRPr kumimoji="1" lang="en-US" altLang="ja-JP" dirty="0"/>
              </a:p>
              <a:p>
                <a:endParaRPr kumimoji="1" lang="en-US" altLang="ja-JP" dirty="0"/>
              </a:p>
              <a:p>
                <a:endParaRPr kumimoji="1" lang="en-US" altLang="ja-JP" dirty="0"/>
              </a:p>
              <a:p>
                <a:r>
                  <a:rPr kumimoji="1" lang="ja-JP" altLang="en-US" dirty="0"/>
                  <a:t>・</a:t>
                </a:r>
                <a:r>
                  <a:rPr kumimoji="1" lang="en-US" altLang="ja-JP" dirty="0"/>
                  <a:t>Normalize the wavefunctions by fitting to asymptotic solutions</a:t>
                </a:r>
              </a:p>
              <a:p>
                <a:endParaRPr kumimoji="1" lang="en-US" altLang="ja-JP" dirty="0"/>
              </a:p>
              <a:p>
                <a:endParaRPr kumimoji="1" lang="en-US" altLang="ja-JP" dirty="0"/>
              </a:p>
              <a:p>
                <a:endParaRPr kumimoji="1" lang="en-US" altLang="ja-JP" dirty="0"/>
              </a:p>
              <a:p>
                <a:pPr algn="ctr"/>
                <a:r>
                  <a:rPr kumimoji="1" lang="en-US" altLang="ja-JP" dirty="0"/>
                  <a:t>The wavefunctions were fitted and normalized!</a:t>
                </a:r>
                <a:endParaRPr kumimoji="1" lang="ja-JP" altLang="en-US" dirty="0"/>
              </a:p>
            </p:txBody>
          </p:sp>
        </mc:Choice>
        <mc:Fallback>
          <p:sp>
            <p:nvSpPr>
              <p:cNvPr id="9" name="テキスト ボックス 8">
                <a:extLst>
                  <a:ext uri="{FF2B5EF4-FFF2-40B4-BE49-F238E27FC236}">
                    <a16:creationId xmlns:a16="http://schemas.microsoft.com/office/drawing/2014/main" id="{DED7FB89-E490-152F-AFE7-58C36ABFF005}"/>
                  </a:ext>
                </a:extLst>
              </p:cNvPr>
              <p:cNvSpPr txBox="1">
                <a:spLocks noRot="1" noChangeAspect="1" noMove="1" noResize="1" noEditPoints="1" noAdjustHandles="1" noChangeArrowheads="1" noChangeShapeType="1" noTextEdit="1"/>
              </p:cNvSpPr>
              <p:nvPr/>
            </p:nvSpPr>
            <p:spPr>
              <a:xfrm>
                <a:off x="894806" y="1426678"/>
                <a:ext cx="6307537" cy="4238917"/>
              </a:xfrm>
              <a:prstGeom prst="rect">
                <a:avLst/>
              </a:prstGeom>
              <a:blipFill>
                <a:blip r:embed="rId5"/>
                <a:stretch>
                  <a:fillRect l="-1064" b="-1439"/>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7EA33F87-F9A7-3FEC-3AE2-8CD9C998EC34}"/>
                  </a:ext>
                </a:extLst>
              </p:cNvPr>
              <p:cNvSpPr txBox="1"/>
              <p:nvPr/>
            </p:nvSpPr>
            <p:spPr>
              <a:xfrm>
                <a:off x="4651255" y="3665346"/>
                <a:ext cx="6350696" cy="369332"/>
              </a:xfrm>
              <a:prstGeom prst="rect">
                <a:avLst/>
              </a:prstGeom>
              <a:noFill/>
            </p:spPr>
            <p:txBody>
              <a:bodyPr wrap="square" rtlCol="0">
                <a:spAutoFit/>
              </a:bodyPr>
              <a:lstStyle/>
              <a:p>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𝛿</m:t>
                        </m:r>
                      </m:e>
                      <m:sub>
                        <m:r>
                          <a:rPr kumimoji="1" lang="en-US" altLang="ja-JP" b="0" i="1" smtClean="0">
                            <a:latin typeface="Cambria Math" panose="02040503050406030204" pitchFamily="18" charset="0"/>
                          </a:rPr>
                          <m:t>𝑘</m:t>
                        </m:r>
                      </m:sub>
                    </m:sSub>
                    <m:r>
                      <a:rPr kumimoji="1" lang="en-US" altLang="ja-JP" b="0" i="0" smtClean="0">
                        <a:latin typeface="Cambria Math" panose="02040503050406030204" pitchFamily="18" charset="0"/>
                      </a:rPr>
                      <m:t>=</m:t>
                    </m:r>
                    <m:r>
                      <a:rPr kumimoji="1" lang="en-US" altLang="ja-JP" b="0" i="1" smtClean="0">
                        <a:latin typeface="Cambria Math" panose="02040503050406030204" pitchFamily="18" charset="0"/>
                      </a:rPr>
                      <m:t>𝜋</m:t>
                    </m:r>
                    <m:r>
                      <a:rPr kumimoji="1" lang="en-US" altLang="ja-JP" b="0" i="1" smtClean="0">
                        <a:latin typeface="Cambria Math" panose="02040503050406030204" pitchFamily="18" charset="0"/>
                      </a:rPr>
                      <m:t>/2</m:t>
                    </m:r>
                  </m:oMath>
                </a14:m>
                <a:r>
                  <a:rPr kumimoji="1" lang="en-US" altLang="ja-JP" dirty="0"/>
                  <a:t>, </a:t>
                </a:r>
                <a14:m>
                  <m:oMath xmlns:m="http://schemas.openxmlformats.org/officeDocument/2006/math">
                    <m:r>
                      <a:rPr kumimoji="1" lang="en-US" altLang="ja-JP" b="0" i="0" smtClean="0">
                        <a:latin typeface="Cambria Math" panose="02040503050406030204" pitchFamily="18" charset="0"/>
                      </a:rPr>
                      <m:t>  </m:t>
                    </m:r>
                    <m:r>
                      <a:rPr kumimoji="1" lang="en-US" altLang="ja-JP" i="1">
                        <a:latin typeface="Cambria Math" panose="02040503050406030204" pitchFamily="18" charset="0"/>
                      </a:rPr>
                      <m:t>𝜂</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𝑍</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/ℏ</m:t>
                    </m:r>
                    <m:r>
                      <a:rPr kumimoji="1" lang="en-US" altLang="ja-JP" b="0" i="1" smtClean="0">
                        <a:latin typeface="Cambria Math" panose="02040503050406030204" pitchFamily="18" charset="0"/>
                      </a:rPr>
                      <m:t>𝑣</m:t>
                    </m:r>
                  </m:oMath>
                </a14:m>
                <a:endParaRPr kumimoji="1" lang="ja-JP" altLang="en-US" dirty="0"/>
              </a:p>
            </p:txBody>
          </p:sp>
        </mc:Choice>
        <mc:Fallback>
          <p:sp>
            <p:nvSpPr>
              <p:cNvPr id="3" name="テキスト ボックス 2">
                <a:extLst>
                  <a:ext uri="{FF2B5EF4-FFF2-40B4-BE49-F238E27FC236}">
                    <a16:creationId xmlns:a16="http://schemas.microsoft.com/office/drawing/2014/main" id="{7EA33F87-F9A7-3FEC-3AE2-8CD9C998EC34}"/>
                  </a:ext>
                </a:extLst>
              </p:cNvPr>
              <p:cNvSpPr txBox="1">
                <a:spLocks noRot="1" noChangeAspect="1" noMove="1" noResize="1" noEditPoints="1" noAdjustHandles="1" noChangeArrowheads="1" noChangeShapeType="1" noTextEdit="1"/>
              </p:cNvSpPr>
              <p:nvPr/>
            </p:nvSpPr>
            <p:spPr>
              <a:xfrm>
                <a:off x="4651255" y="3665346"/>
                <a:ext cx="6350696" cy="369332"/>
              </a:xfrm>
              <a:prstGeom prst="rect">
                <a:avLst/>
              </a:prstGeom>
              <a:blipFill>
                <a:blip r:embed="rId6"/>
                <a:stretch>
                  <a:fillRect t="-8197" b="-24590"/>
                </a:stretch>
              </a:blipFill>
            </p:spPr>
            <p:txBody>
              <a:bodyPr/>
              <a:lstStyle/>
              <a:p>
                <a:r>
                  <a:rPr lang="ja-JP" altLang="en-US">
                    <a:noFill/>
                  </a:rPr>
                  <a:t> </a:t>
                </a:r>
              </a:p>
            </p:txBody>
          </p:sp>
        </mc:Fallback>
      </mc:AlternateContent>
      <p:sp>
        <p:nvSpPr>
          <p:cNvPr id="5" name="矢印: 下 4">
            <a:extLst>
              <a:ext uri="{FF2B5EF4-FFF2-40B4-BE49-F238E27FC236}">
                <a16:creationId xmlns:a16="http://schemas.microsoft.com/office/drawing/2014/main" id="{BD51951B-D12A-C6E4-8525-AC5EEA113410}"/>
              </a:ext>
            </a:extLst>
          </p:cNvPr>
          <p:cNvSpPr/>
          <p:nvPr/>
        </p:nvSpPr>
        <p:spPr>
          <a:xfrm>
            <a:off x="3819975" y="4664464"/>
            <a:ext cx="457200" cy="5614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4301B1D3-E5AF-7552-CF88-91E91F59EAD4}"/>
                  </a:ext>
                </a:extLst>
              </p:cNvPr>
              <p:cNvSpPr txBox="1"/>
              <p:nvPr/>
            </p:nvSpPr>
            <p:spPr>
              <a:xfrm>
                <a:off x="9207413" y="3367582"/>
                <a:ext cx="629577" cy="286232"/>
              </a:xfrm>
              <a:prstGeom prst="rect">
                <a:avLst/>
              </a:prstGeom>
              <a:solidFill>
                <a:schemeClr val="bg1"/>
              </a:solidFill>
            </p:spPr>
            <p:txBody>
              <a:bodyPr wrap="square" rtlCol="0">
                <a:spAutoFit/>
              </a:bodyPr>
              <a:lstStyle/>
              <a:p>
                <a:r>
                  <a:rPr kumimoji="1" lang="en-US" altLang="ja-JP" sz="1200" dirty="0"/>
                  <a:t>r (</a:t>
                </a:r>
                <a14:m>
                  <m:oMath xmlns:m="http://schemas.openxmlformats.org/officeDocument/2006/math">
                    <m:r>
                      <a:rPr kumimoji="1" lang="en-US" altLang="ja-JP" sz="1200" i="1">
                        <a:latin typeface="Cambria Math" panose="02040503050406030204" pitchFamily="18" charset="0"/>
                      </a:rPr>
                      <m:t>Å</m:t>
                    </m:r>
                  </m:oMath>
                </a14:m>
                <a:r>
                  <a:rPr kumimoji="1" lang="en-US" altLang="ja-JP" sz="1200" dirty="0"/>
                  <a:t>)</a:t>
                </a:r>
                <a:endParaRPr kumimoji="1" lang="ja-JP" altLang="en-US" sz="1200" dirty="0"/>
              </a:p>
            </p:txBody>
          </p:sp>
        </mc:Choice>
        <mc:Fallback>
          <p:sp>
            <p:nvSpPr>
              <p:cNvPr id="7" name="テキスト ボックス 6">
                <a:extLst>
                  <a:ext uri="{FF2B5EF4-FFF2-40B4-BE49-F238E27FC236}">
                    <a16:creationId xmlns:a16="http://schemas.microsoft.com/office/drawing/2014/main" id="{4301B1D3-E5AF-7552-CF88-91E91F59EAD4}"/>
                  </a:ext>
                </a:extLst>
              </p:cNvPr>
              <p:cNvSpPr txBox="1">
                <a:spLocks noRot="1" noChangeAspect="1" noMove="1" noResize="1" noEditPoints="1" noAdjustHandles="1" noChangeArrowheads="1" noChangeShapeType="1" noTextEdit="1"/>
              </p:cNvSpPr>
              <p:nvPr/>
            </p:nvSpPr>
            <p:spPr>
              <a:xfrm>
                <a:off x="9207413" y="3367582"/>
                <a:ext cx="629577" cy="286232"/>
              </a:xfrm>
              <a:prstGeom prst="rect">
                <a:avLst/>
              </a:prstGeom>
              <a:blipFill>
                <a:blip r:embed="rId7"/>
                <a:stretch>
                  <a:fillRect b="-17021"/>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 name="テキスト ボックス 9">
                <a:extLst>
                  <a:ext uri="{FF2B5EF4-FFF2-40B4-BE49-F238E27FC236}">
                    <a16:creationId xmlns:a16="http://schemas.microsoft.com/office/drawing/2014/main" id="{1EEBECEF-9AE5-995A-A6EE-0ECE167B072E}"/>
                  </a:ext>
                </a:extLst>
              </p:cNvPr>
              <p:cNvSpPr txBox="1"/>
              <p:nvPr/>
            </p:nvSpPr>
            <p:spPr>
              <a:xfrm>
                <a:off x="9207413" y="5896762"/>
                <a:ext cx="629577" cy="286232"/>
              </a:xfrm>
              <a:prstGeom prst="rect">
                <a:avLst/>
              </a:prstGeom>
              <a:solidFill>
                <a:schemeClr val="bg1"/>
              </a:solidFill>
            </p:spPr>
            <p:txBody>
              <a:bodyPr wrap="square" rtlCol="0">
                <a:spAutoFit/>
              </a:bodyPr>
              <a:lstStyle/>
              <a:p>
                <a:r>
                  <a:rPr kumimoji="1" lang="en-US" altLang="ja-JP" sz="1200" dirty="0"/>
                  <a:t>r (</a:t>
                </a:r>
                <a14:m>
                  <m:oMath xmlns:m="http://schemas.openxmlformats.org/officeDocument/2006/math">
                    <m:r>
                      <a:rPr kumimoji="1" lang="en-US" altLang="ja-JP" sz="1200" i="1">
                        <a:latin typeface="Cambria Math" panose="02040503050406030204" pitchFamily="18" charset="0"/>
                      </a:rPr>
                      <m:t>Å</m:t>
                    </m:r>
                  </m:oMath>
                </a14:m>
                <a:r>
                  <a:rPr kumimoji="1" lang="en-US" altLang="ja-JP" sz="1200" dirty="0"/>
                  <a:t>)</a:t>
                </a:r>
                <a:endParaRPr kumimoji="1" lang="ja-JP" altLang="en-US" sz="1200" dirty="0"/>
              </a:p>
            </p:txBody>
          </p:sp>
        </mc:Choice>
        <mc:Fallback>
          <p:sp>
            <p:nvSpPr>
              <p:cNvPr id="10" name="テキスト ボックス 9">
                <a:extLst>
                  <a:ext uri="{FF2B5EF4-FFF2-40B4-BE49-F238E27FC236}">
                    <a16:creationId xmlns:a16="http://schemas.microsoft.com/office/drawing/2014/main" id="{1EEBECEF-9AE5-995A-A6EE-0ECE167B072E}"/>
                  </a:ext>
                </a:extLst>
              </p:cNvPr>
              <p:cNvSpPr txBox="1">
                <a:spLocks noRot="1" noChangeAspect="1" noMove="1" noResize="1" noEditPoints="1" noAdjustHandles="1" noChangeArrowheads="1" noChangeShapeType="1" noTextEdit="1"/>
              </p:cNvSpPr>
              <p:nvPr/>
            </p:nvSpPr>
            <p:spPr>
              <a:xfrm>
                <a:off x="9207413" y="5896762"/>
                <a:ext cx="629577" cy="286232"/>
              </a:xfrm>
              <a:prstGeom prst="rect">
                <a:avLst/>
              </a:prstGeom>
              <a:blipFill>
                <a:blip r:embed="rId7"/>
                <a:stretch>
                  <a:fillRect b="-17021"/>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1" name="テキスト ボックス 10">
                <a:extLst>
                  <a:ext uri="{FF2B5EF4-FFF2-40B4-BE49-F238E27FC236}">
                    <a16:creationId xmlns:a16="http://schemas.microsoft.com/office/drawing/2014/main" id="{9EF38D52-7642-31A1-1127-3AD7888352C2}"/>
                  </a:ext>
                </a:extLst>
              </p:cNvPr>
              <p:cNvSpPr txBox="1"/>
              <p:nvPr/>
            </p:nvSpPr>
            <p:spPr>
              <a:xfrm rot="10800000">
                <a:off x="7006839" y="1908754"/>
                <a:ext cx="410818" cy="653327"/>
              </a:xfrm>
              <a:prstGeom prst="rect">
                <a:avLst/>
              </a:prstGeom>
              <a:solidFill>
                <a:schemeClr val="bg1"/>
              </a:solidFill>
            </p:spPr>
            <p:txBody>
              <a:bodyPr vert="eaVert" wrap="square" rtlCol="0">
                <a:spAutoFit/>
              </a:bodyPr>
              <a:lstStyle/>
              <a:p>
                <a:r>
                  <a:rPr kumimoji="1" lang="en-US" altLang="ja-JP" sz="1400" dirty="0"/>
                  <a:t>F(r) (</a:t>
                </a:r>
                <a14:m>
                  <m:oMath xmlns:m="http://schemas.openxmlformats.org/officeDocument/2006/math">
                    <m:r>
                      <a:rPr kumimoji="1" lang="en-US" altLang="ja-JP" sz="1400" i="1">
                        <a:latin typeface="Cambria Math" panose="02040503050406030204" pitchFamily="18" charset="0"/>
                      </a:rPr>
                      <m:t>Å</m:t>
                    </m:r>
                  </m:oMath>
                </a14:m>
                <a:r>
                  <a:rPr kumimoji="1" lang="en-US" altLang="ja-JP" sz="1400" dirty="0"/>
                  <a:t>)</a:t>
                </a:r>
                <a:endParaRPr kumimoji="1" lang="ja-JP" altLang="en-US" sz="1400" dirty="0"/>
              </a:p>
            </p:txBody>
          </p:sp>
        </mc:Choice>
        <mc:Fallback>
          <p:sp>
            <p:nvSpPr>
              <p:cNvPr id="11" name="テキスト ボックス 10">
                <a:extLst>
                  <a:ext uri="{FF2B5EF4-FFF2-40B4-BE49-F238E27FC236}">
                    <a16:creationId xmlns:a16="http://schemas.microsoft.com/office/drawing/2014/main" id="{9EF38D52-7642-31A1-1127-3AD7888352C2}"/>
                  </a:ext>
                </a:extLst>
              </p:cNvPr>
              <p:cNvSpPr txBox="1">
                <a:spLocks noRot="1" noChangeAspect="1" noMove="1" noResize="1" noEditPoints="1" noAdjustHandles="1" noChangeArrowheads="1" noChangeShapeType="1" noTextEdit="1"/>
              </p:cNvSpPr>
              <p:nvPr/>
            </p:nvSpPr>
            <p:spPr>
              <a:xfrm rot="10800000">
                <a:off x="7006839" y="1908754"/>
                <a:ext cx="410818" cy="653327"/>
              </a:xfrm>
              <a:prstGeom prst="rect">
                <a:avLst/>
              </a:prstGeom>
              <a:blipFill>
                <a:blip r:embed="rId8"/>
                <a:stretch>
                  <a:fillRect t="-1869" b="-1028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2" name="テキスト ボックス 11">
                <a:extLst>
                  <a:ext uri="{FF2B5EF4-FFF2-40B4-BE49-F238E27FC236}">
                    <a16:creationId xmlns:a16="http://schemas.microsoft.com/office/drawing/2014/main" id="{A618AC5C-212A-129D-E39F-3CA0173BAC34}"/>
                  </a:ext>
                </a:extLst>
              </p:cNvPr>
              <p:cNvSpPr txBox="1"/>
              <p:nvPr/>
            </p:nvSpPr>
            <p:spPr>
              <a:xfrm rot="10800000">
                <a:off x="7006839" y="4515940"/>
                <a:ext cx="410818" cy="653327"/>
              </a:xfrm>
              <a:prstGeom prst="rect">
                <a:avLst/>
              </a:prstGeom>
              <a:solidFill>
                <a:schemeClr val="bg1"/>
              </a:solidFill>
            </p:spPr>
            <p:txBody>
              <a:bodyPr vert="eaVert" wrap="square" rtlCol="0">
                <a:spAutoFit/>
              </a:bodyPr>
              <a:lstStyle/>
              <a:p>
                <a:r>
                  <a:rPr kumimoji="1" lang="en-US" altLang="ja-JP" sz="1400" dirty="0"/>
                  <a:t>G(r) (</a:t>
                </a:r>
                <a14:m>
                  <m:oMath xmlns:m="http://schemas.openxmlformats.org/officeDocument/2006/math">
                    <m:r>
                      <a:rPr kumimoji="1" lang="en-US" altLang="ja-JP" sz="1400" i="1">
                        <a:latin typeface="Cambria Math" panose="02040503050406030204" pitchFamily="18" charset="0"/>
                      </a:rPr>
                      <m:t>Å</m:t>
                    </m:r>
                  </m:oMath>
                </a14:m>
                <a:r>
                  <a:rPr kumimoji="1" lang="en-US" altLang="ja-JP" sz="1400" dirty="0"/>
                  <a:t>)</a:t>
                </a:r>
                <a:endParaRPr kumimoji="1" lang="ja-JP" altLang="en-US" sz="1400" dirty="0"/>
              </a:p>
            </p:txBody>
          </p:sp>
        </mc:Choice>
        <mc:Fallback>
          <p:sp>
            <p:nvSpPr>
              <p:cNvPr id="12" name="テキスト ボックス 11">
                <a:extLst>
                  <a:ext uri="{FF2B5EF4-FFF2-40B4-BE49-F238E27FC236}">
                    <a16:creationId xmlns:a16="http://schemas.microsoft.com/office/drawing/2014/main" id="{A618AC5C-212A-129D-E39F-3CA0173BAC34}"/>
                  </a:ext>
                </a:extLst>
              </p:cNvPr>
              <p:cNvSpPr txBox="1">
                <a:spLocks noRot="1" noChangeAspect="1" noMove="1" noResize="1" noEditPoints="1" noAdjustHandles="1" noChangeArrowheads="1" noChangeShapeType="1" noTextEdit="1"/>
              </p:cNvSpPr>
              <p:nvPr/>
            </p:nvSpPr>
            <p:spPr>
              <a:xfrm rot="10800000">
                <a:off x="7006839" y="4515940"/>
                <a:ext cx="410818" cy="653327"/>
              </a:xfrm>
              <a:prstGeom prst="rect">
                <a:avLst/>
              </a:prstGeom>
              <a:blipFill>
                <a:blip r:embed="rId9"/>
                <a:stretch>
                  <a:fillRect t="-7477" b="-9346"/>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2AAD13CC-7E9C-36A5-EECF-45340656E078}"/>
              </a:ext>
            </a:extLst>
          </p:cNvPr>
          <p:cNvSpPr txBox="1"/>
          <p:nvPr/>
        </p:nvSpPr>
        <p:spPr>
          <a:xfrm>
            <a:off x="10922696" y="5737217"/>
            <a:ext cx="302436" cy="276999"/>
          </a:xfrm>
          <a:prstGeom prst="rect">
            <a:avLst/>
          </a:prstGeom>
          <a:solidFill>
            <a:schemeClr val="bg1"/>
          </a:solidFill>
        </p:spPr>
        <p:txBody>
          <a:bodyPr wrap="square" rtlCol="0">
            <a:spAutoFit/>
          </a:bodyPr>
          <a:lstStyle/>
          <a:p>
            <a:endParaRPr kumimoji="1" lang="ja-JP" altLang="en-US" sz="1200" dirty="0"/>
          </a:p>
        </p:txBody>
      </p:sp>
      <p:sp>
        <p:nvSpPr>
          <p:cNvPr id="14" name="テキスト ボックス 13">
            <a:extLst>
              <a:ext uri="{FF2B5EF4-FFF2-40B4-BE49-F238E27FC236}">
                <a16:creationId xmlns:a16="http://schemas.microsoft.com/office/drawing/2014/main" id="{D3812B17-15F0-EDB0-60DA-C8508F502E81}"/>
              </a:ext>
            </a:extLst>
          </p:cNvPr>
          <p:cNvSpPr txBox="1"/>
          <p:nvPr/>
        </p:nvSpPr>
        <p:spPr>
          <a:xfrm>
            <a:off x="10922696" y="3233699"/>
            <a:ext cx="302436" cy="276999"/>
          </a:xfrm>
          <a:prstGeom prst="rect">
            <a:avLst/>
          </a:prstGeom>
          <a:solidFill>
            <a:schemeClr val="bg1"/>
          </a:solidFill>
        </p:spPr>
        <p:txBody>
          <a:bodyPr wrap="square" rtlCol="0">
            <a:spAutoFit/>
          </a:bodyPr>
          <a:lstStyle/>
          <a:p>
            <a:endParaRPr kumimoji="1" lang="ja-JP" altLang="en-US" sz="1200" dirty="0"/>
          </a:p>
        </p:txBody>
      </p:sp>
      <p:sp>
        <p:nvSpPr>
          <p:cNvPr id="15" name="テキスト ボックス 14">
            <a:extLst>
              <a:ext uri="{FF2B5EF4-FFF2-40B4-BE49-F238E27FC236}">
                <a16:creationId xmlns:a16="http://schemas.microsoft.com/office/drawing/2014/main" id="{FF3495E7-4893-F85D-3C67-1F1484D1CA0E}"/>
              </a:ext>
            </a:extLst>
          </p:cNvPr>
          <p:cNvSpPr txBox="1"/>
          <p:nvPr/>
        </p:nvSpPr>
        <p:spPr>
          <a:xfrm>
            <a:off x="10922696" y="5682654"/>
            <a:ext cx="191268" cy="307777"/>
          </a:xfrm>
          <a:prstGeom prst="rect">
            <a:avLst/>
          </a:prstGeom>
          <a:noFill/>
        </p:spPr>
        <p:txBody>
          <a:bodyPr wrap="square" rtlCol="0">
            <a:spAutoFit/>
          </a:bodyPr>
          <a:lstStyle/>
          <a:p>
            <a:r>
              <a:rPr kumimoji="1" lang="en-US" altLang="ja-JP" sz="1400" dirty="0"/>
              <a:t>5</a:t>
            </a:r>
            <a:endParaRPr kumimoji="1" lang="ja-JP" altLang="en-US" sz="1400" dirty="0"/>
          </a:p>
        </p:txBody>
      </p:sp>
      <p:sp>
        <p:nvSpPr>
          <p:cNvPr id="16" name="テキスト ボックス 15">
            <a:extLst>
              <a:ext uri="{FF2B5EF4-FFF2-40B4-BE49-F238E27FC236}">
                <a16:creationId xmlns:a16="http://schemas.microsoft.com/office/drawing/2014/main" id="{8BD4199E-873B-0AFC-F7AE-DD75ACA7F96E}"/>
              </a:ext>
            </a:extLst>
          </p:cNvPr>
          <p:cNvSpPr txBox="1"/>
          <p:nvPr/>
        </p:nvSpPr>
        <p:spPr>
          <a:xfrm>
            <a:off x="10918122" y="3179136"/>
            <a:ext cx="195842" cy="307777"/>
          </a:xfrm>
          <a:prstGeom prst="rect">
            <a:avLst/>
          </a:prstGeom>
          <a:noFill/>
        </p:spPr>
        <p:txBody>
          <a:bodyPr wrap="square" rtlCol="0">
            <a:spAutoFit/>
          </a:bodyPr>
          <a:lstStyle/>
          <a:p>
            <a:r>
              <a:rPr kumimoji="1" lang="en-US" altLang="ja-JP" sz="1400" dirty="0"/>
              <a:t>5</a:t>
            </a:r>
            <a:endParaRPr kumimoji="1" lang="ja-JP" altLang="en-US" sz="1400" dirty="0"/>
          </a:p>
        </p:txBody>
      </p:sp>
      <p:sp>
        <p:nvSpPr>
          <p:cNvPr id="17" name="テキスト ボックス 16">
            <a:extLst>
              <a:ext uri="{FF2B5EF4-FFF2-40B4-BE49-F238E27FC236}">
                <a16:creationId xmlns:a16="http://schemas.microsoft.com/office/drawing/2014/main" id="{403FF391-D62B-EC22-C095-701EE589937E}"/>
              </a:ext>
            </a:extLst>
          </p:cNvPr>
          <p:cNvSpPr txBox="1"/>
          <p:nvPr/>
        </p:nvSpPr>
        <p:spPr>
          <a:xfrm>
            <a:off x="7728682" y="5742873"/>
            <a:ext cx="195842" cy="307777"/>
          </a:xfrm>
          <a:prstGeom prst="rect">
            <a:avLst/>
          </a:prstGeom>
          <a:solidFill>
            <a:schemeClr val="bg1"/>
          </a:solidFill>
        </p:spPr>
        <p:txBody>
          <a:bodyPr wrap="square" rtlCol="0">
            <a:spAutoFit/>
          </a:bodyPr>
          <a:lstStyle/>
          <a:p>
            <a:endParaRPr kumimoji="1" lang="ja-JP" altLang="en-US" sz="1400" dirty="0"/>
          </a:p>
        </p:txBody>
      </p:sp>
      <p:sp>
        <p:nvSpPr>
          <p:cNvPr id="18" name="テキスト ボックス 17">
            <a:extLst>
              <a:ext uri="{FF2B5EF4-FFF2-40B4-BE49-F238E27FC236}">
                <a16:creationId xmlns:a16="http://schemas.microsoft.com/office/drawing/2014/main" id="{23FA798E-807B-893E-1726-3C2BE674C419}"/>
              </a:ext>
            </a:extLst>
          </p:cNvPr>
          <p:cNvSpPr txBox="1"/>
          <p:nvPr/>
        </p:nvSpPr>
        <p:spPr>
          <a:xfrm>
            <a:off x="7728682" y="3241511"/>
            <a:ext cx="195842" cy="307777"/>
          </a:xfrm>
          <a:prstGeom prst="rect">
            <a:avLst/>
          </a:prstGeom>
          <a:solidFill>
            <a:schemeClr val="bg1"/>
          </a:solidFill>
        </p:spPr>
        <p:txBody>
          <a:bodyPr wrap="square" rtlCol="0">
            <a:spAutoFit/>
          </a:bodyPr>
          <a:lstStyle/>
          <a:p>
            <a:endParaRPr kumimoji="1" lang="ja-JP" altLang="en-US" sz="1400" dirty="0"/>
          </a:p>
        </p:txBody>
      </p:sp>
      <p:sp>
        <p:nvSpPr>
          <p:cNvPr id="19" name="テキスト ボックス 18">
            <a:extLst>
              <a:ext uri="{FF2B5EF4-FFF2-40B4-BE49-F238E27FC236}">
                <a16:creationId xmlns:a16="http://schemas.microsoft.com/office/drawing/2014/main" id="{ACFB02E3-1BF8-C580-AEE6-9E2CF7211EED}"/>
              </a:ext>
            </a:extLst>
          </p:cNvPr>
          <p:cNvSpPr txBox="1"/>
          <p:nvPr/>
        </p:nvSpPr>
        <p:spPr>
          <a:xfrm>
            <a:off x="7466492" y="5645063"/>
            <a:ext cx="302436" cy="307777"/>
          </a:xfrm>
          <a:prstGeom prst="rect">
            <a:avLst/>
          </a:prstGeom>
          <a:solidFill>
            <a:schemeClr val="bg1"/>
          </a:solidFill>
        </p:spPr>
        <p:txBody>
          <a:bodyPr wrap="square" rtlCol="0">
            <a:spAutoFit/>
          </a:bodyPr>
          <a:lstStyle/>
          <a:p>
            <a:endParaRPr kumimoji="1" lang="ja-JP" altLang="en-US" sz="1400" dirty="0"/>
          </a:p>
        </p:txBody>
      </p:sp>
      <p:sp>
        <p:nvSpPr>
          <p:cNvPr id="20" name="テキスト ボックス 19">
            <a:extLst>
              <a:ext uri="{FF2B5EF4-FFF2-40B4-BE49-F238E27FC236}">
                <a16:creationId xmlns:a16="http://schemas.microsoft.com/office/drawing/2014/main" id="{7670DABC-CC6B-F698-E2CF-0C954FB38AE1}"/>
              </a:ext>
            </a:extLst>
          </p:cNvPr>
          <p:cNvSpPr txBox="1"/>
          <p:nvPr/>
        </p:nvSpPr>
        <p:spPr>
          <a:xfrm>
            <a:off x="7466492" y="3648001"/>
            <a:ext cx="302436" cy="307777"/>
          </a:xfrm>
          <a:prstGeom prst="rect">
            <a:avLst/>
          </a:prstGeom>
          <a:solidFill>
            <a:schemeClr val="bg1"/>
          </a:solidFill>
        </p:spPr>
        <p:txBody>
          <a:bodyPr wrap="square" rtlCol="0">
            <a:spAutoFit/>
          </a:bodyPr>
          <a:lstStyle/>
          <a:p>
            <a:endParaRPr kumimoji="1" lang="ja-JP" altLang="en-US" sz="1400" dirty="0"/>
          </a:p>
        </p:txBody>
      </p:sp>
      <p:sp>
        <p:nvSpPr>
          <p:cNvPr id="21" name="テキスト ボックス 20">
            <a:extLst>
              <a:ext uri="{FF2B5EF4-FFF2-40B4-BE49-F238E27FC236}">
                <a16:creationId xmlns:a16="http://schemas.microsoft.com/office/drawing/2014/main" id="{286EC652-FF57-4E91-31A8-578391C45ED3}"/>
              </a:ext>
            </a:extLst>
          </p:cNvPr>
          <p:cNvSpPr txBox="1"/>
          <p:nvPr/>
        </p:nvSpPr>
        <p:spPr>
          <a:xfrm>
            <a:off x="7452720" y="3161195"/>
            <a:ext cx="302436" cy="307777"/>
          </a:xfrm>
          <a:prstGeom prst="rect">
            <a:avLst/>
          </a:prstGeom>
          <a:solidFill>
            <a:schemeClr val="bg1"/>
          </a:solidFill>
        </p:spPr>
        <p:txBody>
          <a:bodyPr wrap="square" rtlCol="0">
            <a:spAutoFit/>
          </a:bodyPr>
          <a:lstStyle/>
          <a:p>
            <a:endParaRPr kumimoji="1" lang="ja-JP" altLang="en-US" sz="1400" dirty="0"/>
          </a:p>
        </p:txBody>
      </p:sp>
      <p:sp>
        <p:nvSpPr>
          <p:cNvPr id="22" name="テキスト ボックス 21">
            <a:extLst>
              <a:ext uri="{FF2B5EF4-FFF2-40B4-BE49-F238E27FC236}">
                <a16:creationId xmlns:a16="http://schemas.microsoft.com/office/drawing/2014/main" id="{7CBBCE90-4664-B324-862D-88BE3448F432}"/>
              </a:ext>
            </a:extLst>
          </p:cNvPr>
          <p:cNvSpPr txBox="1"/>
          <p:nvPr/>
        </p:nvSpPr>
        <p:spPr>
          <a:xfrm>
            <a:off x="7461024" y="1188163"/>
            <a:ext cx="302436" cy="307777"/>
          </a:xfrm>
          <a:prstGeom prst="rect">
            <a:avLst/>
          </a:prstGeom>
          <a:solidFill>
            <a:schemeClr val="bg1"/>
          </a:solidFill>
        </p:spPr>
        <p:txBody>
          <a:bodyPr wrap="square" rtlCol="0">
            <a:spAutoFit/>
          </a:bodyPr>
          <a:lstStyle/>
          <a:p>
            <a:endParaRPr kumimoji="1" lang="ja-JP" altLang="en-US" sz="1400" dirty="0"/>
          </a:p>
        </p:txBody>
      </p:sp>
      <p:sp>
        <p:nvSpPr>
          <p:cNvPr id="23" name="テキスト ボックス 22">
            <a:extLst>
              <a:ext uri="{FF2B5EF4-FFF2-40B4-BE49-F238E27FC236}">
                <a16:creationId xmlns:a16="http://schemas.microsoft.com/office/drawing/2014/main" id="{340F1DC1-FA21-7AC3-ECC4-D1D5A738B994}"/>
              </a:ext>
            </a:extLst>
          </p:cNvPr>
          <p:cNvSpPr txBox="1"/>
          <p:nvPr/>
        </p:nvSpPr>
        <p:spPr>
          <a:xfrm>
            <a:off x="7543139" y="4664464"/>
            <a:ext cx="245004" cy="246221"/>
          </a:xfrm>
          <a:prstGeom prst="rect">
            <a:avLst/>
          </a:prstGeom>
          <a:solidFill>
            <a:schemeClr val="bg1"/>
          </a:solidFill>
        </p:spPr>
        <p:txBody>
          <a:bodyPr wrap="square" rtlCol="0">
            <a:spAutoFit/>
          </a:bodyPr>
          <a:lstStyle/>
          <a:p>
            <a:endParaRPr kumimoji="1" lang="ja-JP" altLang="en-US" sz="1000" dirty="0"/>
          </a:p>
        </p:txBody>
      </p:sp>
      <p:sp>
        <p:nvSpPr>
          <p:cNvPr id="24" name="テキスト ボックス 23">
            <a:extLst>
              <a:ext uri="{FF2B5EF4-FFF2-40B4-BE49-F238E27FC236}">
                <a16:creationId xmlns:a16="http://schemas.microsoft.com/office/drawing/2014/main" id="{B0D01E74-A975-8F92-306C-0300C6DFD1F0}"/>
              </a:ext>
            </a:extLst>
          </p:cNvPr>
          <p:cNvSpPr txBox="1"/>
          <p:nvPr/>
        </p:nvSpPr>
        <p:spPr>
          <a:xfrm>
            <a:off x="7515779" y="2205017"/>
            <a:ext cx="245004" cy="246221"/>
          </a:xfrm>
          <a:prstGeom prst="rect">
            <a:avLst/>
          </a:prstGeom>
          <a:solidFill>
            <a:schemeClr val="bg1"/>
          </a:solidFill>
        </p:spPr>
        <p:txBody>
          <a:bodyPr wrap="square" rtlCol="0">
            <a:spAutoFit/>
          </a:bodyPr>
          <a:lstStyle/>
          <a:p>
            <a:endParaRPr kumimoji="1" lang="ja-JP" altLang="en-US" sz="1000" dirty="0"/>
          </a:p>
        </p:txBody>
      </p:sp>
      <p:sp>
        <p:nvSpPr>
          <p:cNvPr id="25" name="テキスト ボックス 24">
            <a:extLst>
              <a:ext uri="{FF2B5EF4-FFF2-40B4-BE49-F238E27FC236}">
                <a16:creationId xmlns:a16="http://schemas.microsoft.com/office/drawing/2014/main" id="{6FFAFD33-4878-C2CC-392A-4FD87F283C1D}"/>
              </a:ext>
            </a:extLst>
          </p:cNvPr>
          <p:cNvSpPr txBox="1"/>
          <p:nvPr/>
        </p:nvSpPr>
        <p:spPr>
          <a:xfrm>
            <a:off x="7572492" y="5682653"/>
            <a:ext cx="548468" cy="307777"/>
          </a:xfrm>
          <a:prstGeom prst="rect">
            <a:avLst/>
          </a:prstGeom>
          <a:noFill/>
        </p:spPr>
        <p:txBody>
          <a:bodyPr wrap="square" rtlCol="0">
            <a:spAutoFit/>
          </a:bodyPr>
          <a:lstStyle/>
          <a:p>
            <a:r>
              <a:rPr kumimoji="1" lang="en-US" altLang="ja-JP" sz="1400" dirty="0"/>
              <a:t>4.98</a:t>
            </a:r>
            <a:endParaRPr kumimoji="1" lang="ja-JP" altLang="en-US" sz="1400" dirty="0"/>
          </a:p>
        </p:txBody>
      </p:sp>
      <p:sp>
        <p:nvSpPr>
          <p:cNvPr id="26" name="テキスト ボックス 25">
            <a:extLst>
              <a:ext uri="{FF2B5EF4-FFF2-40B4-BE49-F238E27FC236}">
                <a16:creationId xmlns:a16="http://schemas.microsoft.com/office/drawing/2014/main" id="{0B334EDE-9E4E-0838-B35D-FA57477C1E1D}"/>
              </a:ext>
            </a:extLst>
          </p:cNvPr>
          <p:cNvSpPr txBox="1"/>
          <p:nvPr/>
        </p:nvSpPr>
        <p:spPr>
          <a:xfrm>
            <a:off x="7219435" y="5528764"/>
            <a:ext cx="901525" cy="307777"/>
          </a:xfrm>
          <a:prstGeom prst="rect">
            <a:avLst/>
          </a:prstGeom>
          <a:noFill/>
        </p:spPr>
        <p:txBody>
          <a:bodyPr wrap="square" rtlCol="0">
            <a:spAutoFit/>
          </a:bodyPr>
          <a:lstStyle/>
          <a:p>
            <a:r>
              <a:rPr kumimoji="1" lang="en-US" altLang="ja-JP" sz="1400" dirty="0"/>
              <a:t>-0.001</a:t>
            </a:r>
            <a:endParaRPr kumimoji="1" lang="ja-JP" altLang="en-US" sz="1400" dirty="0"/>
          </a:p>
        </p:txBody>
      </p:sp>
      <p:sp>
        <p:nvSpPr>
          <p:cNvPr id="27" name="テキスト ボックス 26">
            <a:extLst>
              <a:ext uri="{FF2B5EF4-FFF2-40B4-BE49-F238E27FC236}">
                <a16:creationId xmlns:a16="http://schemas.microsoft.com/office/drawing/2014/main" id="{E690A4C0-3FCC-622F-FA57-222FA83285CB}"/>
              </a:ext>
            </a:extLst>
          </p:cNvPr>
          <p:cNvSpPr txBox="1"/>
          <p:nvPr/>
        </p:nvSpPr>
        <p:spPr>
          <a:xfrm>
            <a:off x="7260671" y="3715222"/>
            <a:ext cx="755220" cy="307777"/>
          </a:xfrm>
          <a:prstGeom prst="rect">
            <a:avLst/>
          </a:prstGeom>
          <a:noFill/>
        </p:spPr>
        <p:txBody>
          <a:bodyPr wrap="square" rtlCol="0">
            <a:spAutoFit/>
          </a:bodyPr>
          <a:lstStyle/>
          <a:p>
            <a:r>
              <a:rPr kumimoji="1" lang="en-US" altLang="ja-JP" sz="1400" dirty="0"/>
              <a:t>0.001</a:t>
            </a:r>
            <a:endParaRPr kumimoji="1" lang="ja-JP" altLang="en-US" sz="1400" dirty="0"/>
          </a:p>
        </p:txBody>
      </p:sp>
      <p:sp>
        <p:nvSpPr>
          <p:cNvPr id="28" name="テキスト ボックス 27">
            <a:extLst>
              <a:ext uri="{FF2B5EF4-FFF2-40B4-BE49-F238E27FC236}">
                <a16:creationId xmlns:a16="http://schemas.microsoft.com/office/drawing/2014/main" id="{A6AC31E0-200B-EAA9-1DA8-5D3161A5BF73}"/>
              </a:ext>
            </a:extLst>
          </p:cNvPr>
          <p:cNvSpPr txBox="1"/>
          <p:nvPr/>
        </p:nvSpPr>
        <p:spPr>
          <a:xfrm>
            <a:off x="7573050" y="3168636"/>
            <a:ext cx="755220" cy="307777"/>
          </a:xfrm>
          <a:prstGeom prst="rect">
            <a:avLst/>
          </a:prstGeom>
          <a:noFill/>
        </p:spPr>
        <p:txBody>
          <a:bodyPr wrap="square" rtlCol="0">
            <a:spAutoFit/>
          </a:bodyPr>
          <a:lstStyle/>
          <a:p>
            <a:r>
              <a:rPr kumimoji="1" lang="en-US" altLang="ja-JP" sz="1400" dirty="0"/>
              <a:t>4.98</a:t>
            </a:r>
            <a:endParaRPr kumimoji="1" lang="ja-JP" altLang="en-US" sz="1400" dirty="0"/>
          </a:p>
        </p:txBody>
      </p:sp>
      <p:sp>
        <p:nvSpPr>
          <p:cNvPr id="29" name="テキスト ボックス 28">
            <a:extLst>
              <a:ext uri="{FF2B5EF4-FFF2-40B4-BE49-F238E27FC236}">
                <a16:creationId xmlns:a16="http://schemas.microsoft.com/office/drawing/2014/main" id="{58C85657-C14D-C0B4-D2FD-43F387A8EFEF}"/>
              </a:ext>
            </a:extLst>
          </p:cNvPr>
          <p:cNvSpPr txBox="1"/>
          <p:nvPr/>
        </p:nvSpPr>
        <p:spPr>
          <a:xfrm>
            <a:off x="7006838" y="3689459"/>
            <a:ext cx="755220" cy="307777"/>
          </a:xfrm>
          <a:prstGeom prst="rect">
            <a:avLst/>
          </a:prstGeom>
          <a:noFill/>
        </p:spPr>
        <p:txBody>
          <a:bodyPr wrap="square" rtlCol="0">
            <a:spAutoFit/>
          </a:bodyPr>
          <a:lstStyle/>
          <a:p>
            <a:endParaRPr kumimoji="1" lang="ja-JP" altLang="en-US" sz="1400" dirty="0"/>
          </a:p>
        </p:txBody>
      </p:sp>
      <p:sp>
        <p:nvSpPr>
          <p:cNvPr id="30" name="テキスト ボックス 29">
            <a:extLst>
              <a:ext uri="{FF2B5EF4-FFF2-40B4-BE49-F238E27FC236}">
                <a16:creationId xmlns:a16="http://schemas.microsoft.com/office/drawing/2014/main" id="{9F0E13AA-5F2C-3CB9-A83A-13EB02F885C2}"/>
              </a:ext>
            </a:extLst>
          </p:cNvPr>
          <p:cNvSpPr txBox="1"/>
          <p:nvPr/>
        </p:nvSpPr>
        <p:spPr>
          <a:xfrm>
            <a:off x="7129843" y="3013854"/>
            <a:ext cx="755220" cy="307777"/>
          </a:xfrm>
          <a:prstGeom prst="rect">
            <a:avLst/>
          </a:prstGeom>
          <a:noFill/>
        </p:spPr>
        <p:txBody>
          <a:bodyPr wrap="square" rtlCol="0">
            <a:spAutoFit/>
          </a:bodyPr>
          <a:lstStyle/>
          <a:p>
            <a:r>
              <a:rPr kumimoji="1" lang="en-US" altLang="ja-JP" sz="1400" dirty="0"/>
              <a:t>-0.0008</a:t>
            </a:r>
            <a:endParaRPr kumimoji="1" lang="ja-JP" altLang="en-US" sz="1400" dirty="0"/>
          </a:p>
        </p:txBody>
      </p:sp>
      <p:sp>
        <p:nvSpPr>
          <p:cNvPr id="31" name="テキスト ボックス 30">
            <a:extLst>
              <a:ext uri="{FF2B5EF4-FFF2-40B4-BE49-F238E27FC236}">
                <a16:creationId xmlns:a16="http://schemas.microsoft.com/office/drawing/2014/main" id="{049CC095-B189-F471-3127-AB5642747BD9}"/>
              </a:ext>
            </a:extLst>
          </p:cNvPr>
          <p:cNvSpPr txBox="1"/>
          <p:nvPr/>
        </p:nvSpPr>
        <p:spPr>
          <a:xfrm>
            <a:off x="7184636" y="1223644"/>
            <a:ext cx="755220" cy="307777"/>
          </a:xfrm>
          <a:prstGeom prst="rect">
            <a:avLst/>
          </a:prstGeom>
          <a:noFill/>
        </p:spPr>
        <p:txBody>
          <a:bodyPr wrap="square" rtlCol="0">
            <a:spAutoFit/>
          </a:bodyPr>
          <a:lstStyle/>
          <a:p>
            <a:r>
              <a:rPr kumimoji="1" lang="en-US" altLang="ja-JP" sz="1400" dirty="0"/>
              <a:t>0.0008</a:t>
            </a:r>
            <a:endParaRPr kumimoji="1" lang="ja-JP" altLang="en-US" sz="1400" dirty="0"/>
          </a:p>
        </p:txBody>
      </p:sp>
      <p:sp>
        <p:nvSpPr>
          <p:cNvPr id="32" name="テキスト ボックス 31">
            <a:extLst>
              <a:ext uri="{FF2B5EF4-FFF2-40B4-BE49-F238E27FC236}">
                <a16:creationId xmlns:a16="http://schemas.microsoft.com/office/drawing/2014/main" id="{787EE718-5C86-C45E-62AA-10FC2808BC2B}"/>
              </a:ext>
            </a:extLst>
          </p:cNvPr>
          <p:cNvSpPr txBox="1"/>
          <p:nvPr/>
        </p:nvSpPr>
        <p:spPr>
          <a:xfrm>
            <a:off x="7572492" y="4625031"/>
            <a:ext cx="755220" cy="307777"/>
          </a:xfrm>
          <a:prstGeom prst="rect">
            <a:avLst/>
          </a:prstGeom>
          <a:noFill/>
        </p:spPr>
        <p:txBody>
          <a:bodyPr wrap="square" rtlCol="0">
            <a:spAutoFit/>
          </a:bodyPr>
          <a:lstStyle/>
          <a:p>
            <a:r>
              <a:rPr kumimoji="1" lang="en-US" altLang="ja-JP" sz="1400" dirty="0"/>
              <a:t>0</a:t>
            </a:r>
            <a:endParaRPr kumimoji="1" lang="ja-JP" altLang="en-US" sz="1400" dirty="0"/>
          </a:p>
        </p:txBody>
      </p:sp>
      <p:sp>
        <p:nvSpPr>
          <p:cNvPr id="33" name="テキスト ボックス 32">
            <a:extLst>
              <a:ext uri="{FF2B5EF4-FFF2-40B4-BE49-F238E27FC236}">
                <a16:creationId xmlns:a16="http://schemas.microsoft.com/office/drawing/2014/main" id="{FCD1D3DB-40BD-924D-DB70-A2CA7E4ADC54}"/>
              </a:ext>
            </a:extLst>
          </p:cNvPr>
          <p:cNvSpPr txBox="1"/>
          <p:nvPr/>
        </p:nvSpPr>
        <p:spPr>
          <a:xfrm>
            <a:off x="7562246" y="2119092"/>
            <a:ext cx="755220" cy="307777"/>
          </a:xfrm>
          <a:prstGeom prst="rect">
            <a:avLst/>
          </a:prstGeom>
          <a:noFill/>
        </p:spPr>
        <p:txBody>
          <a:bodyPr wrap="square" rtlCol="0">
            <a:spAutoFit/>
          </a:bodyPr>
          <a:lstStyle/>
          <a:p>
            <a:r>
              <a:rPr kumimoji="1" lang="en-US" altLang="ja-JP" sz="1400" dirty="0"/>
              <a:t>0</a:t>
            </a:r>
            <a:endParaRPr kumimoji="1" lang="ja-JP" altLang="en-US" sz="1400" dirty="0"/>
          </a:p>
        </p:txBody>
      </p:sp>
    </p:spTree>
    <p:extLst>
      <p:ext uri="{BB962C8B-B14F-4D97-AF65-F5344CB8AC3E}">
        <p14:creationId xmlns:p14="http://schemas.microsoft.com/office/powerpoint/2010/main" val="215618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DA7374-4E65-E15E-2DA2-19B0C7A27098}"/>
              </a:ext>
            </a:extLst>
          </p:cNvPr>
          <p:cNvSpPr>
            <a:spLocks noGrp="1"/>
          </p:cNvSpPr>
          <p:nvPr>
            <p:ph type="title"/>
          </p:nvPr>
        </p:nvSpPr>
        <p:spPr/>
        <p:txBody>
          <a:bodyPr/>
          <a:lstStyle/>
          <a:p>
            <a:r>
              <a:rPr kumimoji="1" lang="en-US" altLang="ja-JP" dirty="0"/>
              <a:t>Summary</a:t>
            </a:r>
            <a:endParaRPr kumimoji="1" lang="ja-JP" altLang="en-US" dirty="0"/>
          </a:p>
        </p:txBody>
      </p:sp>
      <p:sp>
        <p:nvSpPr>
          <p:cNvPr id="3" name="コンテンツ プレースホルダー 2">
            <a:extLst>
              <a:ext uri="{FF2B5EF4-FFF2-40B4-BE49-F238E27FC236}">
                <a16:creationId xmlns:a16="http://schemas.microsoft.com/office/drawing/2014/main" id="{787C86DF-017F-E5BE-D7F7-319E073CB027}"/>
              </a:ext>
            </a:extLst>
          </p:cNvPr>
          <p:cNvSpPr>
            <a:spLocks noGrp="1"/>
          </p:cNvSpPr>
          <p:nvPr>
            <p:ph idx="1"/>
          </p:nvPr>
        </p:nvSpPr>
        <p:spPr>
          <a:xfrm>
            <a:off x="838200" y="1389820"/>
            <a:ext cx="10040656" cy="4593571"/>
          </a:xfrm>
        </p:spPr>
        <p:txBody>
          <a:bodyPr>
            <a:normAutofit/>
          </a:bodyPr>
          <a:lstStyle/>
          <a:p>
            <a:pPr marL="0" indent="0">
              <a:buNone/>
            </a:pPr>
            <a:r>
              <a:rPr lang="ja-JP" altLang="en-US" dirty="0"/>
              <a:t>・</a:t>
            </a:r>
            <a:r>
              <a:rPr lang="en-US" altLang="ja-JP" dirty="0"/>
              <a:t>In preparation of phase space factor calculation, we calculated wavefunctions and energies of electrons in the bound state for the hydrogen atom</a:t>
            </a:r>
          </a:p>
          <a:p>
            <a:pPr marL="0" indent="0">
              <a:buNone/>
            </a:pPr>
            <a:r>
              <a:rPr lang="ja-JP" altLang="en-US" dirty="0"/>
              <a:t>・</a:t>
            </a:r>
            <a:r>
              <a:rPr lang="en-US" altLang="ja-JP" dirty="0"/>
              <a:t>For 1S orbital, wavefunctions and energy eigenvalue are well matched to exact solutions</a:t>
            </a:r>
          </a:p>
          <a:p>
            <a:pPr marL="0" indent="0">
              <a:buNone/>
            </a:pPr>
            <a:r>
              <a:rPr lang="ja-JP" altLang="en-US" dirty="0"/>
              <a:t>・</a:t>
            </a:r>
            <a:r>
              <a:rPr lang="en-US" altLang="ja-JP" dirty="0"/>
              <a:t>For S orbitals which n = 2, 3, the accuracy of calculations is not good</a:t>
            </a:r>
          </a:p>
          <a:p>
            <a:pPr marL="0" indent="0">
              <a:buNone/>
            </a:pPr>
            <a:r>
              <a:rPr lang="ja-JP" altLang="en-US" dirty="0"/>
              <a:t>・</a:t>
            </a:r>
            <a:r>
              <a:rPr lang="en-US" altLang="ja-JP" dirty="0"/>
              <a:t>Then the wavefunctions of electrons in the scattering states for 48Ti</a:t>
            </a:r>
          </a:p>
          <a:p>
            <a:pPr marL="0" indent="0">
              <a:buNone/>
            </a:pPr>
            <a:r>
              <a:rPr lang="ja-JP" altLang="en-US" dirty="0"/>
              <a:t>・</a:t>
            </a:r>
            <a:r>
              <a:rPr lang="en-US" altLang="ja-JP" dirty="0"/>
              <a:t>Calculated wavefunctions and asymptotic solutions are matched</a:t>
            </a:r>
          </a:p>
          <a:p>
            <a:pPr marL="0" indent="0">
              <a:buNone/>
            </a:pPr>
            <a:endParaRPr lang="en-US" altLang="ja-JP" dirty="0"/>
          </a:p>
          <a:p>
            <a:pPr marL="0" indent="0">
              <a:buNone/>
            </a:pPr>
            <a:r>
              <a:rPr lang="ja-JP" altLang="en-US" dirty="0"/>
              <a:t>・</a:t>
            </a:r>
            <a:r>
              <a:rPr lang="en-US" altLang="ja-JP" dirty="0"/>
              <a:t>Incorporate screening effect of surrounding electrons into the potential</a:t>
            </a:r>
          </a:p>
          <a:p>
            <a:pPr marL="0" indent="0">
              <a:buNone/>
            </a:pPr>
            <a:r>
              <a:rPr lang="ja-JP" altLang="en-US" dirty="0"/>
              <a:t>・</a:t>
            </a:r>
            <a:r>
              <a:rPr lang="en-US" altLang="ja-JP" dirty="0"/>
              <a:t>Incorporate (if possible) many-body effects due to surrounding electrons</a:t>
            </a:r>
          </a:p>
          <a:p>
            <a:pPr marL="0" indent="0">
              <a:buNone/>
            </a:pPr>
            <a:r>
              <a:rPr lang="ja-JP" altLang="en-US" dirty="0"/>
              <a:t>・</a:t>
            </a:r>
            <a:r>
              <a:rPr lang="en-US" altLang="ja-JP" dirty="0"/>
              <a:t>Calculate phase space factor</a:t>
            </a:r>
            <a:endParaRPr lang="ja-JP" altLang="en-US" dirty="0"/>
          </a:p>
        </p:txBody>
      </p:sp>
      <p:sp>
        <p:nvSpPr>
          <p:cNvPr id="4" name="スライド番号プレースホルダー 3">
            <a:extLst>
              <a:ext uri="{FF2B5EF4-FFF2-40B4-BE49-F238E27FC236}">
                <a16:creationId xmlns:a16="http://schemas.microsoft.com/office/drawing/2014/main" id="{017FCF9F-6EC0-DE84-7789-D4062A4DAB2A}"/>
              </a:ext>
            </a:extLst>
          </p:cNvPr>
          <p:cNvSpPr>
            <a:spLocks noGrp="1"/>
          </p:cNvSpPr>
          <p:nvPr>
            <p:ph type="sldNum" sz="quarter" idx="12"/>
          </p:nvPr>
        </p:nvSpPr>
        <p:spPr/>
        <p:txBody>
          <a:bodyPr/>
          <a:lstStyle/>
          <a:p>
            <a:fld id="{07A4E4E8-F9FA-40E9-B5A9-0FED9DF717F6}" type="slidenum">
              <a:rPr kumimoji="1" lang="ja-JP" altLang="en-US" smtClean="0"/>
              <a:t>12</a:t>
            </a:fld>
            <a:endParaRPr kumimoji="1" lang="ja-JP" altLang="en-US"/>
          </a:p>
        </p:txBody>
      </p:sp>
      <p:sp>
        <p:nvSpPr>
          <p:cNvPr id="5" name="テキスト ボックス 4">
            <a:extLst>
              <a:ext uri="{FF2B5EF4-FFF2-40B4-BE49-F238E27FC236}">
                <a16:creationId xmlns:a16="http://schemas.microsoft.com/office/drawing/2014/main" id="{A3EB2C3A-26C3-DAC7-4DF1-B7EA2B0D0542}"/>
              </a:ext>
            </a:extLst>
          </p:cNvPr>
          <p:cNvSpPr txBox="1"/>
          <p:nvPr/>
        </p:nvSpPr>
        <p:spPr>
          <a:xfrm>
            <a:off x="476250" y="3935983"/>
            <a:ext cx="2675965" cy="461665"/>
          </a:xfrm>
          <a:prstGeom prst="rect">
            <a:avLst/>
          </a:prstGeom>
          <a:noFill/>
        </p:spPr>
        <p:txBody>
          <a:bodyPr wrap="square" rtlCol="0">
            <a:spAutoFit/>
          </a:bodyPr>
          <a:lstStyle/>
          <a:p>
            <a:r>
              <a:rPr kumimoji="1" lang="en-US" altLang="ja-JP" sz="2400" dirty="0"/>
              <a:t>Future Issues</a:t>
            </a:r>
            <a:endParaRPr kumimoji="1" lang="ja-JP" altLang="en-US" sz="2400" dirty="0"/>
          </a:p>
        </p:txBody>
      </p:sp>
    </p:spTree>
    <p:extLst>
      <p:ext uri="{BB962C8B-B14F-4D97-AF65-F5344CB8AC3E}">
        <p14:creationId xmlns:p14="http://schemas.microsoft.com/office/powerpoint/2010/main" val="1918757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706D3C-E5F1-4E08-6194-4E5F19EE80FF}"/>
              </a:ext>
            </a:extLst>
          </p:cNvPr>
          <p:cNvSpPr>
            <a:spLocks noGrp="1"/>
          </p:cNvSpPr>
          <p:nvPr>
            <p:ph type="title"/>
          </p:nvPr>
        </p:nvSpPr>
        <p:spPr/>
        <p:txBody>
          <a:bodyPr/>
          <a:lstStyle/>
          <a:p>
            <a:r>
              <a:rPr lang="en-US" altLang="ja-JP" dirty="0"/>
              <a:t>Calculation</a:t>
            </a:r>
            <a:r>
              <a:rPr lang="ja-JP" altLang="en-US" dirty="0"/>
              <a:t> </a:t>
            </a:r>
            <a:r>
              <a:rPr lang="en-US" altLang="ja-JP" dirty="0"/>
              <a:t>results</a:t>
            </a:r>
            <a:r>
              <a:rPr lang="ja-JP" altLang="en-US" dirty="0"/>
              <a:t>（</a:t>
            </a:r>
            <a:r>
              <a:rPr lang="en-US" altLang="ja-JP" dirty="0"/>
              <a:t>48Ca</a:t>
            </a:r>
            <a:r>
              <a:rPr lang="ja-JP" altLang="en-US" dirty="0"/>
              <a:t>）</a:t>
            </a:r>
            <a:endParaRPr kumimoji="1" lang="ja-JP" altLang="en-US" dirty="0"/>
          </a:p>
        </p:txBody>
      </p:sp>
      <p:sp>
        <p:nvSpPr>
          <p:cNvPr id="4" name="スライド番号プレースホルダー 3">
            <a:extLst>
              <a:ext uri="{FF2B5EF4-FFF2-40B4-BE49-F238E27FC236}">
                <a16:creationId xmlns:a16="http://schemas.microsoft.com/office/drawing/2014/main" id="{FD7D9042-32CB-2F81-12DA-1F47E4BAC5E5}"/>
              </a:ext>
            </a:extLst>
          </p:cNvPr>
          <p:cNvSpPr>
            <a:spLocks noGrp="1"/>
          </p:cNvSpPr>
          <p:nvPr>
            <p:ph type="sldNum" sz="quarter" idx="12"/>
          </p:nvPr>
        </p:nvSpPr>
        <p:spPr/>
        <p:txBody>
          <a:bodyPr/>
          <a:lstStyle/>
          <a:p>
            <a:fld id="{07A4E4E8-F9FA-40E9-B5A9-0FED9DF717F6}" type="slidenum">
              <a:rPr kumimoji="1" lang="ja-JP" altLang="en-US" smtClean="0"/>
              <a:t>13</a:t>
            </a:fld>
            <a:endParaRPr kumimoji="1" lang="ja-JP" altLang="en-US"/>
          </a:p>
        </p:txBody>
      </p:sp>
      <p:sp>
        <p:nvSpPr>
          <p:cNvPr id="9" name="テキスト ボックス 8">
            <a:extLst>
              <a:ext uri="{FF2B5EF4-FFF2-40B4-BE49-F238E27FC236}">
                <a16:creationId xmlns:a16="http://schemas.microsoft.com/office/drawing/2014/main" id="{D57040CC-8A21-6916-5DB8-46FD0AFF9179}"/>
              </a:ext>
            </a:extLst>
          </p:cNvPr>
          <p:cNvSpPr txBox="1"/>
          <p:nvPr/>
        </p:nvSpPr>
        <p:spPr>
          <a:xfrm>
            <a:off x="838201" y="1498689"/>
            <a:ext cx="6577287" cy="1938992"/>
          </a:xfrm>
          <a:prstGeom prst="rect">
            <a:avLst/>
          </a:prstGeom>
          <a:noFill/>
        </p:spPr>
        <p:txBody>
          <a:bodyPr wrap="square" rtlCol="0">
            <a:spAutoFit/>
          </a:bodyPr>
          <a:lstStyle/>
          <a:p>
            <a:r>
              <a:rPr kumimoji="1" lang="ja-JP" altLang="en-US" sz="2000" dirty="0"/>
              <a:t>・</a:t>
            </a:r>
            <a:r>
              <a:rPr kumimoji="1" lang="en-US" altLang="ja-JP" sz="2000" dirty="0"/>
              <a:t>F(r) of electrons in the scattered state at 48Ca</a:t>
            </a:r>
          </a:p>
          <a:p>
            <a:r>
              <a:rPr lang="ja-JP" altLang="en-US" sz="2000" dirty="0"/>
              <a:t>・</a:t>
            </a:r>
            <a:r>
              <a:rPr lang="en-US" altLang="ja-JP" sz="2000" dirty="0"/>
              <a:t>G(r) of electrons in the scattered state at 48Ca</a:t>
            </a:r>
          </a:p>
          <a:p>
            <a:endParaRPr kumimoji="1" lang="en-US" altLang="ja-JP" sz="2000" dirty="0"/>
          </a:p>
          <a:p>
            <a:endParaRPr lang="en-US" altLang="ja-JP" sz="2000" dirty="0"/>
          </a:p>
          <a:p>
            <a:r>
              <a:rPr lang="ja-JP" altLang="en-US" sz="2000" dirty="0"/>
              <a:t>・</a:t>
            </a:r>
            <a:r>
              <a:rPr lang="en-US" altLang="ja-JP" sz="2000" dirty="0"/>
              <a:t>The wavelength is calculated from the energy to be approximately 0.006 Å (600 </a:t>
            </a:r>
            <a:r>
              <a:rPr lang="en-US" altLang="ja-JP" sz="2000" dirty="0" err="1"/>
              <a:t>fm</a:t>
            </a:r>
            <a:r>
              <a:rPr lang="en-US" altLang="ja-JP" sz="2000" dirty="0"/>
              <a:t>)</a:t>
            </a:r>
          </a:p>
        </p:txBody>
      </p:sp>
      <p:pic>
        <p:nvPicPr>
          <p:cNvPr id="10" name="図 9">
            <a:extLst>
              <a:ext uri="{FF2B5EF4-FFF2-40B4-BE49-F238E27FC236}">
                <a16:creationId xmlns:a16="http://schemas.microsoft.com/office/drawing/2014/main" id="{B67C4850-A26A-0ACE-02A1-0E3F536C55A7}"/>
              </a:ext>
            </a:extLst>
          </p:cNvPr>
          <p:cNvPicPr>
            <a:picLocks noChangeAspect="1"/>
          </p:cNvPicPr>
          <p:nvPr/>
        </p:nvPicPr>
        <p:blipFill>
          <a:blip r:embed="rId2"/>
          <a:stretch>
            <a:fillRect/>
          </a:stretch>
        </p:blipFill>
        <p:spPr>
          <a:xfrm>
            <a:off x="7470169" y="1305816"/>
            <a:ext cx="4112229" cy="2462818"/>
          </a:xfrm>
          <a:prstGeom prst="rect">
            <a:avLst/>
          </a:prstGeom>
        </p:spPr>
      </p:pic>
      <p:pic>
        <p:nvPicPr>
          <p:cNvPr id="12" name="図 11">
            <a:extLst>
              <a:ext uri="{FF2B5EF4-FFF2-40B4-BE49-F238E27FC236}">
                <a16:creationId xmlns:a16="http://schemas.microsoft.com/office/drawing/2014/main" id="{3BA0DF47-C3E7-509F-FA29-4FE95BEFB002}"/>
              </a:ext>
            </a:extLst>
          </p:cNvPr>
          <p:cNvPicPr>
            <a:picLocks noChangeAspect="1"/>
          </p:cNvPicPr>
          <p:nvPr/>
        </p:nvPicPr>
        <p:blipFill>
          <a:blip r:embed="rId3"/>
          <a:stretch>
            <a:fillRect/>
          </a:stretch>
        </p:blipFill>
        <p:spPr>
          <a:xfrm>
            <a:off x="7470169" y="3744788"/>
            <a:ext cx="4112229" cy="2462818"/>
          </a:xfrm>
          <a:prstGeom prst="rect">
            <a:avLst/>
          </a:prstGeom>
        </p:spPr>
      </p:pic>
    </p:spTree>
    <p:extLst>
      <p:ext uri="{BB962C8B-B14F-4D97-AF65-F5344CB8AC3E}">
        <p14:creationId xmlns:p14="http://schemas.microsoft.com/office/powerpoint/2010/main" val="88365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33562D04-0492-DDB7-8111-964405E69017}"/>
              </a:ext>
            </a:extLst>
          </p:cNvPr>
          <p:cNvPicPr>
            <a:picLocks noChangeAspect="1"/>
          </p:cNvPicPr>
          <p:nvPr/>
        </p:nvPicPr>
        <p:blipFill>
          <a:blip r:embed="rId2"/>
          <a:stretch>
            <a:fillRect/>
          </a:stretch>
        </p:blipFill>
        <p:spPr>
          <a:xfrm>
            <a:off x="2625877" y="2163828"/>
            <a:ext cx="6416864" cy="998944"/>
          </a:xfrm>
          <a:prstGeom prst="rect">
            <a:avLst/>
          </a:prstGeom>
        </p:spPr>
      </p:pic>
      <p:sp>
        <p:nvSpPr>
          <p:cNvPr id="2" name="タイトル 1">
            <a:extLst>
              <a:ext uri="{FF2B5EF4-FFF2-40B4-BE49-F238E27FC236}">
                <a16:creationId xmlns:a16="http://schemas.microsoft.com/office/drawing/2014/main" id="{0EC0B4FA-153E-FC01-5273-F62CA3CB4CEA}"/>
              </a:ext>
            </a:extLst>
          </p:cNvPr>
          <p:cNvSpPr>
            <a:spLocks noGrp="1"/>
          </p:cNvSpPr>
          <p:nvPr>
            <p:ph type="title"/>
          </p:nvPr>
        </p:nvSpPr>
        <p:spPr/>
        <p:txBody>
          <a:bodyPr/>
          <a:lstStyle/>
          <a:p>
            <a:r>
              <a:rPr kumimoji="1" lang="en-US" altLang="ja-JP" dirty="0"/>
              <a:t>Dirac</a:t>
            </a:r>
            <a:r>
              <a:rPr lang="ja-JP" altLang="en-US" dirty="0"/>
              <a:t> </a:t>
            </a:r>
            <a:r>
              <a:rPr lang="en-US" altLang="ja-JP" dirty="0"/>
              <a:t>equation</a:t>
            </a:r>
            <a:endParaRPr kumimoji="1" lang="ja-JP" altLang="en-US" dirty="0"/>
          </a:p>
        </p:txBody>
      </p:sp>
      <p:sp>
        <p:nvSpPr>
          <p:cNvPr id="12" name="スライド番号プレースホルダー 11">
            <a:extLst>
              <a:ext uri="{FF2B5EF4-FFF2-40B4-BE49-F238E27FC236}">
                <a16:creationId xmlns:a16="http://schemas.microsoft.com/office/drawing/2014/main" id="{9218771A-DEDC-D728-169C-07D9865E3325}"/>
              </a:ext>
            </a:extLst>
          </p:cNvPr>
          <p:cNvSpPr>
            <a:spLocks noGrp="1"/>
          </p:cNvSpPr>
          <p:nvPr>
            <p:ph type="sldNum" sz="quarter" idx="12"/>
          </p:nvPr>
        </p:nvSpPr>
        <p:spPr/>
        <p:txBody>
          <a:bodyPr/>
          <a:lstStyle/>
          <a:p>
            <a:fld id="{07A4E4E8-F9FA-40E9-B5A9-0FED9DF717F6}" type="slidenum">
              <a:rPr kumimoji="1" lang="ja-JP" altLang="en-US" smtClean="0"/>
              <a:t>14</a:t>
            </a:fld>
            <a:endParaRPr kumimoji="1" lang="ja-JP" altLang="en-US"/>
          </a:p>
        </p:txBody>
      </p:sp>
      <p:sp>
        <p:nvSpPr>
          <p:cNvPr id="8" name="テキスト ボックス 7">
            <a:extLst>
              <a:ext uri="{FF2B5EF4-FFF2-40B4-BE49-F238E27FC236}">
                <a16:creationId xmlns:a16="http://schemas.microsoft.com/office/drawing/2014/main" id="{33C996F8-55B9-30AB-0EC8-EA27164C0C90}"/>
              </a:ext>
            </a:extLst>
          </p:cNvPr>
          <p:cNvSpPr txBox="1"/>
          <p:nvPr/>
        </p:nvSpPr>
        <p:spPr>
          <a:xfrm>
            <a:off x="846995" y="1512165"/>
            <a:ext cx="9528495" cy="461665"/>
          </a:xfrm>
          <a:prstGeom prst="rect">
            <a:avLst/>
          </a:prstGeom>
          <a:noFill/>
        </p:spPr>
        <p:txBody>
          <a:bodyPr wrap="square" rtlCol="0">
            <a:spAutoFit/>
          </a:bodyPr>
          <a:lstStyle/>
          <a:p>
            <a:r>
              <a:rPr kumimoji="1" lang="ja-JP" altLang="en-US" sz="2400" dirty="0"/>
              <a:t>・</a:t>
            </a:r>
            <a:r>
              <a:rPr kumimoji="1" lang="en-US" altLang="ja-JP" sz="2400" dirty="0"/>
              <a:t> Dirac equation for bound electrons of an atom with atomic number Z</a:t>
            </a:r>
            <a:endParaRPr kumimoji="1" lang="ja-JP" altLang="en-US" sz="2400" dirty="0"/>
          </a:p>
        </p:txBody>
      </p:sp>
      <p:sp>
        <p:nvSpPr>
          <p:cNvPr id="3" name="正方形/長方形 2">
            <a:extLst>
              <a:ext uri="{FF2B5EF4-FFF2-40B4-BE49-F238E27FC236}">
                <a16:creationId xmlns:a16="http://schemas.microsoft.com/office/drawing/2014/main" id="{68298EDE-63A6-886E-BF8B-EA62380D59D6}"/>
              </a:ext>
            </a:extLst>
          </p:cNvPr>
          <p:cNvSpPr/>
          <p:nvPr/>
        </p:nvSpPr>
        <p:spPr>
          <a:xfrm>
            <a:off x="2586317" y="2171562"/>
            <a:ext cx="6456424" cy="998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A56A6183-6A80-E9B8-8F45-CC97663CC974}"/>
              </a:ext>
            </a:extLst>
          </p:cNvPr>
          <p:cNvSpPr txBox="1"/>
          <p:nvPr/>
        </p:nvSpPr>
        <p:spPr>
          <a:xfrm>
            <a:off x="846995" y="3351002"/>
            <a:ext cx="7068873" cy="461665"/>
          </a:xfrm>
          <a:prstGeom prst="rect">
            <a:avLst/>
          </a:prstGeom>
          <a:noFill/>
        </p:spPr>
        <p:txBody>
          <a:bodyPr wrap="square" rtlCol="0">
            <a:spAutoFit/>
          </a:bodyPr>
          <a:lstStyle/>
          <a:p>
            <a:r>
              <a:rPr kumimoji="1" lang="ja-JP" altLang="en-US" sz="2400" dirty="0"/>
              <a:t>・</a:t>
            </a:r>
            <a:r>
              <a:rPr kumimoji="1" lang="en-US" altLang="ja-JP" sz="2400" dirty="0"/>
              <a:t> α and β satisfy the following relation</a:t>
            </a:r>
            <a:endParaRPr kumimoji="1" lang="ja-JP" altLang="en-US" sz="2400" b="1" dirty="0"/>
          </a:p>
        </p:txBody>
      </p:sp>
      <p:pic>
        <p:nvPicPr>
          <p:cNvPr id="5" name="図 4">
            <a:extLst>
              <a:ext uri="{FF2B5EF4-FFF2-40B4-BE49-F238E27FC236}">
                <a16:creationId xmlns:a16="http://schemas.microsoft.com/office/drawing/2014/main" id="{41C61E5F-0E12-5F7E-66E4-1F67F6B3CF94}"/>
              </a:ext>
            </a:extLst>
          </p:cNvPr>
          <p:cNvPicPr>
            <a:picLocks noChangeAspect="1"/>
          </p:cNvPicPr>
          <p:nvPr/>
        </p:nvPicPr>
        <p:blipFill>
          <a:blip r:embed="rId3"/>
          <a:stretch>
            <a:fillRect/>
          </a:stretch>
        </p:blipFill>
        <p:spPr>
          <a:xfrm>
            <a:off x="2586317" y="3922555"/>
            <a:ext cx="6378389" cy="383251"/>
          </a:xfrm>
          <a:prstGeom prst="rect">
            <a:avLst/>
          </a:prstGeom>
        </p:spPr>
      </p:pic>
      <p:sp>
        <p:nvSpPr>
          <p:cNvPr id="6" name="テキスト ボックス 5">
            <a:extLst>
              <a:ext uri="{FF2B5EF4-FFF2-40B4-BE49-F238E27FC236}">
                <a16:creationId xmlns:a16="http://schemas.microsoft.com/office/drawing/2014/main" id="{3077B5BF-867C-FEA1-B801-90EEE750CDE7}"/>
              </a:ext>
            </a:extLst>
          </p:cNvPr>
          <p:cNvSpPr txBox="1"/>
          <p:nvPr/>
        </p:nvSpPr>
        <p:spPr>
          <a:xfrm>
            <a:off x="846995" y="4409518"/>
            <a:ext cx="6952332" cy="461665"/>
          </a:xfrm>
          <a:prstGeom prst="rect">
            <a:avLst/>
          </a:prstGeom>
          <a:noFill/>
        </p:spPr>
        <p:txBody>
          <a:bodyPr wrap="square" rtlCol="0">
            <a:spAutoFit/>
          </a:bodyPr>
          <a:lstStyle/>
          <a:p>
            <a:r>
              <a:rPr kumimoji="1" lang="ja-JP" altLang="en-US" sz="2400" dirty="0"/>
              <a:t>・</a:t>
            </a:r>
            <a:r>
              <a:rPr kumimoji="1" lang="en-US" altLang="ja-JP" sz="2400" dirty="0"/>
              <a:t>Simple example</a:t>
            </a:r>
            <a:endParaRPr kumimoji="1" lang="ja-JP" altLang="en-US" sz="2400" dirty="0"/>
          </a:p>
        </p:txBody>
      </p:sp>
      <p:pic>
        <p:nvPicPr>
          <p:cNvPr id="9" name="図 8">
            <a:extLst>
              <a:ext uri="{FF2B5EF4-FFF2-40B4-BE49-F238E27FC236}">
                <a16:creationId xmlns:a16="http://schemas.microsoft.com/office/drawing/2014/main" id="{7AC0C6F1-0B61-019F-1C8D-3EEF174A1972}"/>
              </a:ext>
            </a:extLst>
          </p:cNvPr>
          <p:cNvPicPr>
            <a:picLocks noChangeAspect="1"/>
          </p:cNvPicPr>
          <p:nvPr/>
        </p:nvPicPr>
        <p:blipFill>
          <a:blip r:embed="rId4"/>
          <a:stretch>
            <a:fillRect/>
          </a:stretch>
        </p:blipFill>
        <p:spPr>
          <a:xfrm>
            <a:off x="2586317" y="4871183"/>
            <a:ext cx="3810253" cy="759783"/>
          </a:xfrm>
          <a:prstGeom prst="rect">
            <a:avLst/>
          </a:prstGeom>
        </p:spPr>
      </p:pic>
    </p:spTree>
    <p:extLst>
      <p:ext uri="{BB962C8B-B14F-4D97-AF65-F5344CB8AC3E}">
        <p14:creationId xmlns:p14="http://schemas.microsoft.com/office/powerpoint/2010/main" val="37956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34BD36-4344-3AF5-FF81-9B563515BFED}"/>
              </a:ext>
            </a:extLst>
          </p:cNvPr>
          <p:cNvSpPr>
            <a:spLocks noGrp="1"/>
          </p:cNvSpPr>
          <p:nvPr>
            <p:ph type="title"/>
          </p:nvPr>
        </p:nvSpPr>
        <p:spPr/>
        <p:txBody>
          <a:bodyPr/>
          <a:lstStyle/>
          <a:p>
            <a:r>
              <a:rPr kumimoji="1" lang="en-US" altLang="ja-JP" dirty="0"/>
              <a:t>Calculation results (48Ca)</a:t>
            </a:r>
            <a:endParaRPr kumimoji="1" lang="ja-JP" altLang="en-US" dirty="0"/>
          </a:p>
        </p:txBody>
      </p:sp>
      <p:pic>
        <p:nvPicPr>
          <p:cNvPr id="6" name="コンテンツ プレースホルダー 5">
            <a:extLst>
              <a:ext uri="{FF2B5EF4-FFF2-40B4-BE49-F238E27FC236}">
                <a16:creationId xmlns:a16="http://schemas.microsoft.com/office/drawing/2014/main" id="{6D43016E-2618-A6EC-B777-6DA57D3ADB28}"/>
              </a:ext>
            </a:extLst>
          </p:cNvPr>
          <p:cNvPicPr>
            <a:picLocks noGrp="1" noChangeAspect="1"/>
          </p:cNvPicPr>
          <p:nvPr>
            <p:ph idx="1"/>
          </p:nvPr>
        </p:nvPicPr>
        <p:blipFill>
          <a:blip r:embed="rId2"/>
          <a:stretch>
            <a:fillRect/>
          </a:stretch>
        </p:blipFill>
        <p:spPr>
          <a:xfrm>
            <a:off x="7202343" y="1222466"/>
            <a:ext cx="4010140" cy="2401678"/>
          </a:xfrm>
        </p:spPr>
      </p:pic>
      <p:sp>
        <p:nvSpPr>
          <p:cNvPr id="4" name="スライド番号プレースホルダー 3">
            <a:extLst>
              <a:ext uri="{FF2B5EF4-FFF2-40B4-BE49-F238E27FC236}">
                <a16:creationId xmlns:a16="http://schemas.microsoft.com/office/drawing/2014/main" id="{311F386F-AB16-2DD0-0359-EF94F1C5A781}"/>
              </a:ext>
            </a:extLst>
          </p:cNvPr>
          <p:cNvSpPr>
            <a:spLocks noGrp="1"/>
          </p:cNvSpPr>
          <p:nvPr>
            <p:ph type="sldNum" sz="quarter" idx="12"/>
          </p:nvPr>
        </p:nvSpPr>
        <p:spPr/>
        <p:txBody>
          <a:bodyPr/>
          <a:lstStyle/>
          <a:p>
            <a:fld id="{07A4E4E8-F9FA-40E9-B5A9-0FED9DF717F6}" type="slidenum">
              <a:rPr kumimoji="1" lang="ja-JP" altLang="en-US" smtClean="0"/>
              <a:t>15</a:t>
            </a:fld>
            <a:endParaRPr kumimoji="1" lang="ja-JP" altLang="en-US"/>
          </a:p>
        </p:txBody>
      </p:sp>
      <p:pic>
        <p:nvPicPr>
          <p:cNvPr id="8" name="図 7">
            <a:extLst>
              <a:ext uri="{FF2B5EF4-FFF2-40B4-BE49-F238E27FC236}">
                <a16:creationId xmlns:a16="http://schemas.microsoft.com/office/drawing/2014/main" id="{CD1A31D5-2B43-25C4-F7FB-0DBF383C4D0F}"/>
              </a:ext>
            </a:extLst>
          </p:cNvPr>
          <p:cNvPicPr>
            <a:picLocks noChangeAspect="1"/>
          </p:cNvPicPr>
          <p:nvPr/>
        </p:nvPicPr>
        <p:blipFill>
          <a:blip r:embed="rId3"/>
          <a:stretch>
            <a:fillRect/>
          </a:stretch>
        </p:blipFill>
        <p:spPr>
          <a:xfrm>
            <a:off x="7202343" y="3726754"/>
            <a:ext cx="4010140" cy="2401677"/>
          </a:xfrm>
          <a:prstGeom prst="rect">
            <a:avLst/>
          </a:prstGeom>
        </p:spPr>
      </p:pic>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ED7FB89-E490-152F-AFE7-58C36ABFF005}"/>
                  </a:ext>
                </a:extLst>
              </p:cNvPr>
              <p:cNvSpPr txBox="1"/>
              <p:nvPr/>
            </p:nvSpPr>
            <p:spPr>
              <a:xfrm>
                <a:off x="894806" y="1428908"/>
                <a:ext cx="6307537" cy="3252109"/>
              </a:xfrm>
              <a:prstGeom prst="rect">
                <a:avLst/>
              </a:prstGeom>
              <a:noFill/>
            </p:spPr>
            <p:txBody>
              <a:bodyPr wrap="square" rtlCol="0">
                <a:spAutoFit/>
              </a:bodyPr>
              <a:lstStyle/>
              <a:p>
                <a:r>
                  <a:rPr kumimoji="1" lang="ja-JP" altLang="en-US" sz="2000" dirty="0"/>
                  <a:t>・</a:t>
                </a:r>
                <a:r>
                  <a:rPr kumimoji="1" lang="en-US" altLang="ja-JP" sz="2000" dirty="0"/>
                  <a:t>Enlarged image around 5Å</a:t>
                </a:r>
              </a:p>
              <a:p>
                <a:endParaRPr kumimoji="1" lang="en-US" altLang="ja-JP" sz="2000" dirty="0"/>
              </a:p>
              <a:p>
                <a:r>
                  <a:rPr kumimoji="1" lang="ja-JP" altLang="en-US" sz="2000" dirty="0"/>
                  <a:t>・</a:t>
                </a:r>
                <a:r>
                  <a:rPr kumimoji="1" lang="en-US" altLang="ja-JP" sz="2000" dirty="0"/>
                  <a:t>Asymptotic solutions are shown in green</a:t>
                </a:r>
              </a:p>
              <a:p>
                <a:endParaRPr kumimoji="1" lang="en-US" altLang="ja-JP"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ctrlPr>
                            <a:rPr kumimoji="1" lang="en-US" altLang="ja-JP" i="1" smtClean="0">
                              <a:latin typeface="Cambria Math" panose="02040503050406030204" pitchFamily="18" charset="0"/>
                            </a:rPr>
                          </m:ctrlPr>
                        </m:dPr>
                        <m:e>
                          <m:f>
                            <m:fPr>
                              <m:type m:val="noBar"/>
                              <m:ctrlPr>
                                <a:rPr kumimoji="1" lang="en-US" altLang="ja-JP"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𝐺</m:t>
                                  </m:r>
                                </m:e>
                                <m:sub>
                                  <m:r>
                                    <a:rPr kumimoji="1" lang="en-US" altLang="ja-JP" b="0" i="1" smtClean="0">
                                      <a:latin typeface="Cambria Math" panose="02040503050406030204" pitchFamily="18" charset="0"/>
                                    </a:rPr>
                                    <m:t>𝑘</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𝐸</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m:t>
                              </m:r>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𝐹</m:t>
                                  </m:r>
                                </m:e>
                                <m:sub>
                                  <m:r>
                                    <a:rPr kumimoji="1" lang="en-US" altLang="ja-JP" b="0" i="1" smtClean="0">
                                      <a:latin typeface="Cambria Math" panose="02040503050406030204" pitchFamily="18" charset="0"/>
                                    </a:rPr>
                                    <m:t>𝑘</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𝐸</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m:t>
                              </m:r>
                            </m:den>
                          </m:f>
                        </m:e>
                      </m:d>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ℏ</m:t>
                          </m:r>
                        </m:num>
                        <m:den>
                          <m:r>
                            <a:rPr kumimoji="1" lang="en-US" altLang="ja-JP" b="0" i="1" smtClean="0">
                              <a:latin typeface="Cambria Math" panose="02040503050406030204" pitchFamily="18" charset="0"/>
                            </a:rPr>
                            <m:t>𝑝</m:t>
                          </m:r>
                        </m:den>
                      </m:f>
                      <m:d>
                        <m:dPr>
                          <m:ctrlPr>
                            <a:rPr kumimoji="1" lang="en-US" altLang="ja-JP" b="0" i="1" smtClean="0">
                              <a:latin typeface="Cambria Math" panose="02040503050406030204" pitchFamily="18" charset="0"/>
                            </a:rPr>
                          </m:ctrlPr>
                        </m:dPr>
                        <m:e>
                          <m:f>
                            <m:fPr>
                              <m:type m:val="noBar"/>
                              <m:ctrlPr>
                                <a:rPr kumimoji="1" lang="en-US" altLang="ja-JP" b="0" i="1" smtClean="0">
                                  <a:latin typeface="Cambria Math" panose="02040503050406030204" pitchFamily="18" charset="0"/>
                                </a:rPr>
                              </m:ctrlPr>
                            </m:fPr>
                            <m:num>
                              <m:rad>
                                <m:radPr>
                                  <m:degHide m:val="on"/>
                                  <m:ctrlPr>
                                    <a:rPr kumimoji="1" lang="en-US" altLang="ja-JP" b="0" i="1" smtClean="0">
                                      <a:latin typeface="Cambria Math" panose="02040503050406030204" pitchFamily="18" charset="0"/>
                                    </a:rPr>
                                  </m:ctrlPr>
                                </m:radPr>
                                <m:deg/>
                                <m:e>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𝐸</m:t>
                                      </m:r>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𝑚</m:t>
                                          </m:r>
                                        </m:e>
                                        <m:sub>
                                          <m:r>
                                            <a:rPr kumimoji="1" lang="en-US" altLang="ja-JP" b="0" i="1" smtClean="0">
                                              <a:latin typeface="Cambria Math" panose="02040503050406030204" pitchFamily="18" charset="0"/>
                                            </a:rPr>
                                            <m:t>𝑒</m:t>
                                          </m:r>
                                        </m:sub>
                                      </m:sSub>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𝑐</m:t>
                                          </m:r>
                                        </m:e>
                                        <m:sup>
                                          <m:r>
                                            <a:rPr kumimoji="1" lang="en-US" altLang="ja-JP" b="0" i="1" smtClean="0">
                                              <a:latin typeface="Cambria Math" panose="02040503050406030204" pitchFamily="18" charset="0"/>
                                            </a:rPr>
                                            <m:t>2</m:t>
                                          </m:r>
                                        </m:sup>
                                      </m:sSup>
                                    </m:num>
                                    <m:den>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rPr>
                                        <m:t>𝐸</m:t>
                                      </m:r>
                                    </m:den>
                                  </m:f>
                                </m:e>
                              </m:rad>
                              <m:r>
                                <m:rPr>
                                  <m:sty m:val="p"/>
                                </m:rPr>
                                <a:rPr kumimoji="1" lang="en-US" altLang="ja-JP" b="0" i="0" smtClean="0">
                                  <a:latin typeface="Cambria Math" panose="02040503050406030204" pitchFamily="18" charset="0"/>
                                </a:rPr>
                                <m:t>sin</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𝑘𝑟</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𝑙</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𝜋</m:t>
                                  </m:r>
                                </m:num>
                                <m:den>
                                  <m:r>
                                    <a:rPr kumimoji="1" lang="en-US" altLang="ja-JP" b="0" i="1" smtClean="0">
                                      <a:latin typeface="Cambria Math" panose="02040503050406030204" pitchFamily="18" charset="0"/>
                                    </a:rPr>
                                    <m:t>2</m:t>
                                  </m:r>
                                </m:den>
                              </m:f>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𝜂</m:t>
                              </m:r>
                              <m:r>
                                <m:rPr>
                                  <m:sty m:val="p"/>
                                </m:rPr>
                                <a:rPr kumimoji="1" lang="en-US" altLang="ja-JP" b="0" i="0" smtClean="0">
                                  <a:latin typeface="Cambria Math" panose="02040503050406030204" pitchFamily="18" charset="0"/>
                                </a:rPr>
                                <m:t>ln</m:t>
                              </m:r>
                              <m:d>
                                <m:dPr>
                                  <m:ctrlPr>
                                    <a:rPr kumimoji="1" lang="en-US" altLang="ja-JP" b="0" i="1" smtClean="0">
                                      <a:latin typeface="Cambria Math" panose="02040503050406030204" pitchFamily="18" charset="0"/>
                                    </a:rPr>
                                  </m:ctrlPr>
                                </m:dPr>
                                <m:e>
                                  <m:r>
                                    <a:rPr kumimoji="1" lang="en-US" altLang="ja-JP" b="0" i="0" smtClean="0">
                                      <a:latin typeface="Cambria Math" panose="02040503050406030204" pitchFamily="18" charset="0"/>
                                    </a:rPr>
                                    <m:t>2</m:t>
                                  </m:r>
                                  <m:r>
                                    <m:rPr>
                                      <m:sty m:val="p"/>
                                    </m:rPr>
                                    <a:rPr kumimoji="1" lang="en-US" altLang="ja-JP" b="0" i="0" smtClean="0">
                                      <a:latin typeface="Cambria Math" panose="02040503050406030204" pitchFamily="18" charset="0"/>
                                    </a:rPr>
                                    <m:t>kr</m:t>
                                  </m:r>
                                </m:e>
                              </m:d>
                              <m:r>
                                <a:rPr kumimoji="1" lang="en-US" altLang="ja-JP" b="0" i="0"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𝛿</m:t>
                                  </m:r>
                                </m:e>
                                <m:sub>
                                  <m:r>
                                    <a:rPr kumimoji="1" lang="en-US" altLang="ja-JP" b="0" i="1" smtClean="0">
                                      <a:latin typeface="Cambria Math" panose="02040503050406030204" pitchFamily="18" charset="0"/>
                                    </a:rPr>
                                    <m:t>𝑘</m:t>
                                  </m:r>
                                </m:sub>
                              </m:sSub>
                              <m:r>
                                <a:rPr kumimoji="1" lang="en-US" altLang="ja-JP" b="0" i="1" smtClean="0">
                                  <a:latin typeface="Cambria Math" panose="02040503050406030204" pitchFamily="18" charset="0"/>
                                </a:rPr>
                                <m:t>)</m:t>
                              </m:r>
                            </m:num>
                            <m:den>
                              <m:rad>
                                <m:radPr>
                                  <m:degHide m:val="on"/>
                                  <m:ctrlPr>
                                    <a:rPr kumimoji="1" lang="en-US" altLang="ja-JP" i="1">
                                      <a:latin typeface="Cambria Math" panose="02040503050406030204" pitchFamily="18" charset="0"/>
                                    </a:rPr>
                                  </m:ctrlPr>
                                </m:radPr>
                                <m:deg/>
                                <m:e>
                                  <m:f>
                                    <m:fPr>
                                      <m:ctrlPr>
                                        <a:rPr kumimoji="1" lang="en-US" altLang="ja-JP" i="1">
                                          <a:latin typeface="Cambria Math" panose="02040503050406030204" pitchFamily="18" charset="0"/>
                                        </a:rPr>
                                      </m:ctrlPr>
                                    </m:fPr>
                                    <m:num>
                                      <m:r>
                                        <a:rPr kumimoji="1" lang="en-US" altLang="ja-JP" i="1">
                                          <a:latin typeface="Cambria Math" panose="02040503050406030204" pitchFamily="18" charset="0"/>
                                        </a:rPr>
                                        <m:t>𝐸</m:t>
                                      </m:r>
                                      <m:r>
                                        <a:rPr kumimoji="1" lang="en-US" altLang="ja-JP" b="0" i="1" smtClean="0">
                                          <a:latin typeface="Cambria Math" panose="02040503050406030204" pitchFamily="18" charset="0"/>
                                        </a:rPr>
                                        <m:t>−</m:t>
                                      </m:r>
                                      <m:sSub>
                                        <m:sSubPr>
                                          <m:ctrlPr>
                                            <a:rPr kumimoji="1" lang="en-US" altLang="ja-JP" i="1">
                                              <a:latin typeface="Cambria Math" panose="02040503050406030204" pitchFamily="18" charset="0"/>
                                            </a:rPr>
                                          </m:ctrlPr>
                                        </m:sSubPr>
                                        <m:e>
                                          <m:r>
                                            <a:rPr kumimoji="1" lang="en-US" altLang="ja-JP" i="1">
                                              <a:latin typeface="Cambria Math" panose="02040503050406030204" pitchFamily="18" charset="0"/>
                                            </a:rPr>
                                            <m:t>𝑚</m:t>
                                          </m:r>
                                        </m:e>
                                        <m:sub>
                                          <m:r>
                                            <a:rPr kumimoji="1" lang="en-US" altLang="ja-JP" i="1">
                                              <a:latin typeface="Cambria Math" panose="02040503050406030204" pitchFamily="18" charset="0"/>
                                            </a:rPr>
                                            <m:t>𝑒</m:t>
                                          </m:r>
                                        </m:sub>
                                      </m:sSub>
                                      <m:sSup>
                                        <m:sSupPr>
                                          <m:ctrlPr>
                                            <a:rPr kumimoji="1" lang="en-US" altLang="ja-JP" i="1">
                                              <a:latin typeface="Cambria Math" panose="02040503050406030204" pitchFamily="18" charset="0"/>
                                            </a:rPr>
                                          </m:ctrlPr>
                                        </m:sSupPr>
                                        <m:e>
                                          <m:r>
                                            <a:rPr kumimoji="1" lang="en-US" altLang="ja-JP" i="1">
                                              <a:latin typeface="Cambria Math" panose="02040503050406030204" pitchFamily="18" charset="0"/>
                                            </a:rPr>
                                            <m:t>𝑐</m:t>
                                          </m:r>
                                        </m:e>
                                        <m:sup>
                                          <m:r>
                                            <a:rPr kumimoji="1" lang="en-US" altLang="ja-JP" i="1">
                                              <a:latin typeface="Cambria Math" panose="02040503050406030204" pitchFamily="18" charset="0"/>
                                            </a:rPr>
                                            <m:t>2</m:t>
                                          </m:r>
                                        </m:sup>
                                      </m:sSup>
                                    </m:num>
                                    <m:den>
                                      <m:r>
                                        <a:rPr kumimoji="1" lang="en-US" altLang="ja-JP" i="1">
                                          <a:latin typeface="Cambria Math" panose="02040503050406030204" pitchFamily="18" charset="0"/>
                                        </a:rPr>
                                        <m:t>2</m:t>
                                      </m:r>
                                      <m:r>
                                        <a:rPr kumimoji="1" lang="en-US" altLang="ja-JP" i="1">
                                          <a:latin typeface="Cambria Math" panose="02040503050406030204" pitchFamily="18" charset="0"/>
                                        </a:rPr>
                                        <m:t>𝐸</m:t>
                                      </m:r>
                                    </m:den>
                                  </m:f>
                                </m:e>
                              </m:rad>
                              <m:r>
                                <m:rPr>
                                  <m:sty m:val="p"/>
                                </m:rPr>
                                <a:rPr kumimoji="1" lang="en-US" altLang="ja-JP" b="0" i="0" smtClean="0">
                                  <a:latin typeface="Cambria Math" panose="02040503050406030204" pitchFamily="18" charset="0"/>
                                </a:rPr>
                                <m:t>cos</m:t>
                              </m:r>
                              <m:r>
                                <a:rPr kumimoji="1" lang="en-US" altLang="ja-JP" i="1">
                                  <a:latin typeface="Cambria Math" panose="02040503050406030204" pitchFamily="18" charset="0"/>
                                </a:rPr>
                                <m:t>(</m:t>
                              </m:r>
                              <m:r>
                                <a:rPr kumimoji="1" lang="en-US" altLang="ja-JP" i="1">
                                  <a:latin typeface="Cambria Math" panose="02040503050406030204" pitchFamily="18" charset="0"/>
                                </a:rPr>
                                <m:t>𝑘𝑟</m:t>
                              </m:r>
                              <m:r>
                                <a:rPr kumimoji="1" lang="en-US" altLang="ja-JP" i="1">
                                  <a:latin typeface="Cambria Math" panose="02040503050406030204" pitchFamily="18" charset="0"/>
                                </a:rPr>
                                <m:t>−</m:t>
                              </m:r>
                              <m:r>
                                <a:rPr kumimoji="1" lang="en-US" altLang="ja-JP" i="1">
                                  <a:latin typeface="Cambria Math" panose="02040503050406030204" pitchFamily="18" charset="0"/>
                                </a:rPr>
                                <m:t>𝑙</m:t>
                              </m:r>
                              <m:f>
                                <m:fPr>
                                  <m:ctrlPr>
                                    <a:rPr kumimoji="1" lang="en-US" altLang="ja-JP" i="1">
                                      <a:latin typeface="Cambria Math" panose="02040503050406030204" pitchFamily="18" charset="0"/>
                                    </a:rPr>
                                  </m:ctrlPr>
                                </m:fPr>
                                <m:num>
                                  <m:r>
                                    <a:rPr kumimoji="1" lang="en-US" altLang="ja-JP" i="1">
                                      <a:latin typeface="Cambria Math" panose="02040503050406030204" pitchFamily="18" charset="0"/>
                                    </a:rPr>
                                    <m:t>𝜋</m:t>
                                  </m:r>
                                </m:num>
                                <m:den>
                                  <m:r>
                                    <a:rPr kumimoji="1" lang="en-US" altLang="ja-JP" i="1">
                                      <a:latin typeface="Cambria Math" panose="02040503050406030204" pitchFamily="18" charset="0"/>
                                    </a:rPr>
                                    <m:t>2</m:t>
                                  </m:r>
                                </m:den>
                              </m:f>
                              <m:r>
                                <a:rPr kumimoji="1" lang="en-US" altLang="ja-JP" i="1">
                                  <a:latin typeface="Cambria Math" panose="02040503050406030204" pitchFamily="18" charset="0"/>
                                </a:rPr>
                                <m:t>−</m:t>
                              </m:r>
                              <m:r>
                                <a:rPr kumimoji="1" lang="en-US" altLang="ja-JP" i="1">
                                  <a:latin typeface="Cambria Math" panose="02040503050406030204" pitchFamily="18" charset="0"/>
                                </a:rPr>
                                <m:t>𝜂</m:t>
                              </m:r>
                              <m:r>
                                <m:rPr>
                                  <m:sty m:val="p"/>
                                </m:rPr>
                                <a:rPr kumimoji="1" lang="en-US" altLang="ja-JP">
                                  <a:latin typeface="Cambria Math" panose="02040503050406030204" pitchFamily="18" charset="0"/>
                                </a:rPr>
                                <m:t>ln</m:t>
                              </m:r>
                              <m:d>
                                <m:dPr>
                                  <m:ctrlPr>
                                    <a:rPr kumimoji="1" lang="en-US" altLang="ja-JP" i="1">
                                      <a:latin typeface="Cambria Math" panose="02040503050406030204" pitchFamily="18" charset="0"/>
                                    </a:rPr>
                                  </m:ctrlPr>
                                </m:dPr>
                                <m:e>
                                  <m:r>
                                    <a:rPr kumimoji="1" lang="en-US" altLang="ja-JP">
                                      <a:latin typeface="Cambria Math" panose="02040503050406030204" pitchFamily="18" charset="0"/>
                                    </a:rPr>
                                    <m:t>2</m:t>
                                  </m:r>
                                  <m:r>
                                    <m:rPr>
                                      <m:sty m:val="p"/>
                                    </m:rPr>
                                    <a:rPr kumimoji="1" lang="en-US" altLang="ja-JP">
                                      <a:latin typeface="Cambria Math" panose="02040503050406030204" pitchFamily="18" charset="0"/>
                                    </a:rPr>
                                    <m:t>kr</m:t>
                                  </m:r>
                                </m:e>
                              </m:d>
                              <m:r>
                                <a:rPr kumimoji="1" lang="en-US" altLang="ja-JP">
                                  <a:latin typeface="Cambria Math" panose="02040503050406030204" pitchFamily="18" charset="0"/>
                                </a:rPr>
                                <m:t>+</m:t>
                              </m:r>
                              <m:sSub>
                                <m:sSubPr>
                                  <m:ctrlPr>
                                    <a:rPr kumimoji="1" lang="en-US" altLang="ja-JP" i="1">
                                      <a:latin typeface="Cambria Math" panose="02040503050406030204" pitchFamily="18" charset="0"/>
                                    </a:rPr>
                                  </m:ctrlPr>
                                </m:sSubPr>
                                <m:e>
                                  <m:r>
                                    <a:rPr kumimoji="1" lang="en-US" altLang="ja-JP" i="1">
                                      <a:latin typeface="Cambria Math" panose="02040503050406030204" pitchFamily="18" charset="0"/>
                                    </a:rPr>
                                    <m:t>𝛿</m:t>
                                  </m:r>
                                </m:e>
                                <m:sub>
                                  <m:r>
                                    <a:rPr kumimoji="1" lang="en-US" altLang="ja-JP" i="1">
                                      <a:latin typeface="Cambria Math" panose="02040503050406030204" pitchFamily="18" charset="0"/>
                                    </a:rPr>
                                    <m:t>𝑘</m:t>
                                  </m:r>
                                </m:sub>
                              </m:sSub>
                              <m:r>
                                <a:rPr kumimoji="1" lang="en-US" altLang="ja-JP" b="0" i="1" smtClean="0">
                                  <a:latin typeface="Cambria Math" panose="02040503050406030204" pitchFamily="18" charset="0"/>
                                </a:rPr>
                                <m:t>)</m:t>
                              </m:r>
                            </m:den>
                          </m:f>
                        </m:e>
                      </m:d>
                    </m:oMath>
                  </m:oMathPara>
                </a14:m>
                <a:endParaRPr kumimoji="1" lang="en-US" altLang="ja-JP" dirty="0"/>
              </a:p>
              <a:p>
                <a:endParaRPr kumimoji="1" lang="en-US" altLang="ja-JP" dirty="0"/>
              </a:p>
              <a:p>
                <a:r>
                  <a:rPr kumimoji="1" lang="ja-JP" altLang="en-US" dirty="0"/>
                  <a:t>・</a:t>
                </a:r>
                <a:r>
                  <a:rPr kumimoji="1" lang="en-US" altLang="ja-JP" sz="2000" dirty="0"/>
                  <a:t>In this case, </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𝛿</m:t>
                        </m:r>
                      </m:e>
                      <m:sub>
                        <m:r>
                          <a:rPr kumimoji="1" lang="en-US" altLang="ja-JP" b="0" i="1" smtClean="0">
                            <a:latin typeface="Cambria Math" panose="02040503050406030204" pitchFamily="18" charset="0"/>
                          </a:rPr>
                          <m:t>𝑘</m:t>
                        </m:r>
                      </m:sub>
                    </m:sSub>
                    <m:r>
                      <a:rPr kumimoji="1" lang="en-US" altLang="ja-JP" b="0" i="0" smtClean="0">
                        <a:latin typeface="Cambria Math" panose="02040503050406030204" pitchFamily="18" charset="0"/>
                      </a:rPr>
                      <m:t>=</m:t>
                    </m:r>
                    <m:r>
                      <a:rPr kumimoji="1" lang="en-US" altLang="ja-JP" b="0" i="1" smtClean="0">
                        <a:latin typeface="Cambria Math" panose="02040503050406030204" pitchFamily="18" charset="0"/>
                      </a:rPr>
                      <m:t>𝜋</m:t>
                    </m:r>
                    <m:r>
                      <a:rPr kumimoji="1" lang="en-US" altLang="ja-JP" b="0" i="1" smtClean="0">
                        <a:latin typeface="Cambria Math" panose="02040503050406030204" pitchFamily="18" charset="0"/>
                      </a:rPr>
                      <m:t>/2</m:t>
                    </m:r>
                  </m:oMath>
                </a14:m>
                <a:endParaRPr kumimoji="1" lang="ja-JP" altLang="en-US" dirty="0"/>
              </a:p>
            </p:txBody>
          </p:sp>
        </mc:Choice>
        <mc:Fallback xmlns="">
          <p:sp>
            <p:nvSpPr>
              <p:cNvPr id="9" name="テキスト ボックス 8">
                <a:extLst>
                  <a:ext uri="{FF2B5EF4-FFF2-40B4-BE49-F238E27FC236}">
                    <a16:creationId xmlns:a16="http://schemas.microsoft.com/office/drawing/2014/main" id="{DED7FB89-E490-152F-AFE7-58C36ABFF005}"/>
                  </a:ext>
                </a:extLst>
              </p:cNvPr>
              <p:cNvSpPr txBox="1">
                <a:spLocks noRot="1" noChangeAspect="1" noMove="1" noResize="1" noEditPoints="1" noAdjustHandles="1" noChangeArrowheads="1" noChangeShapeType="1" noTextEdit="1"/>
              </p:cNvSpPr>
              <p:nvPr/>
            </p:nvSpPr>
            <p:spPr>
              <a:xfrm>
                <a:off x="894806" y="1428908"/>
                <a:ext cx="6307537" cy="3252109"/>
              </a:xfrm>
              <a:prstGeom prst="rect">
                <a:avLst/>
              </a:prstGeom>
              <a:blipFill>
                <a:blip r:embed="rId4"/>
                <a:stretch>
                  <a:fillRect l="-1064" t="-1498" b="-56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38743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285A7-E44A-2292-DF19-0C13E3F1AC31}"/>
              </a:ext>
            </a:extLst>
          </p:cNvPr>
          <p:cNvSpPr>
            <a:spLocks noGrp="1"/>
          </p:cNvSpPr>
          <p:nvPr>
            <p:ph type="title"/>
          </p:nvPr>
        </p:nvSpPr>
        <p:spPr/>
        <p:txBody>
          <a:bodyPr/>
          <a:lstStyle/>
          <a:p>
            <a:r>
              <a:rPr lang="en-US" altLang="ja-JP" dirty="0"/>
              <a:t>Calculation</a:t>
            </a:r>
            <a:r>
              <a:rPr lang="ja-JP" altLang="en-US" dirty="0"/>
              <a:t> </a:t>
            </a:r>
            <a:r>
              <a:rPr lang="en-US" altLang="ja-JP" dirty="0"/>
              <a:t>results</a:t>
            </a:r>
            <a:r>
              <a:rPr kumimoji="1" lang="ja-JP" altLang="en-US" dirty="0"/>
              <a:t>（</a:t>
            </a:r>
            <a:r>
              <a:rPr kumimoji="1" lang="en-US" altLang="ja-JP" dirty="0"/>
              <a:t>48Ca</a:t>
            </a:r>
            <a:r>
              <a:rPr kumimoji="1" lang="ja-JP" altLang="en-US" dirty="0"/>
              <a:t>）</a:t>
            </a:r>
          </a:p>
        </p:txBody>
      </p:sp>
      <p:sp>
        <p:nvSpPr>
          <p:cNvPr id="4" name="スライド番号プレースホルダー 3">
            <a:extLst>
              <a:ext uri="{FF2B5EF4-FFF2-40B4-BE49-F238E27FC236}">
                <a16:creationId xmlns:a16="http://schemas.microsoft.com/office/drawing/2014/main" id="{CBEAAADF-1BE2-6C3D-6114-63549C9053BB}"/>
              </a:ext>
            </a:extLst>
          </p:cNvPr>
          <p:cNvSpPr>
            <a:spLocks noGrp="1"/>
          </p:cNvSpPr>
          <p:nvPr>
            <p:ph type="sldNum" sz="quarter" idx="12"/>
          </p:nvPr>
        </p:nvSpPr>
        <p:spPr/>
        <p:txBody>
          <a:bodyPr/>
          <a:lstStyle/>
          <a:p>
            <a:fld id="{07A4E4E8-F9FA-40E9-B5A9-0FED9DF717F6}" type="slidenum">
              <a:rPr kumimoji="1" lang="ja-JP" altLang="en-US" smtClean="0"/>
              <a:t>16</a:t>
            </a:fld>
            <a:endParaRPr kumimoji="1" lang="ja-JP" altLang="en-US"/>
          </a:p>
        </p:txBody>
      </p:sp>
      <p:sp>
        <p:nvSpPr>
          <p:cNvPr id="11" name="テキスト ボックス 10">
            <a:extLst>
              <a:ext uri="{FF2B5EF4-FFF2-40B4-BE49-F238E27FC236}">
                <a16:creationId xmlns:a16="http://schemas.microsoft.com/office/drawing/2014/main" id="{6ECC3BC3-AF11-7142-506A-62572FF49A7F}"/>
              </a:ext>
            </a:extLst>
          </p:cNvPr>
          <p:cNvSpPr txBox="1"/>
          <p:nvPr/>
        </p:nvSpPr>
        <p:spPr>
          <a:xfrm>
            <a:off x="721332" y="1451346"/>
            <a:ext cx="6481780" cy="2492990"/>
          </a:xfrm>
          <a:prstGeom prst="rect">
            <a:avLst/>
          </a:prstGeom>
          <a:noFill/>
        </p:spPr>
        <p:txBody>
          <a:bodyPr wrap="square" rtlCol="0">
            <a:spAutoFit/>
          </a:bodyPr>
          <a:lstStyle/>
          <a:p>
            <a:r>
              <a:rPr kumimoji="1" lang="ja-JP" altLang="en-US" sz="2000" dirty="0"/>
              <a:t>・</a:t>
            </a:r>
            <a:r>
              <a:rPr lang="en-US" altLang="ja-JP" sz="2400" dirty="0"/>
              <a:t> </a:t>
            </a:r>
            <a:r>
              <a:rPr lang="en-US" altLang="ja-JP" sz="2000" dirty="0"/>
              <a:t>Enlarged image of the area near the origin</a:t>
            </a:r>
          </a:p>
          <a:p>
            <a:r>
              <a:rPr lang="ja-JP" altLang="en-US" sz="2000" dirty="0"/>
              <a:t>　（</a:t>
            </a:r>
            <a:r>
              <a:rPr lang="en-US" altLang="ja-JP" sz="2000" dirty="0"/>
              <a:t>Given the calculated wavelengths, about 3 wavelengths</a:t>
            </a:r>
            <a:r>
              <a:rPr lang="ja-JP" altLang="en-US" sz="2000" dirty="0"/>
              <a:t>）</a:t>
            </a:r>
            <a:endParaRPr lang="en-US" altLang="ja-JP" sz="2000" dirty="0"/>
          </a:p>
          <a:p>
            <a:endParaRPr kumimoji="1" lang="en-US" altLang="ja-JP" sz="2400" dirty="0"/>
          </a:p>
          <a:p>
            <a:r>
              <a:rPr lang="ja-JP" altLang="en-US" sz="2000" dirty="0"/>
              <a:t>・</a:t>
            </a:r>
            <a:r>
              <a:rPr lang="en-US" altLang="ja-JP" sz="2400" dirty="0"/>
              <a:t> </a:t>
            </a:r>
            <a:r>
              <a:rPr lang="en-US" altLang="ja-JP" sz="2000" dirty="0"/>
              <a:t>As expected, roughly three periods of waves are showing</a:t>
            </a:r>
            <a:endParaRPr kumimoji="1" lang="en-US" altLang="ja-JP" sz="2000" dirty="0"/>
          </a:p>
          <a:p>
            <a:endParaRPr lang="en-US" altLang="ja-JP" sz="2400" dirty="0"/>
          </a:p>
          <a:p>
            <a:r>
              <a:rPr lang="ja-JP" altLang="en-US" sz="2000" dirty="0"/>
              <a:t>・</a:t>
            </a:r>
            <a:r>
              <a:rPr lang="en-US" altLang="ja-JP" sz="2000" dirty="0"/>
              <a:t>Almost in the form of a sin wave, but F(r) behaves quadratically near the origin</a:t>
            </a:r>
            <a:endParaRPr kumimoji="1" lang="ja-JP" altLang="en-US" sz="2000" dirty="0"/>
          </a:p>
        </p:txBody>
      </p:sp>
      <p:pic>
        <p:nvPicPr>
          <p:cNvPr id="8" name="図 7">
            <a:extLst>
              <a:ext uri="{FF2B5EF4-FFF2-40B4-BE49-F238E27FC236}">
                <a16:creationId xmlns:a16="http://schemas.microsoft.com/office/drawing/2014/main" id="{A5E77980-BC4A-AB27-F0CE-0FE8A1A7160D}"/>
              </a:ext>
            </a:extLst>
          </p:cNvPr>
          <p:cNvPicPr>
            <a:picLocks noChangeAspect="1"/>
          </p:cNvPicPr>
          <p:nvPr/>
        </p:nvPicPr>
        <p:blipFill>
          <a:blip r:embed="rId2"/>
          <a:stretch>
            <a:fillRect/>
          </a:stretch>
        </p:blipFill>
        <p:spPr>
          <a:xfrm>
            <a:off x="7264225" y="1195216"/>
            <a:ext cx="4206443" cy="2519243"/>
          </a:xfrm>
          <a:prstGeom prst="rect">
            <a:avLst/>
          </a:prstGeom>
        </p:spPr>
      </p:pic>
      <p:pic>
        <p:nvPicPr>
          <p:cNvPr id="12" name="図 11">
            <a:extLst>
              <a:ext uri="{FF2B5EF4-FFF2-40B4-BE49-F238E27FC236}">
                <a16:creationId xmlns:a16="http://schemas.microsoft.com/office/drawing/2014/main" id="{C87015E5-4AAB-BB6C-5B12-8FD604E27970}"/>
              </a:ext>
            </a:extLst>
          </p:cNvPr>
          <p:cNvPicPr>
            <a:picLocks noChangeAspect="1"/>
          </p:cNvPicPr>
          <p:nvPr/>
        </p:nvPicPr>
        <p:blipFill>
          <a:blip r:embed="rId3"/>
          <a:stretch>
            <a:fillRect/>
          </a:stretch>
        </p:blipFill>
        <p:spPr>
          <a:xfrm>
            <a:off x="7264225" y="3714459"/>
            <a:ext cx="4206443" cy="2519243"/>
          </a:xfrm>
          <a:prstGeom prst="rect">
            <a:avLst/>
          </a:prstGeom>
        </p:spPr>
      </p:pic>
    </p:spTree>
    <p:extLst>
      <p:ext uri="{BB962C8B-B14F-4D97-AF65-F5344CB8AC3E}">
        <p14:creationId xmlns:p14="http://schemas.microsoft.com/office/powerpoint/2010/main" val="2813761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B1A1F3-C2AD-F0DD-F71B-ECC6D5194169}"/>
              </a:ext>
            </a:extLst>
          </p:cNvPr>
          <p:cNvSpPr>
            <a:spLocks noGrp="1"/>
          </p:cNvSpPr>
          <p:nvPr>
            <p:ph type="title"/>
          </p:nvPr>
        </p:nvSpPr>
        <p:spPr/>
        <p:txBody>
          <a:bodyPr/>
          <a:lstStyle/>
          <a:p>
            <a:r>
              <a:rPr kumimoji="1" lang="en-US" altLang="ja-JP" dirty="0"/>
              <a:t>Calculation of scattering state</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0D2F512-EE9D-FD15-42A6-85C8DE047080}"/>
                  </a:ext>
                </a:extLst>
              </p:cNvPr>
              <p:cNvSpPr>
                <a:spLocks noGrp="1"/>
              </p:cNvSpPr>
              <p:nvPr>
                <p:ph idx="1"/>
              </p:nvPr>
            </p:nvSpPr>
            <p:spPr>
              <a:xfrm>
                <a:off x="838200" y="1498436"/>
                <a:ext cx="10515600" cy="4778478"/>
              </a:xfrm>
            </p:spPr>
            <p:txBody>
              <a:bodyPr>
                <a:normAutofit/>
              </a:bodyPr>
              <a:lstStyle/>
              <a:p>
                <a:pPr marL="0" indent="0">
                  <a:buNone/>
                </a:pPr>
                <a:r>
                  <a:rPr kumimoji="1" lang="ja-JP" altLang="en-US" dirty="0"/>
                  <a:t>・</a:t>
                </a:r>
                <a:r>
                  <a:rPr kumimoji="1" lang="en-US" altLang="ja-JP" dirty="0"/>
                  <a:t>Calculated at 48Ca</a:t>
                </a:r>
              </a:p>
              <a:p>
                <a:pPr marL="0" indent="0">
                  <a:buNone/>
                </a:pPr>
                <a:r>
                  <a:rPr lang="ja-JP" altLang="en-US" dirty="0"/>
                  <a:t>・</a:t>
                </a:r>
                <a:r>
                  <a:rPr lang="en-US" altLang="ja-JP" dirty="0"/>
                  <a:t> The energy of the electron is assumed to be </a:t>
                </a:r>
                <a14:m>
                  <m:oMath xmlns:m="http://schemas.openxmlformats.org/officeDocument/2006/math">
                    <m:r>
                      <a:rPr lang="en-US" altLang="ja-JP" b="0" i="1" smtClean="0">
                        <a:latin typeface="Cambria Math" panose="02040503050406030204" pitchFamily="18" charset="0"/>
                      </a:rPr>
                      <m:t>𝐸</m:t>
                    </m:r>
                    <m:r>
                      <a:rPr lang="en-US" altLang="ja-JP" b="0" i="1" smtClean="0">
                        <a:latin typeface="Cambria Math" panose="02040503050406030204" pitchFamily="18" charset="0"/>
                      </a:rPr>
                      <m:t>=2</m:t>
                    </m:r>
                  </m:oMath>
                </a14:m>
                <a:r>
                  <a:rPr lang="en-US" altLang="ja-JP" dirty="0"/>
                  <a:t> MeV</a:t>
                </a:r>
                <a:endParaRPr lang="en-US" altLang="ja-JP" b="0" dirty="0"/>
              </a:p>
              <a:p>
                <a:pPr marL="0" indent="0">
                  <a:buNone/>
                </a:pPr>
                <a:r>
                  <a:rPr kumimoji="1" lang="ja-JP" altLang="en-US" dirty="0"/>
                  <a:t>・</a:t>
                </a:r>
                <a:r>
                  <a:rPr lang="en-US" altLang="ja-JP" dirty="0"/>
                  <a:t>The coordinates of the nth point are set so that </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𝑟</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=0.001</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0.00005</m:t>
                        </m:r>
                        <m:r>
                          <a:rPr kumimoji="1" lang="en-US" altLang="ja-JP" b="0" i="1" smtClean="0">
                            <a:latin typeface="Cambria Math" panose="02040503050406030204" pitchFamily="18" charset="0"/>
                          </a:rPr>
                          <m:t>𝑛</m:t>
                        </m:r>
                      </m:sup>
                    </m:sSup>
                    <m:r>
                      <a:rPr kumimoji="1" lang="en-US" altLang="ja-JP" b="0" i="1" smtClean="0">
                        <a:latin typeface="Cambria Math" panose="02040503050406030204" pitchFamily="18" charset="0"/>
                      </a:rPr>
                      <m:t>−1)</m:t>
                    </m:r>
                  </m:oMath>
                </a14:m>
                <a:r>
                  <a:rPr kumimoji="1" lang="ja-JP" altLang="en-US" dirty="0"/>
                  <a:t> </a:t>
                </a:r>
                <a:endParaRPr kumimoji="1" lang="en-US" altLang="ja-JP" dirty="0"/>
              </a:p>
              <a:p>
                <a:pPr marL="0" indent="0">
                  <a:buNone/>
                </a:pPr>
                <a:r>
                  <a:rPr kumimoji="1" lang="ja-JP" altLang="en-US" dirty="0"/>
                  <a:t>　　　　　</a:t>
                </a:r>
                <a:r>
                  <a:rPr lang="ja-JP" altLang="en-US" dirty="0"/>
                  <a:t>　　　　　　　　</a:t>
                </a:r>
                <a:r>
                  <a:rPr kumimoji="1" lang="en-US" altLang="ja-JP" dirty="0"/>
                  <a:t>Because the value of the wave function at </a:t>
                </a:r>
                <a:r>
                  <a:rPr kumimoji="1" lang="en-US" altLang="ja-JP" dirty="0">
                    <a:solidFill>
                      <a:srgbClr val="0070C0"/>
                    </a:solidFill>
                  </a:rPr>
                  <a:t>the surface of the nucleus</a:t>
                </a:r>
                <a:r>
                  <a:rPr kumimoji="1" lang="en-US" altLang="ja-JP" dirty="0"/>
                  <a:t> is required</a:t>
                </a:r>
              </a:p>
              <a:p>
                <a:pPr marL="0" indent="0">
                  <a:buNone/>
                </a:pPr>
                <a:r>
                  <a:rPr lang="ja-JP" altLang="en-US" dirty="0"/>
                  <a:t>・</a:t>
                </a:r>
                <a:r>
                  <a:rPr lang="en-US" altLang="ja-JP" dirty="0"/>
                  <a:t> Potential was changed as follows (</a:t>
                </a:r>
                <a14:m>
                  <m:oMath xmlns:m="http://schemas.openxmlformats.org/officeDocument/2006/math">
                    <m:r>
                      <a:rPr lang="en-US" altLang="ja-JP" b="0" i="1" smtClean="0">
                        <a:latin typeface="Cambria Math" panose="02040503050406030204" pitchFamily="18" charset="0"/>
                      </a:rPr>
                      <m:t>𝑅</m:t>
                    </m:r>
                    <m:r>
                      <a:rPr lang="en-US" altLang="ja-JP" b="0" i="1" smtClean="0">
                        <a:latin typeface="Cambria Math" panose="02040503050406030204" pitchFamily="18" charset="0"/>
                      </a:rPr>
                      <m:t>=1.2</m:t>
                    </m:r>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𝐴</m:t>
                        </m:r>
                      </m:e>
                      <m:sup>
                        <m:r>
                          <a:rPr lang="en-US" altLang="ja-JP" b="0" i="1" smtClean="0">
                            <a:latin typeface="Cambria Math" panose="02040503050406030204" pitchFamily="18" charset="0"/>
                          </a:rPr>
                          <m:t>1/3</m:t>
                        </m:r>
                      </m:sup>
                    </m:sSup>
                  </m:oMath>
                </a14:m>
                <a:r>
                  <a:rPr lang="en-US" altLang="ja-JP" dirty="0"/>
                  <a:t>)</a:t>
                </a:r>
              </a:p>
              <a:p>
                <a:pPr marL="0" indent="0">
                  <a:buNone/>
                </a:pPr>
                <a:endParaRPr kumimoji="1" lang="en-US" altLang="ja-JP"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𝑉</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𝑟</m:t>
                          </m:r>
                        </m:e>
                      </m:d>
                      <m:r>
                        <a:rPr kumimoji="1" lang="en-US" altLang="ja-JP" b="0" i="1" smtClean="0">
                          <a:latin typeface="Cambria Math" panose="02040503050406030204" pitchFamily="18" charset="0"/>
                        </a:rPr>
                        <m:t>=</m:t>
                      </m:r>
                      <m:d>
                        <m:dPr>
                          <m:begChr m:val="{"/>
                          <m:endChr m:val=""/>
                          <m:ctrlPr>
                            <a:rPr kumimoji="1" lang="en-US" altLang="ja-JP" i="1" smtClean="0">
                              <a:latin typeface="Cambria Math" panose="02040503050406030204" pitchFamily="18" charset="0"/>
                            </a:rPr>
                          </m:ctrlPr>
                        </m:dPr>
                        <m:e>
                          <m:eqArr>
                            <m:eqArrPr>
                              <m:ctrlPr>
                                <a:rPr kumimoji="1" lang="en-US" altLang="ja-JP" i="1" smtClean="0">
                                  <a:latin typeface="Cambria Math" panose="02040503050406030204" pitchFamily="18" charset="0"/>
                                </a:rPr>
                              </m:ctrlPr>
                            </m:eqArrPr>
                            <m:e>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𝑍</m:t>
                              </m:r>
                              <m:r>
                                <a:rPr kumimoji="1" lang="en-US" altLang="ja-JP" b="0" i="1" smtClean="0">
                                  <a:latin typeface="Cambria Math" panose="02040503050406030204" pitchFamily="18" charset="0"/>
                                </a:rPr>
                                <m:t>𝛼</m:t>
                              </m:r>
                              <m:r>
                                <a:rPr kumimoji="1" lang="en-US" altLang="ja-JP" b="0" i="1" smtClean="0">
                                  <a:latin typeface="Cambria Math" panose="02040503050406030204" pitchFamily="18" charset="0"/>
                                </a:rPr>
                                <m:t>ℏ</m:t>
                              </m:r>
                              <m:r>
                                <a:rPr kumimoji="1" lang="en-US" altLang="ja-JP" b="0" i="1" smtClean="0">
                                  <a:latin typeface="Cambria Math" panose="02040503050406030204" pitchFamily="18" charset="0"/>
                                </a:rPr>
                                <m:t>𝑐</m:t>
                              </m:r>
                              <m:d>
                                <m:dPr>
                                  <m:ctrlPr>
                                    <a:rPr kumimoji="1" lang="en-US" altLang="ja-JP" b="0" i="1" smtClean="0">
                                      <a:latin typeface="Cambria Math" panose="02040503050406030204" pitchFamily="18" charset="0"/>
                                    </a:rPr>
                                  </m:ctrlPr>
                                </m:dPr>
                                <m:e>
                                  <m:f>
                                    <m:fPr>
                                      <m:ctrlPr>
                                        <a:rPr lang="en-US" altLang="ja-JP" i="1">
                                          <a:latin typeface="Cambria Math" panose="02040503050406030204" pitchFamily="18" charset="0"/>
                                        </a:rPr>
                                      </m:ctrlPr>
                                    </m:fPr>
                                    <m:num>
                                      <m:r>
                                        <a:rPr lang="en-US" altLang="ja-JP" i="1">
                                          <a:latin typeface="Cambria Math" panose="02040503050406030204" pitchFamily="18" charset="0"/>
                                        </a:rPr>
                                        <m:t>3−</m:t>
                                      </m:r>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r>
                                                <a:rPr lang="en-US" altLang="ja-JP" b="0" i="1" smtClean="0">
                                                  <a:latin typeface="Cambria Math" panose="02040503050406030204" pitchFamily="18" charset="0"/>
                                                </a:rPr>
                                                <m:t>𝑟</m:t>
                                              </m:r>
                                              <m:r>
                                                <a:rPr lang="en-US" altLang="ja-JP" b="0" i="1" smtClean="0">
                                                  <a:latin typeface="Cambria Math" panose="02040503050406030204" pitchFamily="18" charset="0"/>
                                                </a:rPr>
                                                <m:t>/</m:t>
                                              </m:r>
                                              <m:r>
                                                <a:rPr lang="en-US" altLang="ja-JP" b="0" i="1" smtClean="0">
                                                  <a:latin typeface="Cambria Math" panose="02040503050406030204" pitchFamily="18" charset="0"/>
                                                </a:rPr>
                                                <m:t>𝑅</m:t>
                                              </m:r>
                                            </m:e>
                                          </m:d>
                                        </m:e>
                                        <m:sup>
                                          <m:r>
                                            <a:rPr lang="en-US" altLang="ja-JP" i="1">
                                              <a:latin typeface="Cambria Math" panose="02040503050406030204" pitchFamily="18" charset="0"/>
                                            </a:rPr>
                                            <m:t>2</m:t>
                                          </m:r>
                                        </m:sup>
                                      </m:sSup>
                                    </m:num>
                                    <m:den>
                                      <m:r>
                                        <a:rPr lang="en-US" altLang="ja-JP" i="1">
                                          <a:latin typeface="Cambria Math" panose="02040503050406030204" pitchFamily="18" charset="0"/>
                                        </a:rPr>
                                        <m:t>2</m:t>
                                      </m:r>
                                      <m:r>
                                        <a:rPr lang="en-US" altLang="ja-JP" i="1">
                                          <a:latin typeface="Cambria Math" panose="02040503050406030204" pitchFamily="18" charset="0"/>
                                        </a:rPr>
                                        <m:t>𝑅</m:t>
                                      </m:r>
                                    </m:den>
                                  </m:f>
                                </m:e>
                              </m:d>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&lt;</m:t>
                              </m:r>
                              <m:r>
                                <a:rPr kumimoji="1" lang="en-US" altLang="ja-JP" b="0" i="1" smtClean="0">
                                  <a:latin typeface="Cambria Math" panose="02040503050406030204" pitchFamily="18" charset="0"/>
                                </a:rPr>
                                <m:t>𝑅</m:t>
                              </m:r>
                              <m:r>
                                <a:rPr kumimoji="1" lang="en-US" altLang="ja-JP" b="0" i="1" smtClean="0">
                                  <a:latin typeface="Cambria Math" panose="02040503050406030204" pitchFamily="18" charset="0"/>
                                </a:rPr>
                                <m:t>              </m:t>
                              </m:r>
                            </m:e>
                            <m:e>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𝑍</m:t>
                                  </m:r>
                                  <m:r>
                                    <a:rPr kumimoji="1" lang="en-US" altLang="ja-JP" b="0" i="1" smtClean="0">
                                      <a:latin typeface="Cambria Math" panose="02040503050406030204" pitchFamily="18" charset="0"/>
                                    </a:rPr>
                                    <m:t>𝛼</m:t>
                                  </m:r>
                                  <m:r>
                                    <a:rPr kumimoji="1" lang="en-US" altLang="ja-JP" b="0" i="1" smtClean="0">
                                      <a:latin typeface="Cambria Math" panose="02040503050406030204" pitchFamily="18" charset="0"/>
                                    </a:rPr>
                                    <m:t>ℏ</m:t>
                                  </m:r>
                                  <m:r>
                                    <a:rPr kumimoji="1" lang="en-US" altLang="ja-JP" b="0" i="1" smtClean="0">
                                      <a:latin typeface="Cambria Math" panose="02040503050406030204" pitchFamily="18" charset="0"/>
                                    </a:rPr>
                                    <m:t>𝑐</m:t>
                                  </m:r>
                                </m:num>
                                <m:den>
                                  <m:r>
                                    <a:rPr kumimoji="1" lang="en-US" altLang="ja-JP" b="0" i="1" smtClean="0">
                                      <a:latin typeface="Cambria Math" panose="02040503050406030204" pitchFamily="18" charset="0"/>
                                    </a:rPr>
                                    <m:t>𝑟</m:t>
                                  </m:r>
                                </m:den>
                              </m:f>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𝑅</m:t>
                              </m:r>
                            </m:e>
                          </m:eqArr>
                        </m:e>
                      </m:d>
                    </m:oMath>
                  </m:oMathPara>
                </a14:m>
                <a:endParaRPr kumimoji="1" lang="en-US" altLang="ja-JP" b="0" dirty="0"/>
              </a:p>
              <a:p>
                <a:pPr marL="0" indent="0">
                  <a:buNone/>
                </a:pPr>
                <a:r>
                  <a:rPr kumimoji="1" lang="ja-JP" altLang="en-US" dirty="0"/>
                  <a:t>　　　　　　　</a:t>
                </a: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00D2F512-EE9D-FD15-42A6-85C8DE047080}"/>
                  </a:ext>
                </a:extLst>
              </p:cNvPr>
              <p:cNvSpPr>
                <a:spLocks noGrp="1" noRot="1" noChangeAspect="1" noMove="1" noResize="1" noEditPoints="1" noAdjustHandles="1" noChangeArrowheads="1" noChangeShapeType="1" noTextEdit="1"/>
              </p:cNvSpPr>
              <p:nvPr>
                <p:ph idx="1"/>
              </p:nvPr>
            </p:nvSpPr>
            <p:spPr>
              <a:xfrm>
                <a:off x="838200" y="1498436"/>
                <a:ext cx="10515600" cy="4778478"/>
              </a:xfrm>
              <a:blipFill>
                <a:blip r:embed="rId2"/>
                <a:stretch>
                  <a:fillRect l="-1507" t="-1786" r="-348"/>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B931F8FF-9A2E-EB2C-4646-36C49E687320}"/>
              </a:ext>
            </a:extLst>
          </p:cNvPr>
          <p:cNvSpPr>
            <a:spLocks noGrp="1"/>
          </p:cNvSpPr>
          <p:nvPr>
            <p:ph type="sldNum" sz="quarter" idx="12"/>
          </p:nvPr>
        </p:nvSpPr>
        <p:spPr/>
        <p:txBody>
          <a:bodyPr/>
          <a:lstStyle/>
          <a:p>
            <a:fld id="{07A4E4E8-F9FA-40E9-B5A9-0FED9DF717F6}" type="slidenum">
              <a:rPr kumimoji="1" lang="ja-JP" altLang="en-US" smtClean="0"/>
              <a:t>17</a:t>
            </a:fld>
            <a:endParaRPr kumimoji="1" lang="ja-JP" altLang="en-US"/>
          </a:p>
        </p:txBody>
      </p:sp>
      <p:sp>
        <p:nvSpPr>
          <p:cNvPr id="5" name="矢印: 右 4">
            <a:extLst>
              <a:ext uri="{FF2B5EF4-FFF2-40B4-BE49-F238E27FC236}">
                <a16:creationId xmlns:a16="http://schemas.microsoft.com/office/drawing/2014/main" id="{0A9DC4DE-2E20-1CB9-7BDB-6F7FAA16A332}"/>
              </a:ext>
            </a:extLst>
          </p:cNvPr>
          <p:cNvSpPr/>
          <p:nvPr/>
        </p:nvSpPr>
        <p:spPr>
          <a:xfrm rot="10800000">
            <a:off x="2304678" y="2839239"/>
            <a:ext cx="654830" cy="4114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8746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92F53F-34A8-B749-9039-C1A6D6317E80}"/>
              </a:ext>
            </a:extLst>
          </p:cNvPr>
          <p:cNvSpPr>
            <a:spLocks noGrp="1"/>
          </p:cNvSpPr>
          <p:nvPr>
            <p:ph type="title"/>
          </p:nvPr>
        </p:nvSpPr>
        <p:spPr/>
        <p:txBody>
          <a:bodyPr/>
          <a:lstStyle/>
          <a:p>
            <a:r>
              <a:rPr lang="en-US" altLang="ja-JP" dirty="0"/>
              <a:t>Beta decay</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DCD1A75-C437-4620-51D8-4B713E4EE799}"/>
                  </a:ext>
                </a:extLst>
              </p:cNvPr>
              <p:cNvSpPr>
                <a:spLocks noGrp="1"/>
              </p:cNvSpPr>
              <p:nvPr>
                <p:ph idx="1"/>
              </p:nvPr>
            </p:nvSpPr>
            <p:spPr/>
            <p:txBody>
              <a:bodyPr>
                <a:normAutofit lnSpcReduction="10000"/>
              </a:bodyPr>
              <a:lstStyle/>
              <a:p>
                <a:pPr marL="0" indent="0">
                  <a:buNone/>
                </a:pPr>
                <a:r>
                  <a:rPr kumimoji="1" lang="ja-JP" altLang="en-US" sz="2400" dirty="0"/>
                  <a:t>・</a:t>
                </a:r>
                <a:r>
                  <a:rPr lang="en-US" altLang="ja-JP" sz="2400" dirty="0"/>
                  <a:t>Neutrons in the nucleus decay to protons</a:t>
                </a:r>
                <a:r>
                  <a:rPr kumimoji="1" lang="ja-JP" altLang="en-US" sz="2400" dirty="0"/>
                  <a:t>（</a:t>
                </a:r>
                <a14:m>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𝛽</m:t>
                        </m:r>
                      </m:e>
                      <m:sup>
                        <m:r>
                          <a:rPr kumimoji="1" lang="en-US" altLang="ja-JP" sz="2400" b="0" i="1" smtClean="0">
                            <a:latin typeface="Cambria Math" panose="02040503050406030204" pitchFamily="18" charset="0"/>
                          </a:rPr>
                          <m:t>−</m:t>
                        </m:r>
                      </m:sup>
                    </m:sSup>
                  </m:oMath>
                </a14:m>
                <a:r>
                  <a:rPr kumimoji="1" lang="en-US" altLang="ja-JP" sz="2400" dirty="0"/>
                  <a:t> decay</a:t>
                </a:r>
                <a:r>
                  <a:rPr kumimoji="1" lang="ja-JP" altLang="en-US" sz="2400" dirty="0"/>
                  <a:t>）</a:t>
                </a:r>
                <a:endParaRPr kumimoji="1" lang="en-US" altLang="ja-JP" sz="2400" dirty="0"/>
              </a:p>
              <a:p>
                <a:pPr marL="0" indent="0">
                  <a:buNone/>
                </a:pPr>
                <a:endParaRPr lang="en-US" altLang="ja-JP" sz="2400" dirty="0"/>
              </a:p>
              <a:p>
                <a:pPr marL="0" indent="0">
                  <a:buNone/>
                </a:pPr>
                <a:endParaRPr lang="en-US" altLang="ja-JP" dirty="0"/>
              </a:p>
              <a:p>
                <a:pPr marL="0" indent="0">
                  <a:buNone/>
                </a:pPr>
                <a:endParaRPr kumimoji="1" lang="en-US" altLang="ja-JP" sz="2400" dirty="0"/>
              </a:p>
              <a:p>
                <a:pPr marL="0" indent="0">
                  <a:buNone/>
                </a:pPr>
                <a:r>
                  <a:rPr kumimoji="1" lang="ja-JP" altLang="en-US" sz="2400" dirty="0"/>
                  <a:t>・</a:t>
                </a:r>
                <a:r>
                  <a:rPr kumimoji="1" lang="en-US" altLang="ja-JP" sz="2400" dirty="0"/>
                  <a:t>Others, such as</a:t>
                </a:r>
                <a:r>
                  <a:rPr kumimoji="1" lang="ja-JP" altLang="en-US" sz="2400" dirty="0"/>
                  <a:t>・・・</a:t>
                </a:r>
                <a:endParaRPr kumimoji="1" lang="en-US" altLang="ja-JP" sz="2400" dirty="0"/>
              </a:p>
              <a:p>
                <a:pPr marL="0" indent="0">
                  <a:buNone/>
                </a:pPr>
                <a:r>
                  <a:rPr lang="ja-JP" altLang="en-US" sz="2400" dirty="0"/>
                  <a:t>　　・</a:t>
                </a:r>
                <a:r>
                  <a:rPr lang="en-US" altLang="ja-JP" sz="2400" dirty="0"/>
                  <a:t> </a:t>
                </a:r>
                <a14:m>
                  <m:oMath xmlns:m="http://schemas.openxmlformats.org/officeDocument/2006/math">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𝛽</m:t>
                        </m:r>
                      </m:e>
                      <m:sup>
                        <m:r>
                          <a:rPr lang="en-US" altLang="ja-JP" sz="2400" b="0" i="1" smtClean="0">
                            <a:latin typeface="Cambria Math" panose="02040503050406030204" pitchFamily="18" charset="0"/>
                          </a:rPr>
                          <m:t>+</m:t>
                        </m:r>
                      </m:sup>
                    </m:sSup>
                  </m:oMath>
                </a14:m>
                <a:r>
                  <a:rPr lang="en-US" altLang="ja-JP" sz="2400" dirty="0"/>
                  <a:t> decay, in which a proton changes into a neutron</a:t>
                </a:r>
                <a:endParaRPr kumimoji="1" lang="en-US" altLang="ja-JP" sz="2400" dirty="0"/>
              </a:p>
              <a:p>
                <a:pPr marL="0" indent="0">
                  <a:buNone/>
                </a:pPr>
                <a:r>
                  <a:rPr lang="ja-JP" altLang="en-US" sz="2400" dirty="0"/>
                  <a:t>　　・</a:t>
                </a:r>
                <a:r>
                  <a:rPr lang="en-US" altLang="ja-JP" sz="2400" dirty="0"/>
                  <a:t> Electron capture, in which a proton absorbs </a:t>
                </a:r>
              </a:p>
              <a:p>
                <a:pPr marL="0" indent="0">
                  <a:buNone/>
                </a:pPr>
                <a:r>
                  <a:rPr lang="en-US" altLang="ja-JP" sz="2400" dirty="0"/>
                  <a:t>                                                         an orbital electron and turns it into a neutron</a:t>
                </a:r>
                <a:endParaRPr kumimoji="1" lang="en-US" altLang="ja-JP" sz="2400" dirty="0"/>
              </a:p>
              <a:p>
                <a:pPr marL="0" indent="0">
                  <a:buNone/>
                </a:pPr>
                <a:r>
                  <a:rPr kumimoji="1" lang="ja-JP" altLang="en-US" sz="2400" dirty="0"/>
                  <a:t>　</a:t>
                </a:r>
              </a:p>
            </p:txBody>
          </p:sp>
        </mc:Choice>
        <mc:Fallback xmlns="">
          <p:sp>
            <p:nvSpPr>
              <p:cNvPr id="3" name="コンテンツ プレースホルダー 2">
                <a:extLst>
                  <a:ext uri="{FF2B5EF4-FFF2-40B4-BE49-F238E27FC236}">
                    <a16:creationId xmlns:a16="http://schemas.microsoft.com/office/drawing/2014/main" id="{BDCD1A75-C437-4620-51D8-4B713E4EE799}"/>
                  </a:ext>
                </a:extLst>
              </p:cNvPr>
              <p:cNvSpPr>
                <a:spLocks noGrp="1" noRot="1" noChangeAspect="1" noMove="1" noResize="1" noEditPoints="1" noAdjustHandles="1" noChangeArrowheads="1" noChangeShapeType="1" noTextEdit="1"/>
              </p:cNvSpPr>
              <p:nvPr>
                <p:ph idx="1"/>
              </p:nvPr>
            </p:nvSpPr>
            <p:spPr>
              <a:blipFill>
                <a:blip r:embed="rId2"/>
                <a:stretch>
                  <a:fillRect l="-1829" t="-3357"/>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B68BA39-49F1-D101-AAD2-9F23A659DE70}"/>
              </a:ext>
            </a:extLst>
          </p:cNvPr>
          <p:cNvSpPr>
            <a:spLocks noGrp="1"/>
          </p:cNvSpPr>
          <p:nvPr>
            <p:ph type="sldNum" sz="quarter" idx="12"/>
          </p:nvPr>
        </p:nvSpPr>
        <p:spPr/>
        <p:txBody>
          <a:bodyPr/>
          <a:lstStyle/>
          <a:p>
            <a:fld id="{07A4E4E8-F9FA-40E9-B5A9-0FED9DF717F6}" type="slidenum">
              <a:rPr kumimoji="1" lang="ja-JP" altLang="en-US" smtClean="0"/>
              <a:t>18</a:t>
            </a:fld>
            <a:endParaRPr kumimoji="1" lang="ja-JP" altLang="en-US" dirty="0"/>
          </a:p>
        </p:txBody>
      </p:sp>
      <p:pic>
        <p:nvPicPr>
          <p:cNvPr id="6" name="図 5">
            <a:extLst>
              <a:ext uri="{FF2B5EF4-FFF2-40B4-BE49-F238E27FC236}">
                <a16:creationId xmlns:a16="http://schemas.microsoft.com/office/drawing/2014/main" id="{6CBF545B-50C5-2043-08DB-24084D6A3030}"/>
              </a:ext>
            </a:extLst>
          </p:cNvPr>
          <p:cNvPicPr>
            <a:picLocks noChangeAspect="1"/>
          </p:cNvPicPr>
          <p:nvPr/>
        </p:nvPicPr>
        <p:blipFill>
          <a:blip r:embed="rId3"/>
          <a:stretch>
            <a:fillRect/>
          </a:stretch>
        </p:blipFill>
        <p:spPr>
          <a:xfrm>
            <a:off x="3632271" y="2107473"/>
            <a:ext cx="4984608" cy="641174"/>
          </a:xfrm>
          <a:prstGeom prst="rect">
            <a:avLst/>
          </a:prstGeom>
        </p:spPr>
      </p:pic>
    </p:spTree>
    <p:extLst>
      <p:ext uri="{BB962C8B-B14F-4D97-AF65-F5344CB8AC3E}">
        <p14:creationId xmlns:p14="http://schemas.microsoft.com/office/powerpoint/2010/main" val="2440169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478C57-A18E-A6FE-197B-1705E658DFFD}"/>
              </a:ext>
            </a:extLst>
          </p:cNvPr>
          <p:cNvSpPr>
            <a:spLocks noGrp="1"/>
          </p:cNvSpPr>
          <p:nvPr>
            <p:ph type="title"/>
          </p:nvPr>
        </p:nvSpPr>
        <p:spPr/>
        <p:txBody>
          <a:bodyPr/>
          <a:lstStyle/>
          <a:p>
            <a:r>
              <a:rPr lang="en-US" altLang="ja-JP" dirty="0"/>
              <a:t>Calculation results </a:t>
            </a:r>
            <a:r>
              <a:rPr lang="ja-JP" altLang="en-US" dirty="0"/>
              <a:t>（</a:t>
            </a:r>
            <a:r>
              <a:rPr lang="en-US" altLang="ja-JP" dirty="0"/>
              <a:t>P</a:t>
            </a:r>
            <a:r>
              <a:rPr lang="ja-JP" altLang="en-US" dirty="0"/>
              <a:t> </a:t>
            </a:r>
            <a:r>
              <a:rPr lang="en-US" altLang="ja-JP" dirty="0"/>
              <a:t>orbital</a:t>
            </a:r>
            <a:r>
              <a:rPr lang="ja-JP" altLang="en-US" dirty="0"/>
              <a:t>）</a:t>
            </a:r>
            <a:endParaRPr kumimoji="1" lang="ja-JP" altLang="en-US" dirty="0"/>
          </a:p>
        </p:txBody>
      </p:sp>
      <p:pic>
        <p:nvPicPr>
          <p:cNvPr id="6" name="コンテンツ プレースホルダー 5">
            <a:extLst>
              <a:ext uri="{FF2B5EF4-FFF2-40B4-BE49-F238E27FC236}">
                <a16:creationId xmlns:a16="http://schemas.microsoft.com/office/drawing/2014/main" id="{6F93B86E-45AE-F563-70A8-3244F2FA9E3F}"/>
              </a:ext>
            </a:extLst>
          </p:cNvPr>
          <p:cNvPicPr>
            <a:picLocks noGrp="1" noChangeAspect="1"/>
          </p:cNvPicPr>
          <p:nvPr>
            <p:ph idx="1"/>
          </p:nvPr>
        </p:nvPicPr>
        <p:blipFill>
          <a:blip r:embed="rId2"/>
          <a:stretch>
            <a:fillRect/>
          </a:stretch>
        </p:blipFill>
        <p:spPr>
          <a:xfrm>
            <a:off x="7105779" y="1313902"/>
            <a:ext cx="4192988" cy="2511185"/>
          </a:xfrm>
        </p:spPr>
      </p:pic>
      <p:sp>
        <p:nvSpPr>
          <p:cNvPr id="4" name="スライド番号プレースホルダー 3">
            <a:extLst>
              <a:ext uri="{FF2B5EF4-FFF2-40B4-BE49-F238E27FC236}">
                <a16:creationId xmlns:a16="http://schemas.microsoft.com/office/drawing/2014/main" id="{C21A569F-EF68-CED1-B1A5-27E757B0F7E8}"/>
              </a:ext>
            </a:extLst>
          </p:cNvPr>
          <p:cNvSpPr>
            <a:spLocks noGrp="1"/>
          </p:cNvSpPr>
          <p:nvPr>
            <p:ph type="sldNum" sz="quarter" idx="12"/>
          </p:nvPr>
        </p:nvSpPr>
        <p:spPr/>
        <p:txBody>
          <a:bodyPr/>
          <a:lstStyle/>
          <a:p>
            <a:fld id="{07A4E4E8-F9FA-40E9-B5A9-0FED9DF717F6}" type="slidenum">
              <a:rPr kumimoji="1" lang="ja-JP" altLang="en-US" smtClean="0"/>
              <a:t>19</a:t>
            </a:fld>
            <a:endParaRPr kumimoji="1" lang="ja-JP" altLang="en-US"/>
          </a:p>
        </p:txBody>
      </p:sp>
      <p:sp>
        <p:nvSpPr>
          <p:cNvPr id="7" name="テキスト ボックス 6">
            <a:extLst>
              <a:ext uri="{FF2B5EF4-FFF2-40B4-BE49-F238E27FC236}">
                <a16:creationId xmlns:a16="http://schemas.microsoft.com/office/drawing/2014/main" id="{2E211665-25CC-87D0-307B-E5A4112E4BD2}"/>
              </a:ext>
            </a:extLst>
          </p:cNvPr>
          <p:cNvSpPr txBox="1"/>
          <p:nvPr/>
        </p:nvSpPr>
        <p:spPr>
          <a:xfrm>
            <a:off x="838999" y="1469181"/>
            <a:ext cx="6095330" cy="3046988"/>
          </a:xfrm>
          <a:prstGeom prst="rect">
            <a:avLst/>
          </a:prstGeom>
          <a:noFill/>
        </p:spPr>
        <p:txBody>
          <a:bodyPr wrap="square" rtlCol="0">
            <a:spAutoFit/>
          </a:bodyPr>
          <a:lstStyle/>
          <a:p>
            <a:r>
              <a:rPr kumimoji="1" lang="ja-JP" altLang="en-US" sz="2400" dirty="0"/>
              <a:t>・</a:t>
            </a:r>
            <a:r>
              <a:rPr kumimoji="1" lang="en-US" altLang="ja-JP" sz="2400" dirty="0"/>
              <a:t>F(r) for P orbitals up to n=3</a:t>
            </a:r>
          </a:p>
          <a:p>
            <a:r>
              <a:rPr kumimoji="1" lang="ja-JP" altLang="en-US" sz="2400" dirty="0"/>
              <a:t>・</a:t>
            </a:r>
            <a:r>
              <a:rPr kumimoji="1" lang="en-US" altLang="ja-JP" sz="2400" dirty="0"/>
              <a:t>G(r) for P orbitals up to n=3</a:t>
            </a:r>
          </a:p>
          <a:p>
            <a:endParaRPr kumimoji="1" lang="en-US" altLang="ja-JP" sz="2400" dirty="0"/>
          </a:p>
          <a:p>
            <a:r>
              <a:rPr kumimoji="1" lang="ja-JP" altLang="en-US" sz="2400" dirty="0"/>
              <a:t>・</a:t>
            </a:r>
            <a:r>
              <a:rPr kumimoji="1" lang="en-US" altLang="ja-JP" sz="2400" dirty="0"/>
              <a:t>As with the S orbitals, the larger the value of n, the more spread out the wave function</a:t>
            </a:r>
          </a:p>
          <a:p>
            <a:endParaRPr kumimoji="1" lang="en-US" altLang="ja-JP" sz="2400" dirty="0"/>
          </a:p>
          <a:p>
            <a:r>
              <a:rPr kumimoji="1" lang="ja-JP" altLang="en-US" sz="2400" dirty="0"/>
              <a:t>・</a:t>
            </a:r>
            <a:r>
              <a:rPr kumimoji="1" lang="en-US" altLang="ja-JP" sz="2400" dirty="0"/>
              <a:t>G(r) is almost independent of the value of j</a:t>
            </a:r>
          </a:p>
          <a:p>
            <a:r>
              <a:rPr kumimoji="1" lang="ja-JP" altLang="en-US" sz="2400" dirty="0"/>
              <a:t>　　　　　　　　</a:t>
            </a:r>
            <a:r>
              <a:rPr kumimoji="1" lang="en-US" altLang="ja-JP" sz="2400" dirty="0"/>
              <a:t>Due to less influence of relativity?</a:t>
            </a:r>
            <a:endParaRPr kumimoji="1" lang="ja-JP" altLang="en-US" sz="2400" dirty="0"/>
          </a:p>
        </p:txBody>
      </p:sp>
      <p:pic>
        <p:nvPicPr>
          <p:cNvPr id="3" name="コンテンツ プレースホルダー 5">
            <a:extLst>
              <a:ext uri="{FF2B5EF4-FFF2-40B4-BE49-F238E27FC236}">
                <a16:creationId xmlns:a16="http://schemas.microsoft.com/office/drawing/2014/main" id="{3C5FA023-C073-3C85-5AEA-31F0D8577C60}"/>
              </a:ext>
            </a:extLst>
          </p:cNvPr>
          <p:cNvPicPr>
            <a:picLocks noChangeAspect="1"/>
          </p:cNvPicPr>
          <p:nvPr/>
        </p:nvPicPr>
        <p:blipFill>
          <a:blip r:embed="rId3"/>
          <a:stretch>
            <a:fillRect/>
          </a:stretch>
        </p:blipFill>
        <p:spPr>
          <a:xfrm>
            <a:off x="7324051" y="3922839"/>
            <a:ext cx="3974716" cy="2380462"/>
          </a:xfrm>
          <a:prstGeom prst="rect">
            <a:avLst/>
          </a:prstGeom>
        </p:spPr>
      </p:pic>
      <p:sp>
        <p:nvSpPr>
          <p:cNvPr id="5" name="矢印: 右 4">
            <a:extLst>
              <a:ext uri="{FF2B5EF4-FFF2-40B4-BE49-F238E27FC236}">
                <a16:creationId xmlns:a16="http://schemas.microsoft.com/office/drawing/2014/main" id="{1D0AA8DB-635B-0880-6CA0-4CD413A68D0D}"/>
              </a:ext>
            </a:extLst>
          </p:cNvPr>
          <p:cNvSpPr/>
          <p:nvPr/>
        </p:nvSpPr>
        <p:spPr>
          <a:xfrm>
            <a:off x="1966631" y="4104572"/>
            <a:ext cx="519952" cy="367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EDC655F-DA89-F1B3-6A37-FE9D5C5A6AC2}"/>
              </a:ext>
            </a:extLst>
          </p:cNvPr>
          <p:cNvSpPr txBox="1"/>
          <p:nvPr/>
        </p:nvSpPr>
        <p:spPr>
          <a:xfrm>
            <a:off x="8206451" y="1654618"/>
            <a:ext cx="774328" cy="369332"/>
          </a:xfrm>
          <a:prstGeom prst="rect">
            <a:avLst/>
          </a:prstGeom>
          <a:noFill/>
        </p:spPr>
        <p:txBody>
          <a:bodyPr wrap="square" rtlCol="0">
            <a:spAutoFit/>
          </a:bodyPr>
          <a:lstStyle/>
          <a:p>
            <a:r>
              <a:rPr kumimoji="1" lang="en-US" altLang="ja-JP" dirty="0">
                <a:solidFill>
                  <a:srgbClr val="0070C0"/>
                </a:solidFill>
              </a:rPr>
              <a:t>2P</a:t>
            </a:r>
            <a:r>
              <a:rPr kumimoji="1" lang="en-US" altLang="ja-JP" baseline="-25000" dirty="0">
                <a:solidFill>
                  <a:srgbClr val="0070C0"/>
                </a:solidFill>
              </a:rPr>
              <a:t>1/2</a:t>
            </a:r>
            <a:endParaRPr kumimoji="1" lang="ja-JP" altLang="en-US" dirty="0">
              <a:solidFill>
                <a:srgbClr val="0070C0"/>
              </a:solidFill>
            </a:endParaRPr>
          </a:p>
        </p:txBody>
      </p:sp>
      <p:sp>
        <p:nvSpPr>
          <p:cNvPr id="9" name="テキスト ボックス 8">
            <a:extLst>
              <a:ext uri="{FF2B5EF4-FFF2-40B4-BE49-F238E27FC236}">
                <a16:creationId xmlns:a16="http://schemas.microsoft.com/office/drawing/2014/main" id="{6B563B74-757F-5FF5-8234-4BE2FE4956A9}"/>
              </a:ext>
            </a:extLst>
          </p:cNvPr>
          <p:cNvSpPr txBox="1"/>
          <p:nvPr/>
        </p:nvSpPr>
        <p:spPr>
          <a:xfrm>
            <a:off x="7757962" y="2122509"/>
            <a:ext cx="774328" cy="369332"/>
          </a:xfrm>
          <a:prstGeom prst="rect">
            <a:avLst/>
          </a:prstGeom>
          <a:noFill/>
        </p:spPr>
        <p:txBody>
          <a:bodyPr wrap="square" rtlCol="0">
            <a:spAutoFit/>
          </a:bodyPr>
          <a:lstStyle/>
          <a:p>
            <a:r>
              <a:rPr kumimoji="1" lang="en-US" altLang="ja-JP" dirty="0">
                <a:solidFill>
                  <a:srgbClr val="7030A0"/>
                </a:solidFill>
              </a:rPr>
              <a:t>3P</a:t>
            </a:r>
            <a:r>
              <a:rPr kumimoji="1" lang="en-US" altLang="ja-JP" baseline="-25000" dirty="0">
                <a:solidFill>
                  <a:srgbClr val="7030A0"/>
                </a:solidFill>
              </a:rPr>
              <a:t>1/2</a:t>
            </a:r>
            <a:endParaRPr kumimoji="1" lang="ja-JP" altLang="en-US" dirty="0">
              <a:solidFill>
                <a:srgbClr val="7030A0"/>
              </a:solidFill>
            </a:endParaRPr>
          </a:p>
        </p:txBody>
      </p:sp>
      <p:sp>
        <p:nvSpPr>
          <p:cNvPr id="10" name="テキスト ボックス 9">
            <a:extLst>
              <a:ext uri="{FF2B5EF4-FFF2-40B4-BE49-F238E27FC236}">
                <a16:creationId xmlns:a16="http://schemas.microsoft.com/office/drawing/2014/main" id="{2E10A92A-BE7A-1243-F246-AEF2F71BDBC9}"/>
              </a:ext>
            </a:extLst>
          </p:cNvPr>
          <p:cNvSpPr txBox="1"/>
          <p:nvPr/>
        </p:nvSpPr>
        <p:spPr>
          <a:xfrm>
            <a:off x="7941992" y="4743738"/>
            <a:ext cx="528918" cy="369332"/>
          </a:xfrm>
          <a:prstGeom prst="rect">
            <a:avLst/>
          </a:prstGeom>
          <a:noFill/>
        </p:spPr>
        <p:txBody>
          <a:bodyPr wrap="square" rtlCol="0">
            <a:spAutoFit/>
          </a:bodyPr>
          <a:lstStyle/>
          <a:p>
            <a:r>
              <a:rPr kumimoji="1" lang="en-US" altLang="ja-JP" dirty="0">
                <a:solidFill>
                  <a:srgbClr val="7030A0"/>
                </a:solidFill>
              </a:rPr>
              <a:t>3P</a:t>
            </a:r>
            <a:endParaRPr kumimoji="1" lang="ja-JP" altLang="en-US" dirty="0">
              <a:solidFill>
                <a:srgbClr val="7030A0"/>
              </a:solidFill>
            </a:endParaRPr>
          </a:p>
        </p:txBody>
      </p:sp>
      <p:sp>
        <p:nvSpPr>
          <p:cNvPr id="11" name="テキスト ボックス 10">
            <a:extLst>
              <a:ext uri="{FF2B5EF4-FFF2-40B4-BE49-F238E27FC236}">
                <a16:creationId xmlns:a16="http://schemas.microsoft.com/office/drawing/2014/main" id="{E2DB5D4F-B76A-4587-4F87-88F5E7F8347A}"/>
              </a:ext>
            </a:extLst>
          </p:cNvPr>
          <p:cNvSpPr txBox="1"/>
          <p:nvPr/>
        </p:nvSpPr>
        <p:spPr>
          <a:xfrm>
            <a:off x="9080438" y="2060693"/>
            <a:ext cx="706223" cy="369332"/>
          </a:xfrm>
          <a:prstGeom prst="rect">
            <a:avLst/>
          </a:prstGeom>
          <a:noFill/>
        </p:spPr>
        <p:txBody>
          <a:bodyPr wrap="square" rtlCol="0">
            <a:spAutoFit/>
          </a:bodyPr>
          <a:lstStyle/>
          <a:p>
            <a:r>
              <a:rPr kumimoji="1" lang="en-US" altLang="ja-JP" dirty="0">
                <a:solidFill>
                  <a:schemeClr val="accent4">
                    <a:lumMod val="50000"/>
                  </a:schemeClr>
                </a:solidFill>
              </a:rPr>
              <a:t>3P</a:t>
            </a:r>
            <a:r>
              <a:rPr kumimoji="1" lang="en-US" altLang="ja-JP" baseline="-25000" dirty="0">
                <a:solidFill>
                  <a:schemeClr val="accent4">
                    <a:lumMod val="50000"/>
                  </a:schemeClr>
                </a:solidFill>
              </a:rPr>
              <a:t>3/2</a:t>
            </a:r>
            <a:endParaRPr kumimoji="1" lang="ja-JP" altLang="en-US" dirty="0">
              <a:solidFill>
                <a:schemeClr val="accent4">
                  <a:lumMod val="50000"/>
                </a:schemeClr>
              </a:solidFill>
            </a:endParaRPr>
          </a:p>
        </p:txBody>
      </p:sp>
      <p:sp>
        <p:nvSpPr>
          <p:cNvPr id="12" name="テキスト ボックス 11">
            <a:extLst>
              <a:ext uri="{FF2B5EF4-FFF2-40B4-BE49-F238E27FC236}">
                <a16:creationId xmlns:a16="http://schemas.microsoft.com/office/drawing/2014/main" id="{001BD070-D30D-70EF-7B96-722E2E7748ED}"/>
              </a:ext>
            </a:extLst>
          </p:cNvPr>
          <p:cNvSpPr txBox="1"/>
          <p:nvPr/>
        </p:nvSpPr>
        <p:spPr>
          <a:xfrm>
            <a:off x="8756279" y="2942890"/>
            <a:ext cx="720538" cy="369332"/>
          </a:xfrm>
          <a:prstGeom prst="rect">
            <a:avLst/>
          </a:prstGeom>
          <a:noFill/>
        </p:spPr>
        <p:txBody>
          <a:bodyPr wrap="square" rtlCol="0">
            <a:spAutoFit/>
          </a:bodyPr>
          <a:lstStyle/>
          <a:p>
            <a:r>
              <a:rPr kumimoji="1" lang="en-US" altLang="ja-JP" dirty="0">
                <a:solidFill>
                  <a:srgbClr val="00B0F0"/>
                </a:solidFill>
              </a:rPr>
              <a:t>2P</a:t>
            </a:r>
            <a:r>
              <a:rPr kumimoji="1" lang="en-US" altLang="ja-JP" baseline="-25000" dirty="0">
                <a:solidFill>
                  <a:srgbClr val="00B0F0"/>
                </a:solidFill>
              </a:rPr>
              <a:t>3/2</a:t>
            </a:r>
            <a:endParaRPr kumimoji="1" lang="ja-JP" altLang="en-US" dirty="0">
              <a:solidFill>
                <a:srgbClr val="00B0F0"/>
              </a:solidFill>
            </a:endParaRPr>
          </a:p>
        </p:txBody>
      </p:sp>
      <p:sp>
        <p:nvSpPr>
          <p:cNvPr id="13" name="テキスト ボックス 12">
            <a:extLst>
              <a:ext uri="{FF2B5EF4-FFF2-40B4-BE49-F238E27FC236}">
                <a16:creationId xmlns:a16="http://schemas.microsoft.com/office/drawing/2014/main" id="{4DC86031-B79E-9AD0-2FB7-EC051CB90A6C}"/>
              </a:ext>
            </a:extLst>
          </p:cNvPr>
          <p:cNvSpPr txBox="1"/>
          <p:nvPr/>
        </p:nvSpPr>
        <p:spPr>
          <a:xfrm>
            <a:off x="8842873" y="4180429"/>
            <a:ext cx="475129" cy="369332"/>
          </a:xfrm>
          <a:prstGeom prst="rect">
            <a:avLst/>
          </a:prstGeom>
          <a:noFill/>
        </p:spPr>
        <p:txBody>
          <a:bodyPr wrap="square" rtlCol="0">
            <a:spAutoFit/>
          </a:bodyPr>
          <a:lstStyle/>
          <a:p>
            <a:r>
              <a:rPr kumimoji="1" lang="en-US" altLang="ja-JP" dirty="0">
                <a:solidFill>
                  <a:srgbClr val="00B0F0"/>
                </a:solidFill>
              </a:rPr>
              <a:t>2P</a:t>
            </a:r>
            <a:endParaRPr kumimoji="1" lang="ja-JP" altLang="en-US" dirty="0">
              <a:solidFill>
                <a:srgbClr val="00B0F0"/>
              </a:solidFill>
            </a:endParaRPr>
          </a:p>
        </p:txBody>
      </p:sp>
    </p:spTree>
    <p:extLst>
      <p:ext uri="{BB962C8B-B14F-4D97-AF65-F5344CB8AC3E}">
        <p14:creationId xmlns:p14="http://schemas.microsoft.com/office/powerpoint/2010/main" val="321516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0FE0B3-13A9-3835-3ADD-821D4D51533B}"/>
              </a:ext>
            </a:extLst>
          </p:cNvPr>
          <p:cNvSpPr>
            <a:spLocks noGrp="1"/>
          </p:cNvSpPr>
          <p:nvPr>
            <p:ph type="title"/>
          </p:nvPr>
        </p:nvSpPr>
        <p:spPr/>
        <p:txBody>
          <a:bodyPr/>
          <a:lstStyle/>
          <a:p>
            <a:r>
              <a:rPr lang="en-US" altLang="ja-JP" dirty="0"/>
              <a:t>Double-beta decay</a:t>
            </a:r>
            <a:endParaRPr kumimoji="1" lang="ja-JP" altLang="en-US" dirty="0"/>
          </a:p>
        </p:txBody>
      </p:sp>
      <p:sp>
        <p:nvSpPr>
          <p:cNvPr id="3" name="コンテンツ プレースホルダー 2">
            <a:extLst>
              <a:ext uri="{FF2B5EF4-FFF2-40B4-BE49-F238E27FC236}">
                <a16:creationId xmlns:a16="http://schemas.microsoft.com/office/drawing/2014/main" id="{62BAC966-DB01-531B-A114-1FCFB5614579}"/>
              </a:ext>
            </a:extLst>
          </p:cNvPr>
          <p:cNvSpPr>
            <a:spLocks noGrp="1"/>
          </p:cNvSpPr>
          <p:nvPr>
            <p:ph idx="1"/>
          </p:nvPr>
        </p:nvSpPr>
        <p:spPr>
          <a:xfrm>
            <a:off x="876300" y="1562100"/>
            <a:ext cx="10336183" cy="3976509"/>
          </a:xfrm>
        </p:spPr>
        <p:txBody>
          <a:bodyPr>
            <a:normAutofit fontScale="92500" lnSpcReduction="10000"/>
          </a:bodyPr>
          <a:lstStyle/>
          <a:p>
            <a:pPr marL="0" indent="0">
              <a:buNone/>
            </a:pPr>
            <a:r>
              <a:rPr lang="ja-JP" altLang="en-US" sz="2400" dirty="0"/>
              <a:t>・</a:t>
            </a:r>
            <a:r>
              <a:rPr lang="en-US" altLang="ja-JP" sz="2400" dirty="0"/>
              <a:t> In some nuclei, two neutrons (or protons)</a:t>
            </a:r>
            <a:r>
              <a:rPr lang="en-US" altLang="ja-JP" sz="2400" dirty="0">
                <a:solidFill>
                  <a:srgbClr val="0070C0"/>
                </a:solidFill>
              </a:rPr>
              <a:t> simultaneously</a:t>
            </a:r>
            <a:r>
              <a:rPr lang="en-US" altLang="ja-JP" sz="2400" dirty="0"/>
              <a:t> undergo beta decay</a:t>
            </a:r>
            <a:endParaRPr lang="en-US" altLang="ja-JP" sz="2400" dirty="0">
              <a:solidFill>
                <a:srgbClr val="0070C0"/>
              </a:solidFill>
            </a:endParaRPr>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a:t>
            </a:r>
            <a:r>
              <a:rPr lang="en-US" altLang="ja-JP" sz="2400" dirty="0"/>
              <a:t> Fermi particles that do not distinguish between particles and antiparticles</a:t>
            </a:r>
          </a:p>
          <a:p>
            <a:pPr marL="0" indent="0">
              <a:buNone/>
            </a:pPr>
            <a:r>
              <a:rPr lang="ja-JP" altLang="en-US" sz="2400" dirty="0"/>
              <a:t>　　　　　　　　　　　　　　　　　　　                  </a:t>
            </a:r>
            <a:r>
              <a:rPr lang="en-US" altLang="ja-JP" sz="2400" dirty="0"/>
              <a:t>                                    </a:t>
            </a:r>
            <a:r>
              <a:rPr lang="en-US" altLang="ja-JP" sz="2400" dirty="0">
                <a:solidFill>
                  <a:srgbClr val="0070C0"/>
                </a:solidFill>
              </a:rPr>
              <a:t>Majorana particles</a:t>
            </a:r>
            <a:r>
              <a:rPr lang="ja-JP" altLang="en-US" sz="2400" dirty="0"/>
              <a:t>　</a:t>
            </a:r>
            <a:endParaRPr lang="en-US" altLang="ja-JP" sz="2400" dirty="0"/>
          </a:p>
          <a:p>
            <a:pPr marL="0" indent="0">
              <a:buNone/>
            </a:pPr>
            <a:r>
              <a:rPr lang="ja-JP" altLang="en-US" sz="2400" dirty="0"/>
              <a:t>・</a:t>
            </a:r>
            <a:r>
              <a:rPr lang="en-US" altLang="ja-JP" sz="2400" dirty="0"/>
              <a:t>Neutrinos may be </a:t>
            </a:r>
            <a:r>
              <a:rPr lang="en-US" altLang="ja-JP" sz="2400" dirty="0">
                <a:solidFill>
                  <a:srgbClr val="0070C0"/>
                </a:solidFill>
              </a:rPr>
              <a:t>Majorana</a:t>
            </a:r>
            <a:r>
              <a:rPr lang="en-US" altLang="ja-JP" sz="2400" dirty="0"/>
              <a:t> </a:t>
            </a:r>
            <a:r>
              <a:rPr lang="en-US" altLang="ja-JP" sz="2400" dirty="0">
                <a:solidFill>
                  <a:srgbClr val="0070C0"/>
                </a:solidFill>
              </a:rPr>
              <a:t>particles</a:t>
            </a:r>
          </a:p>
          <a:p>
            <a:pPr marL="0" indent="0">
              <a:buNone/>
            </a:pPr>
            <a:r>
              <a:rPr lang="ja-JP" altLang="en-US" sz="2400" dirty="0"/>
              <a:t>　　　　　　　　　</a:t>
            </a:r>
            <a:r>
              <a:rPr lang="en-US" altLang="ja-JP" sz="2400" dirty="0"/>
              <a:t>         Double beta decay </a:t>
            </a:r>
            <a:r>
              <a:rPr lang="en-US" altLang="ja-JP" sz="2400" dirty="0">
                <a:solidFill>
                  <a:srgbClr val="0070C0"/>
                </a:solidFill>
              </a:rPr>
              <a:t>without</a:t>
            </a:r>
            <a:r>
              <a:rPr lang="en-US" altLang="ja-JP" sz="2400" dirty="0"/>
              <a:t> emitting neutrinos is allowed</a:t>
            </a:r>
            <a:r>
              <a:rPr lang="ja-JP" altLang="en-US" sz="2400" dirty="0"/>
              <a:t>  　 </a:t>
            </a:r>
            <a:endParaRPr lang="en-US" altLang="ja-JP" sz="2400" dirty="0"/>
          </a:p>
          <a:p>
            <a:pPr marL="0" indent="0">
              <a:buNone/>
            </a:pPr>
            <a:r>
              <a:rPr lang="ja-JP" altLang="en-US" sz="2400" dirty="0"/>
              <a:t>　　　　　　　　　　　　　                                      </a:t>
            </a:r>
            <a:r>
              <a:rPr lang="en-US" altLang="ja-JP" sz="2400" dirty="0"/>
              <a:t>(Neutrino-less</a:t>
            </a:r>
            <a:r>
              <a:rPr lang="ja-JP" altLang="en-US" sz="2400" dirty="0"/>
              <a:t> </a:t>
            </a:r>
            <a:r>
              <a:rPr lang="en-US" altLang="ja-JP" sz="2400" dirty="0"/>
              <a:t>double-bata decay</a:t>
            </a:r>
            <a:r>
              <a:rPr lang="ja-JP" altLang="en-US" sz="2400" dirty="0"/>
              <a:t>、</a:t>
            </a:r>
            <a:r>
              <a:rPr lang="en-US" altLang="ja-JP" sz="2400" dirty="0"/>
              <a:t>0νββ)</a:t>
            </a:r>
          </a:p>
          <a:p>
            <a:pPr marL="0" indent="0">
              <a:buNone/>
            </a:pPr>
            <a:endParaRPr lang="en-US" altLang="ja-JP" sz="2400" dirty="0"/>
          </a:p>
          <a:p>
            <a:pPr marL="0" indent="0">
              <a:buNone/>
            </a:pPr>
            <a:endParaRPr lang="en-US" altLang="ja-JP" sz="2400" dirty="0"/>
          </a:p>
        </p:txBody>
      </p:sp>
      <p:sp>
        <p:nvSpPr>
          <p:cNvPr id="4" name="スライド番号プレースホルダー 3">
            <a:extLst>
              <a:ext uri="{FF2B5EF4-FFF2-40B4-BE49-F238E27FC236}">
                <a16:creationId xmlns:a16="http://schemas.microsoft.com/office/drawing/2014/main" id="{DE1607D2-6E10-6C2F-2432-B7B444F65C39}"/>
              </a:ext>
            </a:extLst>
          </p:cNvPr>
          <p:cNvSpPr>
            <a:spLocks noGrp="1"/>
          </p:cNvSpPr>
          <p:nvPr>
            <p:ph type="sldNum" sz="quarter" idx="12"/>
          </p:nvPr>
        </p:nvSpPr>
        <p:spPr/>
        <p:txBody>
          <a:bodyPr/>
          <a:lstStyle/>
          <a:p>
            <a:fld id="{07A4E4E8-F9FA-40E9-B5A9-0FED9DF717F6}" type="slidenum">
              <a:rPr kumimoji="1" lang="ja-JP" altLang="en-US" smtClean="0"/>
              <a:t>2</a:t>
            </a:fld>
            <a:endParaRPr kumimoji="1" lang="ja-JP" altLang="en-US"/>
          </a:p>
        </p:txBody>
      </p:sp>
      <p:sp>
        <p:nvSpPr>
          <p:cNvPr id="6" name="矢印: 右 5">
            <a:extLst>
              <a:ext uri="{FF2B5EF4-FFF2-40B4-BE49-F238E27FC236}">
                <a16:creationId xmlns:a16="http://schemas.microsoft.com/office/drawing/2014/main" id="{022355B8-3FF0-8314-040C-CE7E874EF601}"/>
              </a:ext>
            </a:extLst>
          </p:cNvPr>
          <p:cNvSpPr/>
          <p:nvPr/>
        </p:nvSpPr>
        <p:spPr>
          <a:xfrm>
            <a:off x="6951944" y="3723551"/>
            <a:ext cx="793393" cy="4066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4B8F03D4-56C8-F664-B8A7-A707364E83E2}"/>
              </a:ext>
            </a:extLst>
          </p:cNvPr>
          <p:cNvSpPr/>
          <p:nvPr/>
        </p:nvSpPr>
        <p:spPr>
          <a:xfrm>
            <a:off x="2238374" y="4658425"/>
            <a:ext cx="814112" cy="3716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CA26FE46-F817-98A1-0CD0-00A29AB58C73}"/>
              </a:ext>
            </a:extLst>
          </p:cNvPr>
          <p:cNvPicPr>
            <a:picLocks noChangeAspect="1"/>
          </p:cNvPicPr>
          <p:nvPr/>
        </p:nvPicPr>
        <p:blipFill>
          <a:blip r:embed="rId3"/>
          <a:stretch>
            <a:fillRect/>
          </a:stretch>
        </p:blipFill>
        <p:spPr>
          <a:xfrm>
            <a:off x="2589769" y="1952106"/>
            <a:ext cx="5801697" cy="527427"/>
          </a:xfrm>
          <a:prstGeom prst="rect">
            <a:avLst/>
          </a:prstGeom>
        </p:spPr>
      </p:pic>
      <p:pic>
        <p:nvPicPr>
          <p:cNvPr id="12" name="図 11">
            <a:extLst>
              <a:ext uri="{FF2B5EF4-FFF2-40B4-BE49-F238E27FC236}">
                <a16:creationId xmlns:a16="http://schemas.microsoft.com/office/drawing/2014/main" id="{C99AC0B2-D8F4-53BF-E64D-21380E9269AF}"/>
              </a:ext>
            </a:extLst>
          </p:cNvPr>
          <p:cNvPicPr>
            <a:picLocks noChangeAspect="1"/>
          </p:cNvPicPr>
          <p:nvPr/>
        </p:nvPicPr>
        <p:blipFill>
          <a:blip r:embed="rId4"/>
          <a:stretch>
            <a:fillRect/>
          </a:stretch>
        </p:blipFill>
        <p:spPr>
          <a:xfrm>
            <a:off x="2640845" y="2675189"/>
            <a:ext cx="5801697" cy="454867"/>
          </a:xfrm>
          <a:prstGeom prst="rect">
            <a:avLst/>
          </a:prstGeom>
        </p:spPr>
      </p:pic>
      <p:sp>
        <p:nvSpPr>
          <p:cNvPr id="13" name="テキスト ボックス 12">
            <a:extLst>
              <a:ext uri="{FF2B5EF4-FFF2-40B4-BE49-F238E27FC236}">
                <a16:creationId xmlns:a16="http://schemas.microsoft.com/office/drawing/2014/main" id="{9BBD06AD-8ABB-0ECF-2337-ADA1CEE8CAAF}"/>
              </a:ext>
            </a:extLst>
          </p:cNvPr>
          <p:cNvSpPr txBox="1"/>
          <p:nvPr/>
        </p:nvSpPr>
        <p:spPr>
          <a:xfrm>
            <a:off x="8986058" y="2636374"/>
            <a:ext cx="914400" cy="523220"/>
          </a:xfrm>
          <a:prstGeom prst="rect">
            <a:avLst/>
          </a:prstGeom>
          <a:noFill/>
        </p:spPr>
        <p:txBody>
          <a:bodyPr wrap="square" rtlCol="0">
            <a:spAutoFit/>
          </a:bodyPr>
          <a:lstStyle/>
          <a:p>
            <a:r>
              <a:rPr kumimoji="1" lang="en-US" altLang="ja-JP" sz="2800" dirty="0" err="1"/>
              <a:t>etc</a:t>
            </a:r>
            <a:r>
              <a:rPr kumimoji="1" lang="en-US" altLang="ja-JP" sz="2800" dirty="0"/>
              <a:t>…</a:t>
            </a:r>
            <a:endParaRPr kumimoji="1" lang="ja-JP" altLang="en-US" sz="2800" dirty="0"/>
          </a:p>
        </p:txBody>
      </p:sp>
      <p:sp>
        <p:nvSpPr>
          <p:cNvPr id="14" name="テキスト ボックス 13">
            <a:extLst>
              <a:ext uri="{FF2B5EF4-FFF2-40B4-BE49-F238E27FC236}">
                <a16:creationId xmlns:a16="http://schemas.microsoft.com/office/drawing/2014/main" id="{43CA628F-0A03-D7A7-A75A-CAA749C62455}"/>
              </a:ext>
            </a:extLst>
          </p:cNvPr>
          <p:cNvSpPr txBox="1"/>
          <p:nvPr/>
        </p:nvSpPr>
        <p:spPr>
          <a:xfrm>
            <a:off x="10397384" y="1765405"/>
            <a:ext cx="865356" cy="1200329"/>
          </a:xfrm>
          <a:prstGeom prst="rect">
            <a:avLst/>
          </a:prstGeom>
          <a:noFill/>
        </p:spPr>
        <p:txBody>
          <a:bodyPr wrap="square" rtlCol="0">
            <a:spAutoFit/>
          </a:bodyPr>
          <a:lstStyle/>
          <a:p>
            <a:pPr algn="ctr"/>
            <a:r>
              <a:rPr kumimoji="1" lang="en-US" altLang="ja-JP" sz="2400" dirty="0"/>
              <a:t>48Ca 76Ge82Se</a:t>
            </a:r>
          </a:p>
        </p:txBody>
      </p:sp>
      <p:sp>
        <p:nvSpPr>
          <p:cNvPr id="15" name="テキスト ボックス 14">
            <a:extLst>
              <a:ext uri="{FF2B5EF4-FFF2-40B4-BE49-F238E27FC236}">
                <a16:creationId xmlns:a16="http://schemas.microsoft.com/office/drawing/2014/main" id="{AD34C568-AA32-5398-0E5B-DF5EFE36AEFA}"/>
              </a:ext>
            </a:extLst>
          </p:cNvPr>
          <p:cNvSpPr txBox="1"/>
          <p:nvPr/>
        </p:nvSpPr>
        <p:spPr>
          <a:xfrm>
            <a:off x="10629949" y="2897984"/>
            <a:ext cx="553998" cy="414653"/>
          </a:xfrm>
          <a:prstGeom prst="rect">
            <a:avLst/>
          </a:prstGeom>
          <a:noFill/>
        </p:spPr>
        <p:txBody>
          <a:bodyPr vert="eaVert" wrap="square" rtlCol="0">
            <a:spAutoFit/>
          </a:bodyPr>
          <a:lstStyle/>
          <a:p>
            <a:r>
              <a:rPr kumimoji="1" lang="en-US" altLang="ja-JP" sz="2400" dirty="0"/>
              <a:t>…</a:t>
            </a:r>
            <a:endParaRPr kumimoji="1" lang="ja-JP" altLang="en-US" sz="2400" dirty="0"/>
          </a:p>
        </p:txBody>
      </p:sp>
    </p:spTree>
    <p:extLst>
      <p:ext uri="{BB962C8B-B14F-4D97-AF65-F5344CB8AC3E}">
        <p14:creationId xmlns:p14="http://schemas.microsoft.com/office/powerpoint/2010/main" val="2935941549"/>
      </p:ext>
    </p:extLst>
  </p:cSld>
  <p:clrMapOvr>
    <a:masterClrMapping/>
  </p:clrMapOvr>
  <mc:AlternateContent xmlns:mc="http://schemas.openxmlformats.org/markup-compatibility/2006" xmlns:p14="http://schemas.microsoft.com/office/powerpoint/2010/main">
    <mc:Choice Requires="p14">
      <p:transition spd="slow" p14:dur="2000" advTm="4288"/>
    </mc:Choice>
    <mc:Fallback xmlns="">
      <p:transition spd="slow" advTm="4288"/>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05C521D7-A551-BF83-26A2-87575BC73900}"/>
              </a:ext>
            </a:extLst>
          </p:cNvPr>
          <p:cNvPicPr>
            <a:picLocks noChangeAspect="1"/>
          </p:cNvPicPr>
          <p:nvPr/>
        </p:nvPicPr>
        <p:blipFill>
          <a:blip r:embed="rId2"/>
          <a:stretch>
            <a:fillRect/>
          </a:stretch>
        </p:blipFill>
        <p:spPr>
          <a:xfrm>
            <a:off x="1556176" y="1834797"/>
            <a:ext cx="5971142" cy="2219899"/>
          </a:xfrm>
          <a:prstGeom prst="rect">
            <a:avLst/>
          </a:prstGeom>
        </p:spPr>
      </p:pic>
      <p:sp>
        <p:nvSpPr>
          <p:cNvPr id="2" name="タイトル 1">
            <a:extLst>
              <a:ext uri="{FF2B5EF4-FFF2-40B4-BE49-F238E27FC236}">
                <a16:creationId xmlns:a16="http://schemas.microsoft.com/office/drawing/2014/main" id="{238E2F7C-906C-9A34-E8D6-C62580A791C0}"/>
              </a:ext>
            </a:extLst>
          </p:cNvPr>
          <p:cNvSpPr>
            <a:spLocks noGrp="1"/>
          </p:cNvSpPr>
          <p:nvPr>
            <p:ph type="title"/>
          </p:nvPr>
        </p:nvSpPr>
        <p:spPr/>
        <p:txBody>
          <a:bodyPr/>
          <a:lstStyle/>
          <a:p>
            <a:r>
              <a:rPr lang="en-US" altLang="ja-JP" dirty="0"/>
              <a:t>Calculation results </a:t>
            </a:r>
            <a:r>
              <a:rPr lang="ja-JP" altLang="en-US" dirty="0"/>
              <a:t>（</a:t>
            </a:r>
            <a:r>
              <a:rPr lang="en-US" altLang="ja-JP" dirty="0"/>
              <a:t>P</a:t>
            </a:r>
            <a:r>
              <a:rPr lang="ja-JP" altLang="en-US" dirty="0"/>
              <a:t> </a:t>
            </a:r>
            <a:r>
              <a:rPr lang="en-US" altLang="ja-JP" dirty="0"/>
              <a:t>orbital</a:t>
            </a:r>
            <a:r>
              <a:rPr lang="ja-JP" altLang="en-US" dirty="0"/>
              <a:t>）</a:t>
            </a:r>
            <a:endParaRPr kumimoji="1" lang="ja-JP" altLang="en-US" dirty="0"/>
          </a:p>
        </p:txBody>
      </p:sp>
      <p:sp>
        <p:nvSpPr>
          <p:cNvPr id="4" name="スライド番号プレースホルダー 3">
            <a:extLst>
              <a:ext uri="{FF2B5EF4-FFF2-40B4-BE49-F238E27FC236}">
                <a16:creationId xmlns:a16="http://schemas.microsoft.com/office/drawing/2014/main" id="{601CFEDB-3EE2-C80A-7DD0-7D5EB24678DA}"/>
              </a:ext>
            </a:extLst>
          </p:cNvPr>
          <p:cNvSpPr>
            <a:spLocks noGrp="1"/>
          </p:cNvSpPr>
          <p:nvPr>
            <p:ph type="sldNum" sz="quarter" idx="12"/>
          </p:nvPr>
        </p:nvSpPr>
        <p:spPr/>
        <p:txBody>
          <a:bodyPr/>
          <a:lstStyle/>
          <a:p>
            <a:fld id="{07A4E4E8-F9FA-40E9-B5A9-0FED9DF717F6}" type="slidenum">
              <a:rPr kumimoji="1" lang="ja-JP" altLang="en-US" smtClean="0"/>
              <a:t>20</a:t>
            </a:fld>
            <a:endParaRPr kumimoji="1" lang="ja-JP" altLang="en-US"/>
          </a:p>
        </p:txBody>
      </p:sp>
      <p:sp>
        <p:nvSpPr>
          <p:cNvPr id="7" name="テキスト ボックス 6">
            <a:extLst>
              <a:ext uri="{FF2B5EF4-FFF2-40B4-BE49-F238E27FC236}">
                <a16:creationId xmlns:a16="http://schemas.microsoft.com/office/drawing/2014/main" id="{B4512948-3BD2-463A-03E0-A832F1FBB336}"/>
              </a:ext>
            </a:extLst>
          </p:cNvPr>
          <p:cNvSpPr txBox="1"/>
          <p:nvPr/>
        </p:nvSpPr>
        <p:spPr>
          <a:xfrm>
            <a:off x="794500" y="1377298"/>
            <a:ext cx="9559735" cy="461665"/>
          </a:xfrm>
          <a:prstGeom prst="rect">
            <a:avLst/>
          </a:prstGeom>
          <a:noFill/>
        </p:spPr>
        <p:txBody>
          <a:bodyPr wrap="square" rtlCol="0">
            <a:spAutoFit/>
          </a:bodyPr>
          <a:lstStyle/>
          <a:p>
            <a:r>
              <a:rPr kumimoji="1" lang="ja-JP" altLang="en-US" sz="2400" dirty="0"/>
              <a:t>・</a:t>
            </a:r>
            <a:r>
              <a:rPr kumimoji="1" lang="en-US" altLang="ja-JP" sz="2400" dirty="0"/>
              <a:t> Comparison of binding energies of P orbitals up to n=3</a:t>
            </a:r>
            <a:endParaRPr kumimoji="1" lang="ja-JP" altLang="en-US" sz="2400" dirty="0"/>
          </a:p>
        </p:txBody>
      </p:sp>
      <p:sp>
        <p:nvSpPr>
          <p:cNvPr id="8" name="テキスト ボックス 7">
            <a:extLst>
              <a:ext uri="{FF2B5EF4-FFF2-40B4-BE49-F238E27FC236}">
                <a16:creationId xmlns:a16="http://schemas.microsoft.com/office/drawing/2014/main" id="{F8427EEB-6494-0181-2DA4-3DF975F0F23E}"/>
              </a:ext>
            </a:extLst>
          </p:cNvPr>
          <p:cNvSpPr txBox="1"/>
          <p:nvPr/>
        </p:nvSpPr>
        <p:spPr>
          <a:xfrm>
            <a:off x="867336" y="4155450"/>
            <a:ext cx="7494494" cy="830997"/>
          </a:xfrm>
          <a:prstGeom prst="rect">
            <a:avLst/>
          </a:prstGeom>
          <a:noFill/>
        </p:spPr>
        <p:txBody>
          <a:bodyPr wrap="square" rtlCol="0">
            <a:spAutoFit/>
          </a:bodyPr>
          <a:lstStyle/>
          <a:p>
            <a:r>
              <a:rPr kumimoji="1" lang="ja-JP" altLang="en-US" sz="2400" dirty="0"/>
              <a:t>・</a:t>
            </a:r>
            <a:r>
              <a:rPr kumimoji="1" lang="en-US" altLang="ja-JP" sz="2400" dirty="0"/>
              <a:t> As with S orbitals, the larger n, the less it matches</a:t>
            </a:r>
          </a:p>
          <a:p>
            <a:r>
              <a:rPr kumimoji="1" lang="ja-JP" altLang="en-US" sz="2400" dirty="0"/>
              <a:t>・</a:t>
            </a:r>
            <a:r>
              <a:rPr kumimoji="1" lang="en-US" altLang="ja-JP" sz="2400" dirty="0"/>
              <a:t>The fine structure is showing</a:t>
            </a:r>
          </a:p>
        </p:txBody>
      </p:sp>
      <p:cxnSp>
        <p:nvCxnSpPr>
          <p:cNvPr id="3" name="直線コネクタ 2">
            <a:extLst>
              <a:ext uri="{FF2B5EF4-FFF2-40B4-BE49-F238E27FC236}">
                <a16:creationId xmlns:a16="http://schemas.microsoft.com/office/drawing/2014/main" id="{6BEA103E-1627-F808-31F7-90BE798678A6}"/>
              </a:ext>
            </a:extLst>
          </p:cNvPr>
          <p:cNvCxnSpPr>
            <a:cxnSpLocks/>
          </p:cNvCxnSpPr>
          <p:nvPr/>
        </p:nvCxnSpPr>
        <p:spPr>
          <a:xfrm>
            <a:off x="2783542" y="2691653"/>
            <a:ext cx="74743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FF2756E-083F-70A8-4E21-B073E0E3F1DF}"/>
              </a:ext>
            </a:extLst>
          </p:cNvPr>
          <p:cNvCxnSpPr>
            <a:cxnSpLocks/>
          </p:cNvCxnSpPr>
          <p:nvPr/>
        </p:nvCxnSpPr>
        <p:spPr>
          <a:xfrm>
            <a:off x="4260478" y="2691653"/>
            <a:ext cx="70821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FB47947-B82E-3A71-DB76-D4982547698F}"/>
              </a:ext>
            </a:extLst>
          </p:cNvPr>
          <p:cNvCxnSpPr>
            <a:cxnSpLocks/>
          </p:cNvCxnSpPr>
          <p:nvPr/>
        </p:nvCxnSpPr>
        <p:spPr>
          <a:xfrm>
            <a:off x="2783542" y="3083859"/>
            <a:ext cx="74743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ACFB60C6-9153-249F-AD4F-3232C2AF8FCF}"/>
              </a:ext>
            </a:extLst>
          </p:cNvPr>
          <p:cNvCxnSpPr>
            <a:cxnSpLocks/>
          </p:cNvCxnSpPr>
          <p:nvPr/>
        </p:nvCxnSpPr>
        <p:spPr>
          <a:xfrm>
            <a:off x="4260478" y="3083859"/>
            <a:ext cx="71717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A6DBB773-A243-5043-0400-79DA98AF27A2}"/>
              </a:ext>
            </a:extLst>
          </p:cNvPr>
          <p:cNvCxnSpPr>
            <a:cxnSpLocks/>
          </p:cNvCxnSpPr>
          <p:nvPr/>
        </p:nvCxnSpPr>
        <p:spPr>
          <a:xfrm>
            <a:off x="2783542" y="3489511"/>
            <a:ext cx="31600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6517EF2-A61E-C42B-461B-C2B6060F3AC8}"/>
              </a:ext>
            </a:extLst>
          </p:cNvPr>
          <p:cNvCxnSpPr>
            <a:cxnSpLocks/>
          </p:cNvCxnSpPr>
          <p:nvPr/>
        </p:nvCxnSpPr>
        <p:spPr>
          <a:xfrm>
            <a:off x="4260478" y="3489511"/>
            <a:ext cx="2812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735860E-1A28-3848-8ADA-38A8DCE1B1FE}"/>
              </a:ext>
            </a:extLst>
          </p:cNvPr>
          <p:cNvCxnSpPr>
            <a:cxnSpLocks/>
          </p:cNvCxnSpPr>
          <p:nvPr/>
        </p:nvCxnSpPr>
        <p:spPr>
          <a:xfrm>
            <a:off x="2816038" y="3890682"/>
            <a:ext cx="283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E2E0CADA-8BF6-FF7D-576E-63F4D13F6809}"/>
              </a:ext>
            </a:extLst>
          </p:cNvPr>
          <p:cNvCxnSpPr>
            <a:cxnSpLocks/>
          </p:cNvCxnSpPr>
          <p:nvPr/>
        </p:nvCxnSpPr>
        <p:spPr>
          <a:xfrm>
            <a:off x="4260478" y="3890682"/>
            <a:ext cx="28126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888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476B5-147A-05B1-D602-C564826316B3}"/>
              </a:ext>
            </a:extLst>
          </p:cNvPr>
          <p:cNvSpPr>
            <a:spLocks noGrp="1"/>
          </p:cNvSpPr>
          <p:nvPr>
            <p:ph type="title"/>
          </p:nvPr>
        </p:nvSpPr>
        <p:spPr/>
        <p:txBody>
          <a:bodyPr/>
          <a:lstStyle/>
          <a:p>
            <a:r>
              <a:rPr lang="en-US" altLang="ja-JP" dirty="0"/>
              <a:t>Calculation results </a:t>
            </a:r>
            <a:r>
              <a:rPr lang="ja-JP" altLang="en-US" dirty="0"/>
              <a:t>（</a:t>
            </a:r>
            <a:r>
              <a:rPr lang="en-US" altLang="ja-JP" dirty="0"/>
              <a:t>D</a:t>
            </a:r>
            <a:r>
              <a:rPr lang="ja-JP" altLang="en-US" dirty="0"/>
              <a:t> </a:t>
            </a:r>
            <a:r>
              <a:rPr lang="en-US" altLang="ja-JP" dirty="0"/>
              <a:t>orbital</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D54C8D17-8EF3-8323-79E2-7BFB536D727B}"/>
              </a:ext>
            </a:extLst>
          </p:cNvPr>
          <p:cNvSpPr>
            <a:spLocks noGrp="1"/>
          </p:cNvSpPr>
          <p:nvPr>
            <p:ph idx="1"/>
          </p:nvPr>
        </p:nvSpPr>
        <p:spPr>
          <a:xfrm>
            <a:off x="907652" y="1393842"/>
            <a:ext cx="6037753" cy="4733517"/>
          </a:xfrm>
        </p:spPr>
        <p:txBody>
          <a:bodyPr>
            <a:normAutofit/>
          </a:bodyPr>
          <a:lstStyle/>
          <a:p>
            <a:pPr marL="0" indent="0">
              <a:buNone/>
            </a:pPr>
            <a:r>
              <a:rPr kumimoji="1" lang="ja-JP" altLang="en-US" sz="2400" dirty="0"/>
              <a:t>・</a:t>
            </a:r>
            <a:r>
              <a:rPr kumimoji="1" lang="en-US" altLang="ja-JP" sz="2400" dirty="0"/>
              <a:t> F(r) of D orbitals at n=3</a:t>
            </a:r>
          </a:p>
          <a:p>
            <a:pPr marL="0" indent="0">
              <a:buNone/>
            </a:pPr>
            <a:r>
              <a:rPr kumimoji="1" lang="ja-JP" altLang="en-US" sz="2400" dirty="0"/>
              <a:t>・</a:t>
            </a:r>
            <a:r>
              <a:rPr kumimoji="1" lang="en-US" altLang="ja-JP" sz="2400" dirty="0"/>
              <a:t> G(r) of D orbitals at n=3</a:t>
            </a:r>
          </a:p>
          <a:p>
            <a:pPr marL="0" indent="0">
              <a:buNone/>
            </a:pPr>
            <a:endParaRPr kumimoji="1" lang="en-US" altLang="ja-JP" sz="2400" dirty="0"/>
          </a:p>
          <a:p>
            <a:pPr marL="0" indent="0">
              <a:buNone/>
            </a:pPr>
            <a:r>
              <a:rPr kumimoji="1" lang="ja-JP" altLang="en-US" sz="2400" dirty="0"/>
              <a:t>・</a:t>
            </a:r>
            <a:r>
              <a:rPr kumimoji="1" lang="en-US" altLang="ja-JP" sz="2400" dirty="0"/>
              <a:t>The wave function is quite spread out</a:t>
            </a:r>
            <a:endParaRPr lang="en-US" altLang="ja-JP" sz="2400" dirty="0"/>
          </a:p>
          <a:p>
            <a:pPr marL="0" indent="0">
              <a:buNone/>
            </a:pPr>
            <a:endParaRPr kumimoji="1" lang="en-US" altLang="ja-JP" sz="2400" dirty="0"/>
          </a:p>
          <a:p>
            <a:pPr marL="0" indent="0">
              <a:buNone/>
            </a:pPr>
            <a:r>
              <a:rPr kumimoji="1" lang="ja-JP" altLang="en-US" sz="2400" dirty="0"/>
              <a:t>・</a:t>
            </a:r>
            <a:r>
              <a:rPr kumimoji="1" lang="en-US" altLang="ja-JP" sz="2400" dirty="0"/>
              <a:t> As with the P orbitals, G(r) is almost the same independent of the value of j</a:t>
            </a:r>
            <a:endParaRPr kumimoji="1" lang="ja-JP" altLang="en-US" sz="2400" dirty="0"/>
          </a:p>
        </p:txBody>
      </p:sp>
      <p:sp>
        <p:nvSpPr>
          <p:cNvPr id="4" name="スライド番号プレースホルダー 3">
            <a:extLst>
              <a:ext uri="{FF2B5EF4-FFF2-40B4-BE49-F238E27FC236}">
                <a16:creationId xmlns:a16="http://schemas.microsoft.com/office/drawing/2014/main" id="{5C762B8D-4B77-A096-5B64-DCCA8F95CE7B}"/>
              </a:ext>
            </a:extLst>
          </p:cNvPr>
          <p:cNvSpPr>
            <a:spLocks noGrp="1"/>
          </p:cNvSpPr>
          <p:nvPr>
            <p:ph type="sldNum" sz="quarter" idx="12"/>
          </p:nvPr>
        </p:nvSpPr>
        <p:spPr/>
        <p:txBody>
          <a:bodyPr/>
          <a:lstStyle/>
          <a:p>
            <a:fld id="{07A4E4E8-F9FA-40E9-B5A9-0FED9DF717F6}" type="slidenum">
              <a:rPr kumimoji="1" lang="ja-JP" altLang="en-US" smtClean="0"/>
              <a:t>21</a:t>
            </a:fld>
            <a:endParaRPr kumimoji="1" lang="ja-JP" altLang="en-US"/>
          </a:p>
        </p:txBody>
      </p:sp>
      <p:pic>
        <p:nvPicPr>
          <p:cNvPr id="7" name="図 6">
            <a:extLst>
              <a:ext uri="{FF2B5EF4-FFF2-40B4-BE49-F238E27FC236}">
                <a16:creationId xmlns:a16="http://schemas.microsoft.com/office/drawing/2014/main" id="{DD1008B5-63D7-507D-2E37-6623BA741BC2}"/>
              </a:ext>
            </a:extLst>
          </p:cNvPr>
          <p:cNvPicPr>
            <a:picLocks noChangeAspect="1"/>
          </p:cNvPicPr>
          <p:nvPr/>
        </p:nvPicPr>
        <p:blipFill>
          <a:blip r:embed="rId2"/>
          <a:stretch>
            <a:fillRect/>
          </a:stretch>
        </p:blipFill>
        <p:spPr>
          <a:xfrm>
            <a:off x="7095624" y="1196639"/>
            <a:ext cx="4116859" cy="2467175"/>
          </a:xfrm>
          <a:prstGeom prst="rect">
            <a:avLst/>
          </a:prstGeom>
        </p:spPr>
      </p:pic>
      <p:pic>
        <p:nvPicPr>
          <p:cNvPr id="9" name="図 8">
            <a:extLst>
              <a:ext uri="{FF2B5EF4-FFF2-40B4-BE49-F238E27FC236}">
                <a16:creationId xmlns:a16="http://schemas.microsoft.com/office/drawing/2014/main" id="{5A684B29-251A-4045-03B3-C9F0EC2B4096}"/>
              </a:ext>
            </a:extLst>
          </p:cNvPr>
          <p:cNvPicPr>
            <a:picLocks noChangeAspect="1"/>
          </p:cNvPicPr>
          <p:nvPr/>
        </p:nvPicPr>
        <p:blipFill>
          <a:blip r:embed="rId3"/>
          <a:stretch>
            <a:fillRect/>
          </a:stretch>
        </p:blipFill>
        <p:spPr>
          <a:xfrm>
            <a:off x="7202814" y="3910457"/>
            <a:ext cx="4009669" cy="2402938"/>
          </a:xfrm>
          <a:prstGeom prst="rect">
            <a:avLst/>
          </a:prstGeom>
        </p:spPr>
      </p:pic>
      <p:sp>
        <p:nvSpPr>
          <p:cNvPr id="10" name="テキスト ボックス 9">
            <a:extLst>
              <a:ext uri="{FF2B5EF4-FFF2-40B4-BE49-F238E27FC236}">
                <a16:creationId xmlns:a16="http://schemas.microsoft.com/office/drawing/2014/main" id="{0FF60263-1327-CAE2-D1CF-012C63465B3D}"/>
              </a:ext>
            </a:extLst>
          </p:cNvPr>
          <p:cNvSpPr txBox="1"/>
          <p:nvPr/>
        </p:nvSpPr>
        <p:spPr>
          <a:xfrm>
            <a:off x="9062750" y="1577455"/>
            <a:ext cx="837708" cy="369332"/>
          </a:xfrm>
          <a:prstGeom prst="rect">
            <a:avLst/>
          </a:prstGeom>
          <a:noFill/>
        </p:spPr>
        <p:txBody>
          <a:bodyPr wrap="square" rtlCol="0">
            <a:spAutoFit/>
          </a:bodyPr>
          <a:lstStyle/>
          <a:p>
            <a:r>
              <a:rPr kumimoji="1" lang="en-US" altLang="ja-JP" dirty="0">
                <a:solidFill>
                  <a:srgbClr val="0070C0"/>
                </a:solidFill>
              </a:rPr>
              <a:t>3D</a:t>
            </a:r>
            <a:r>
              <a:rPr kumimoji="1" lang="en-US" altLang="ja-JP" baseline="-25000" dirty="0">
                <a:solidFill>
                  <a:srgbClr val="0070C0"/>
                </a:solidFill>
              </a:rPr>
              <a:t>3/2</a:t>
            </a:r>
            <a:endParaRPr kumimoji="1" lang="ja-JP" altLang="en-US" baseline="-25000" dirty="0">
              <a:solidFill>
                <a:srgbClr val="0070C0"/>
              </a:solidFill>
            </a:endParaRPr>
          </a:p>
        </p:txBody>
      </p:sp>
      <p:sp>
        <p:nvSpPr>
          <p:cNvPr id="11" name="テキスト ボックス 10">
            <a:extLst>
              <a:ext uri="{FF2B5EF4-FFF2-40B4-BE49-F238E27FC236}">
                <a16:creationId xmlns:a16="http://schemas.microsoft.com/office/drawing/2014/main" id="{E7303A3D-D7F8-52DC-5943-8E9076780857}"/>
              </a:ext>
            </a:extLst>
          </p:cNvPr>
          <p:cNvSpPr txBox="1"/>
          <p:nvPr/>
        </p:nvSpPr>
        <p:spPr>
          <a:xfrm>
            <a:off x="8064418" y="2245560"/>
            <a:ext cx="734961" cy="369332"/>
          </a:xfrm>
          <a:prstGeom prst="rect">
            <a:avLst/>
          </a:prstGeom>
          <a:noFill/>
        </p:spPr>
        <p:txBody>
          <a:bodyPr wrap="square" rtlCol="0">
            <a:spAutoFit/>
          </a:bodyPr>
          <a:lstStyle/>
          <a:p>
            <a:r>
              <a:rPr kumimoji="1" lang="en-US" altLang="ja-JP" dirty="0">
                <a:solidFill>
                  <a:srgbClr val="7030A0"/>
                </a:solidFill>
              </a:rPr>
              <a:t>3D</a:t>
            </a:r>
            <a:r>
              <a:rPr kumimoji="1" lang="en-US" altLang="ja-JP" baseline="-25000" dirty="0">
                <a:solidFill>
                  <a:srgbClr val="7030A0"/>
                </a:solidFill>
              </a:rPr>
              <a:t>5/2</a:t>
            </a:r>
            <a:endParaRPr kumimoji="1" lang="ja-JP" altLang="en-US" baseline="-25000" dirty="0">
              <a:solidFill>
                <a:srgbClr val="7030A0"/>
              </a:solidFill>
            </a:endParaRPr>
          </a:p>
        </p:txBody>
      </p:sp>
      <p:sp>
        <p:nvSpPr>
          <p:cNvPr id="12" name="テキスト ボックス 11">
            <a:extLst>
              <a:ext uri="{FF2B5EF4-FFF2-40B4-BE49-F238E27FC236}">
                <a16:creationId xmlns:a16="http://schemas.microsoft.com/office/drawing/2014/main" id="{62CC31C7-F2EB-35C1-8E85-90D13C810BE1}"/>
              </a:ext>
            </a:extLst>
          </p:cNvPr>
          <p:cNvSpPr txBox="1"/>
          <p:nvPr/>
        </p:nvSpPr>
        <p:spPr>
          <a:xfrm>
            <a:off x="8160527" y="4448939"/>
            <a:ext cx="542741" cy="369332"/>
          </a:xfrm>
          <a:prstGeom prst="rect">
            <a:avLst/>
          </a:prstGeom>
          <a:noFill/>
        </p:spPr>
        <p:txBody>
          <a:bodyPr wrap="square" rtlCol="0">
            <a:spAutoFit/>
          </a:bodyPr>
          <a:lstStyle/>
          <a:p>
            <a:r>
              <a:rPr kumimoji="1" lang="en-US" altLang="ja-JP" dirty="0">
                <a:solidFill>
                  <a:srgbClr val="7030A0"/>
                </a:solidFill>
              </a:rPr>
              <a:t>3D</a:t>
            </a:r>
            <a:endParaRPr kumimoji="1" lang="ja-JP" altLang="en-US" dirty="0">
              <a:solidFill>
                <a:srgbClr val="7030A0"/>
              </a:solidFill>
            </a:endParaRPr>
          </a:p>
        </p:txBody>
      </p:sp>
    </p:spTree>
    <p:extLst>
      <p:ext uri="{BB962C8B-B14F-4D97-AF65-F5344CB8AC3E}">
        <p14:creationId xmlns:p14="http://schemas.microsoft.com/office/powerpoint/2010/main" val="205828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255B6B6-6044-0016-E5EC-5D3B6E249BE3}"/>
              </a:ext>
            </a:extLst>
          </p:cNvPr>
          <p:cNvPicPr>
            <a:picLocks noChangeAspect="1"/>
          </p:cNvPicPr>
          <p:nvPr/>
        </p:nvPicPr>
        <p:blipFill>
          <a:blip r:embed="rId2"/>
          <a:stretch>
            <a:fillRect/>
          </a:stretch>
        </p:blipFill>
        <p:spPr>
          <a:xfrm>
            <a:off x="973331" y="1859081"/>
            <a:ext cx="5619554" cy="1306026"/>
          </a:xfrm>
          <a:prstGeom prst="rect">
            <a:avLst/>
          </a:prstGeom>
        </p:spPr>
      </p:pic>
      <p:sp>
        <p:nvSpPr>
          <p:cNvPr id="2" name="タイトル 1">
            <a:extLst>
              <a:ext uri="{FF2B5EF4-FFF2-40B4-BE49-F238E27FC236}">
                <a16:creationId xmlns:a16="http://schemas.microsoft.com/office/drawing/2014/main" id="{08C13E5D-9CC1-D716-52F3-013907EF49CA}"/>
              </a:ext>
            </a:extLst>
          </p:cNvPr>
          <p:cNvSpPr>
            <a:spLocks noGrp="1"/>
          </p:cNvSpPr>
          <p:nvPr>
            <p:ph type="title"/>
          </p:nvPr>
        </p:nvSpPr>
        <p:spPr/>
        <p:txBody>
          <a:bodyPr/>
          <a:lstStyle/>
          <a:p>
            <a:r>
              <a:rPr lang="en-US" altLang="ja-JP" dirty="0"/>
              <a:t>Calculation results </a:t>
            </a:r>
            <a:r>
              <a:rPr lang="ja-JP" altLang="en-US" dirty="0"/>
              <a:t>（</a:t>
            </a:r>
            <a:r>
              <a:rPr lang="en-US" altLang="ja-JP" dirty="0"/>
              <a:t>D</a:t>
            </a:r>
            <a:r>
              <a:rPr lang="ja-JP" altLang="en-US" dirty="0"/>
              <a:t> </a:t>
            </a:r>
            <a:r>
              <a:rPr lang="en-US" altLang="ja-JP" dirty="0"/>
              <a:t>orbital</a:t>
            </a:r>
            <a:r>
              <a:rPr lang="ja-JP" altLang="en-US" dirty="0"/>
              <a:t>）</a:t>
            </a:r>
            <a:endParaRPr kumimoji="1" lang="ja-JP" altLang="en-US" dirty="0"/>
          </a:p>
        </p:txBody>
      </p:sp>
      <p:sp>
        <p:nvSpPr>
          <p:cNvPr id="4" name="スライド番号プレースホルダー 3">
            <a:extLst>
              <a:ext uri="{FF2B5EF4-FFF2-40B4-BE49-F238E27FC236}">
                <a16:creationId xmlns:a16="http://schemas.microsoft.com/office/drawing/2014/main" id="{C57EAA04-3C56-4D22-85E9-99640A62C4A7}"/>
              </a:ext>
            </a:extLst>
          </p:cNvPr>
          <p:cNvSpPr>
            <a:spLocks noGrp="1"/>
          </p:cNvSpPr>
          <p:nvPr>
            <p:ph type="sldNum" sz="quarter" idx="12"/>
          </p:nvPr>
        </p:nvSpPr>
        <p:spPr/>
        <p:txBody>
          <a:bodyPr/>
          <a:lstStyle/>
          <a:p>
            <a:fld id="{07A4E4E8-F9FA-40E9-B5A9-0FED9DF717F6}" type="slidenum">
              <a:rPr kumimoji="1" lang="ja-JP" altLang="en-US" smtClean="0"/>
              <a:t>22</a:t>
            </a:fld>
            <a:endParaRPr kumimoji="1" lang="ja-JP" altLang="en-US"/>
          </a:p>
        </p:txBody>
      </p:sp>
      <p:sp>
        <p:nvSpPr>
          <p:cNvPr id="9" name="テキスト ボックス 8">
            <a:extLst>
              <a:ext uri="{FF2B5EF4-FFF2-40B4-BE49-F238E27FC236}">
                <a16:creationId xmlns:a16="http://schemas.microsoft.com/office/drawing/2014/main" id="{630EA03E-031D-22D6-9837-457D95DC8B75}"/>
              </a:ext>
            </a:extLst>
          </p:cNvPr>
          <p:cNvSpPr txBox="1"/>
          <p:nvPr/>
        </p:nvSpPr>
        <p:spPr>
          <a:xfrm>
            <a:off x="779632" y="1397416"/>
            <a:ext cx="8134350" cy="461665"/>
          </a:xfrm>
          <a:prstGeom prst="rect">
            <a:avLst/>
          </a:prstGeom>
          <a:noFill/>
        </p:spPr>
        <p:txBody>
          <a:bodyPr wrap="square" rtlCol="0">
            <a:spAutoFit/>
          </a:bodyPr>
          <a:lstStyle/>
          <a:p>
            <a:r>
              <a:rPr kumimoji="1" lang="ja-JP" altLang="en-US" sz="2400" dirty="0"/>
              <a:t>・</a:t>
            </a:r>
            <a:r>
              <a:rPr kumimoji="1" lang="en-US" altLang="ja-JP" sz="2400" dirty="0"/>
              <a:t>Comparison of binding energies of D orbitals at n=3</a:t>
            </a:r>
            <a:endParaRPr kumimoji="1" lang="ja-JP" altLang="en-US" sz="2400" dirty="0"/>
          </a:p>
        </p:txBody>
      </p:sp>
      <p:sp>
        <p:nvSpPr>
          <p:cNvPr id="10" name="テキスト ボックス 9">
            <a:extLst>
              <a:ext uri="{FF2B5EF4-FFF2-40B4-BE49-F238E27FC236}">
                <a16:creationId xmlns:a16="http://schemas.microsoft.com/office/drawing/2014/main" id="{47123660-9746-2CBB-F4A4-0D14BE6FD416}"/>
              </a:ext>
            </a:extLst>
          </p:cNvPr>
          <p:cNvSpPr txBox="1"/>
          <p:nvPr/>
        </p:nvSpPr>
        <p:spPr>
          <a:xfrm>
            <a:off x="779632" y="3639672"/>
            <a:ext cx="10650368" cy="830997"/>
          </a:xfrm>
          <a:prstGeom prst="rect">
            <a:avLst/>
          </a:prstGeom>
          <a:noFill/>
        </p:spPr>
        <p:txBody>
          <a:bodyPr wrap="square" rtlCol="0">
            <a:spAutoFit/>
          </a:bodyPr>
          <a:lstStyle/>
          <a:p>
            <a:r>
              <a:rPr kumimoji="1" lang="ja-JP" altLang="en-US" sz="2400" dirty="0"/>
              <a:t>・</a:t>
            </a:r>
            <a:r>
              <a:rPr kumimoji="1" lang="en-US" altLang="ja-JP" sz="2400" dirty="0"/>
              <a:t> Wave function spreads and boundary conditions cause the value to be shifted</a:t>
            </a:r>
          </a:p>
          <a:p>
            <a:r>
              <a:rPr lang="ja-JP" altLang="en-US" sz="2400" dirty="0"/>
              <a:t>・</a:t>
            </a:r>
            <a:r>
              <a:rPr lang="en-US" altLang="ja-JP" sz="2400" dirty="0"/>
              <a:t> Similar to P orbitals, fine structure appears</a:t>
            </a:r>
            <a:endParaRPr kumimoji="1" lang="ja-JP" altLang="en-US" sz="2400" dirty="0"/>
          </a:p>
        </p:txBody>
      </p:sp>
      <p:cxnSp>
        <p:nvCxnSpPr>
          <p:cNvPr id="13" name="直線コネクタ 12">
            <a:extLst>
              <a:ext uri="{FF2B5EF4-FFF2-40B4-BE49-F238E27FC236}">
                <a16:creationId xmlns:a16="http://schemas.microsoft.com/office/drawing/2014/main" id="{D9A099C4-D2F4-377C-1F81-224B23FA4373}"/>
              </a:ext>
            </a:extLst>
          </p:cNvPr>
          <p:cNvCxnSpPr>
            <a:cxnSpLocks/>
          </p:cNvCxnSpPr>
          <p:nvPr/>
        </p:nvCxnSpPr>
        <p:spPr>
          <a:xfrm>
            <a:off x="2102225" y="2658036"/>
            <a:ext cx="30479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E042DE84-B53F-0B89-4491-EDB74120E6CD}"/>
              </a:ext>
            </a:extLst>
          </p:cNvPr>
          <p:cNvCxnSpPr>
            <a:cxnSpLocks/>
          </p:cNvCxnSpPr>
          <p:nvPr/>
        </p:nvCxnSpPr>
        <p:spPr>
          <a:xfrm>
            <a:off x="3480549" y="2658036"/>
            <a:ext cx="30255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F3001CCD-78FC-78BB-751A-22320224D438}"/>
              </a:ext>
            </a:extLst>
          </p:cNvPr>
          <p:cNvCxnSpPr>
            <a:cxnSpLocks/>
          </p:cNvCxnSpPr>
          <p:nvPr/>
        </p:nvCxnSpPr>
        <p:spPr>
          <a:xfrm>
            <a:off x="2102225" y="3036795"/>
            <a:ext cx="30479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14527CD-257A-4736-B7CB-76AAFEC9B112}"/>
              </a:ext>
            </a:extLst>
          </p:cNvPr>
          <p:cNvCxnSpPr>
            <a:cxnSpLocks/>
          </p:cNvCxnSpPr>
          <p:nvPr/>
        </p:nvCxnSpPr>
        <p:spPr>
          <a:xfrm>
            <a:off x="3480549" y="3036795"/>
            <a:ext cx="30255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703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80DC3787-4FEA-613D-70D9-7BD8E9089593}"/>
              </a:ext>
            </a:extLst>
          </p:cNvPr>
          <p:cNvPicPr>
            <a:picLocks noChangeAspect="1"/>
          </p:cNvPicPr>
          <p:nvPr/>
        </p:nvPicPr>
        <p:blipFill>
          <a:blip r:embed="rId3"/>
          <a:stretch>
            <a:fillRect/>
          </a:stretch>
        </p:blipFill>
        <p:spPr>
          <a:xfrm>
            <a:off x="2748067" y="2179090"/>
            <a:ext cx="6110034" cy="942906"/>
          </a:xfrm>
          <a:prstGeom prst="rect">
            <a:avLst/>
          </a:prstGeom>
        </p:spPr>
      </p:pic>
      <p:sp>
        <p:nvSpPr>
          <p:cNvPr id="2" name="タイトル 1">
            <a:extLst>
              <a:ext uri="{FF2B5EF4-FFF2-40B4-BE49-F238E27FC236}">
                <a16:creationId xmlns:a16="http://schemas.microsoft.com/office/drawing/2014/main" id="{C4ACF707-75B3-96AF-F800-35E42F937ED4}"/>
              </a:ext>
            </a:extLst>
          </p:cNvPr>
          <p:cNvSpPr>
            <a:spLocks noGrp="1"/>
          </p:cNvSpPr>
          <p:nvPr>
            <p:ph type="title"/>
          </p:nvPr>
        </p:nvSpPr>
        <p:spPr/>
        <p:txBody>
          <a:bodyPr/>
          <a:lstStyle/>
          <a:p>
            <a:r>
              <a:rPr kumimoji="1" lang="en-US" altLang="ja-JP" dirty="0"/>
              <a:t>Phase space factor</a:t>
            </a:r>
            <a:endParaRPr kumimoji="1" lang="ja-JP" altLang="en-US" dirty="0"/>
          </a:p>
        </p:txBody>
      </p:sp>
      <p:sp>
        <p:nvSpPr>
          <p:cNvPr id="3" name="コンテンツ プレースホルダー 2">
            <a:extLst>
              <a:ext uri="{FF2B5EF4-FFF2-40B4-BE49-F238E27FC236}">
                <a16:creationId xmlns:a16="http://schemas.microsoft.com/office/drawing/2014/main" id="{ED0F6E01-AAD9-D1A0-6E7E-FF2A4AEFAF79}"/>
              </a:ext>
            </a:extLst>
          </p:cNvPr>
          <p:cNvSpPr>
            <a:spLocks noGrp="1"/>
          </p:cNvSpPr>
          <p:nvPr>
            <p:ph idx="1"/>
          </p:nvPr>
        </p:nvSpPr>
        <p:spPr>
          <a:xfrm>
            <a:off x="876300" y="1597939"/>
            <a:ext cx="10336183" cy="4356100"/>
          </a:xfrm>
        </p:spPr>
        <p:txBody>
          <a:bodyPr>
            <a:normAutofit/>
          </a:bodyPr>
          <a:lstStyle/>
          <a:p>
            <a:pPr marL="0" indent="0">
              <a:buNone/>
            </a:pPr>
            <a:r>
              <a:rPr lang="ja-JP" altLang="en-US" sz="2400" dirty="0"/>
              <a:t>・</a:t>
            </a:r>
            <a:r>
              <a:rPr lang="en-US" altLang="ja-JP" sz="2400" dirty="0"/>
              <a:t>For 0νββ we have following equation</a:t>
            </a:r>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　　　</a:t>
            </a:r>
            <a:endParaRPr lang="en-US" altLang="ja-JP" sz="2400" dirty="0"/>
          </a:p>
          <a:p>
            <a:pPr marL="0" indent="0">
              <a:buNone/>
            </a:pPr>
            <a:r>
              <a:rPr lang="en-US" altLang="ja-JP" sz="2400" dirty="0"/>
              <a:t>              </a:t>
            </a:r>
            <a:r>
              <a:rPr lang="ja-JP" altLang="en-US" sz="2400" dirty="0"/>
              <a:t>　　　　　　　　</a:t>
            </a:r>
            <a:endParaRPr lang="en-US" altLang="ja-JP" sz="2400" dirty="0"/>
          </a:p>
        </p:txBody>
      </p:sp>
      <p:sp>
        <p:nvSpPr>
          <p:cNvPr id="4" name="スライド番号プレースホルダー 3">
            <a:extLst>
              <a:ext uri="{FF2B5EF4-FFF2-40B4-BE49-F238E27FC236}">
                <a16:creationId xmlns:a16="http://schemas.microsoft.com/office/drawing/2014/main" id="{1B5E526E-D2EB-12BA-F2F9-F04A20CA0B8A}"/>
              </a:ext>
            </a:extLst>
          </p:cNvPr>
          <p:cNvSpPr>
            <a:spLocks noGrp="1"/>
          </p:cNvSpPr>
          <p:nvPr>
            <p:ph type="sldNum" sz="quarter" idx="12"/>
          </p:nvPr>
        </p:nvSpPr>
        <p:spPr/>
        <p:txBody>
          <a:bodyPr/>
          <a:lstStyle/>
          <a:p>
            <a:fld id="{07A4E4E8-F9FA-40E9-B5A9-0FED9DF717F6}" type="slidenum">
              <a:rPr kumimoji="1" lang="ja-JP" altLang="en-US" smtClean="0"/>
              <a:t>3</a:t>
            </a:fld>
            <a:endParaRPr kumimoji="1" lang="ja-JP" altLang="en-US"/>
          </a:p>
        </p:txBody>
      </p:sp>
      <p:sp>
        <p:nvSpPr>
          <p:cNvPr id="7" name="テキスト ボックス 6">
            <a:extLst>
              <a:ext uri="{FF2B5EF4-FFF2-40B4-BE49-F238E27FC236}">
                <a16:creationId xmlns:a16="http://schemas.microsoft.com/office/drawing/2014/main" id="{C0B17407-AB86-3A58-4469-EFA258DF6C47}"/>
              </a:ext>
            </a:extLst>
          </p:cNvPr>
          <p:cNvSpPr txBox="1"/>
          <p:nvPr/>
        </p:nvSpPr>
        <p:spPr>
          <a:xfrm>
            <a:off x="2686379" y="2881144"/>
            <a:ext cx="1317812" cy="400110"/>
          </a:xfrm>
          <a:prstGeom prst="rect">
            <a:avLst/>
          </a:prstGeom>
          <a:noFill/>
        </p:spPr>
        <p:txBody>
          <a:bodyPr wrap="square" rtlCol="0">
            <a:spAutoFit/>
          </a:bodyPr>
          <a:lstStyle/>
          <a:p>
            <a:r>
              <a:rPr kumimoji="1" lang="en-US" altLang="ja-JP" sz="2000" dirty="0">
                <a:solidFill>
                  <a:srgbClr val="0070C0"/>
                </a:solidFill>
              </a:rPr>
              <a:t>Half-life</a:t>
            </a:r>
            <a:endParaRPr kumimoji="1" lang="ja-JP" altLang="en-US" sz="2000" dirty="0">
              <a:solidFill>
                <a:srgbClr val="0070C0"/>
              </a:solidFill>
            </a:endParaRPr>
          </a:p>
        </p:txBody>
      </p:sp>
      <p:sp>
        <p:nvSpPr>
          <p:cNvPr id="8" name="テキスト ボックス 7">
            <a:extLst>
              <a:ext uri="{FF2B5EF4-FFF2-40B4-BE49-F238E27FC236}">
                <a16:creationId xmlns:a16="http://schemas.microsoft.com/office/drawing/2014/main" id="{01F8022C-118F-4E47-6C30-A40E8359AFB3}"/>
              </a:ext>
            </a:extLst>
          </p:cNvPr>
          <p:cNvSpPr txBox="1"/>
          <p:nvPr/>
        </p:nvSpPr>
        <p:spPr>
          <a:xfrm>
            <a:off x="3972675" y="2085913"/>
            <a:ext cx="2543351" cy="461665"/>
          </a:xfrm>
          <a:prstGeom prst="rect">
            <a:avLst/>
          </a:prstGeom>
          <a:noFill/>
        </p:spPr>
        <p:txBody>
          <a:bodyPr wrap="square" rtlCol="0">
            <a:spAutoFit/>
          </a:bodyPr>
          <a:lstStyle/>
          <a:p>
            <a:r>
              <a:rPr kumimoji="1" lang="en-US" altLang="ja-JP" sz="2400" dirty="0">
                <a:solidFill>
                  <a:srgbClr val="FF0000"/>
                </a:solidFill>
              </a:rPr>
              <a:t>Phase space factor</a:t>
            </a:r>
            <a:endParaRPr kumimoji="1" lang="ja-JP" altLang="en-US" sz="2400" dirty="0">
              <a:solidFill>
                <a:srgbClr val="FF0000"/>
              </a:solidFill>
            </a:endParaRPr>
          </a:p>
        </p:txBody>
      </p:sp>
      <p:cxnSp>
        <p:nvCxnSpPr>
          <p:cNvPr id="13" name="直線矢印コネクタ 12">
            <a:extLst>
              <a:ext uri="{FF2B5EF4-FFF2-40B4-BE49-F238E27FC236}">
                <a16:creationId xmlns:a16="http://schemas.microsoft.com/office/drawing/2014/main" id="{1B3B58D9-76BA-CF41-06B1-08B0FCBF11D4}"/>
              </a:ext>
            </a:extLst>
          </p:cNvPr>
          <p:cNvCxnSpPr>
            <a:cxnSpLocks/>
          </p:cNvCxnSpPr>
          <p:nvPr/>
        </p:nvCxnSpPr>
        <p:spPr>
          <a:xfrm flipV="1">
            <a:off x="5988318" y="2881144"/>
            <a:ext cx="317471" cy="495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32BCAEEB-0474-49C9-BB88-A1446FEEFD53}"/>
              </a:ext>
            </a:extLst>
          </p:cNvPr>
          <p:cNvSpPr txBox="1"/>
          <p:nvPr/>
        </p:nvSpPr>
        <p:spPr>
          <a:xfrm>
            <a:off x="4751519" y="3281254"/>
            <a:ext cx="1932730" cy="646331"/>
          </a:xfrm>
          <a:prstGeom prst="rect">
            <a:avLst/>
          </a:prstGeom>
          <a:noFill/>
        </p:spPr>
        <p:txBody>
          <a:bodyPr wrap="square" rtlCol="0">
            <a:spAutoFit/>
          </a:bodyPr>
          <a:lstStyle/>
          <a:p>
            <a:r>
              <a:rPr kumimoji="1" lang="en-US" altLang="ja-JP" dirty="0"/>
              <a:t>Axial</a:t>
            </a:r>
            <a:r>
              <a:rPr kumimoji="1" lang="ja-JP" altLang="en-US" dirty="0"/>
              <a:t> </a:t>
            </a:r>
            <a:r>
              <a:rPr kumimoji="1" lang="en-US" altLang="ja-JP" dirty="0"/>
              <a:t>vector</a:t>
            </a:r>
            <a:r>
              <a:rPr kumimoji="1" lang="ja-JP" altLang="en-US" dirty="0"/>
              <a:t> </a:t>
            </a:r>
            <a:r>
              <a:rPr kumimoji="1" lang="en-US" altLang="ja-JP" dirty="0"/>
              <a:t>coupling</a:t>
            </a:r>
            <a:r>
              <a:rPr kumimoji="1" lang="ja-JP" altLang="en-US" dirty="0"/>
              <a:t> </a:t>
            </a:r>
            <a:r>
              <a:rPr kumimoji="1" lang="en-US" altLang="ja-JP" dirty="0"/>
              <a:t>constant</a:t>
            </a:r>
            <a:endParaRPr kumimoji="1" lang="ja-JP" altLang="en-US" dirty="0"/>
          </a:p>
        </p:txBody>
      </p:sp>
      <p:cxnSp>
        <p:nvCxnSpPr>
          <p:cNvPr id="17" name="直線矢印コネクタ 16">
            <a:extLst>
              <a:ext uri="{FF2B5EF4-FFF2-40B4-BE49-F238E27FC236}">
                <a16:creationId xmlns:a16="http://schemas.microsoft.com/office/drawing/2014/main" id="{25757E80-8F3D-A29D-92BC-89094997C56A}"/>
              </a:ext>
            </a:extLst>
          </p:cNvPr>
          <p:cNvCxnSpPr>
            <a:cxnSpLocks/>
          </p:cNvCxnSpPr>
          <p:nvPr/>
        </p:nvCxnSpPr>
        <p:spPr>
          <a:xfrm flipH="1">
            <a:off x="6947650" y="1823494"/>
            <a:ext cx="333089" cy="689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983FE5FA-C5DB-CC59-6615-02F1B2B0D44D}"/>
              </a:ext>
            </a:extLst>
          </p:cNvPr>
          <p:cNvSpPr txBox="1"/>
          <p:nvPr/>
        </p:nvSpPr>
        <p:spPr>
          <a:xfrm>
            <a:off x="7125121" y="1413273"/>
            <a:ext cx="2447503" cy="369332"/>
          </a:xfrm>
          <a:prstGeom prst="rect">
            <a:avLst/>
          </a:prstGeom>
          <a:noFill/>
        </p:spPr>
        <p:txBody>
          <a:bodyPr wrap="square" rtlCol="0">
            <a:spAutoFit/>
          </a:bodyPr>
          <a:lstStyle/>
          <a:p>
            <a:r>
              <a:rPr kumimoji="1" lang="en-US" altLang="ja-JP" dirty="0">
                <a:solidFill>
                  <a:srgbClr val="0070C0"/>
                </a:solidFill>
              </a:rPr>
              <a:t>Nuclear</a:t>
            </a:r>
            <a:r>
              <a:rPr kumimoji="1" lang="ja-JP" altLang="en-US" dirty="0">
                <a:solidFill>
                  <a:srgbClr val="0070C0"/>
                </a:solidFill>
              </a:rPr>
              <a:t> </a:t>
            </a:r>
            <a:r>
              <a:rPr kumimoji="1" lang="en-US" altLang="ja-JP" dirty="0">
                <a:solidFill>
                  <a:srgbClr val="0070C0"/>
                </a:solidFill>
              </a:rPr>
              <a:t>matrix</a:t>
            </a:r>
            <a:r>
              <a:rPr kumimoji="1" lang="ja-JP" altLang="en-US" dirty="0">
                <a:solidFill>
                  <a:srgbClr val="0070C0"/>
                </a:solidFill>
              </a:rPr>
              <a:t> </a:t>
            </a:r>
            <a:r>
              <a:rPr kumimoji="1" lang="en-US" altLang="ja-JP" dirty="0">
                <a:solidFill>
                  <a:srgbClr val="0070C0"/>
                </a:solidFill>
              </a:rPr>
              <a:t>element</a:t>
            </a:r>
            <a:endParaRPr kumimoji="1" lang="ja-JP" altLang="en-US" dirty="0">
              <a:solidFill>
                <a:srgbClr val="0070C0"/>
              </a:solidFill>
            </a:endParaRPr>
          </a:p>
        </p:txBody>
      </p:sp>
      <p:cxnSp>
        <p:nvCxnSpPr>
          <p:cNvPr id="24" name="直線矢印コネクタ 23">
            <a:extLst>
              <a:ext uri="{FF2B5EF4-FFF2-40B4-BE49-F238E27FC236}">
                <a16:creationId xmlns:a16="http://schemas.microsoft.com/office/drawing/2014/main" id="{67D97773-B4AC-1947-D6BC-411A244113D0}"/>
              </a:ext>
            </a:extLst>
          </p:cNvPr>
          <p:cNvCxnSpPr>
            <a:cxnSpLocks/>
          </p:cNvCxnSpPr>
          <p:nvPr/>
        </p:nvCxnSpPr>
        <p:spPr>
          <a:xfrm flipH="1" flipV="1">
            <a:off x="8453719" y="2513262"/>
            <a:ext cx="679801" cy="650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048CB23-4859-E7EB-91EB-8FD4E9D9A1A7}"/>
              </a:ext>
            </a:extLst>
          </p:cNvPr>
          <p:cNvSpPr txBox="1"/>
          <p:nvPr/>
        </p:nvSpPr>
        <p:spPr>
          <a:xfrm>
            <a:off x="7921048" y="3128974"/>
            <a:ext cx="2677939" cy="400110"/>
          </a:xfrm>
          <a:prstGeom prst="rect">
            <a:avLst/>
          </a:prstGeom>
          <a:noFill/>
        </p:spPr>
        <p:txBody>
          <a:bodyPr wrap="square" rtlCol="0">
            <a:spAutoFit/>
          </a:bodyPr>
          <a:lstStyle/>
          <a:p>
            <a:pPr algn="ctr"/>
            <a:r>
              <a:rPr kumimoji="1" lang="en-US" altLang="ja-JP" sz="2000" dirty="0">
                <a:solidFill>
                  <a:srgbClr val="FF0000"/>
                </a:solidFill>
              </a:rPr>
              <a:t>Effective neutrino mass</a:t>
            </a:r>
            <a:endParaRPr kumimoji="1" lang="ja-JP" altLang="en-US" sz="2000" dirty="0">
              <a:solidFill>
                <a:srgbClr val="FF0000"/>
              </a:solidFill>
            </a:endParaRPr>
          </a:p>
        </p:txBody>
      </p:sp>
      <p:cxnSp>
        <p:nvCxnSpPr>
          <p:cNvPr id="27" name="直線矢印コネクタ 26">
            <a:extLst>
              <a:ext uri="{FF2B5EF4-FFF2-40B4-BE49-F238E27FC236}">
                <a16:creationId xmlns:a16="http://schemas.microsoft.com/office/drawing/2014/main" id="{0C5C4E93-BD5C-3157-79B1-9650274160C9}"/>
              </a:ext>
            </a:extLst>
          </p:cNvPr>
          <p:cNvCxnSpPr>
            <a:cxnSpLocks/>
          </p:cNvCxnSpPr>
          <p:nvPr/>
        </p:nvCxnSpPr>
        <p:spPr>
          <a:xfrm flipV="1">
            <a:off x="7429458" y="3029304"/>
            <a:ext cx="641149" cy="489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5D2A56EF-D965-1B87-D0D5-F210727D4547}"/>
              </a:ext>
            </a:extLst>
          </p:cNvPr>
          <p:cNvSpPr txBox="1"/>
          <p:nvPr/>
        </p:nvSpPr>
        <p:spPr>
          <a:xfrm>
            <a:off x="6629450" y="3480015"/>
            <a:ext cx="1910683" cy="369332"/>
          </a:xfrm>
          <a:prstGeom prst="rect">
            <a:avLst/>
          </a:prstGeom>
          <a:noFill/>
        </p:spPr>
        <p:txBody>
          <a:bodyPr wrap="square" rtlCol="0">
            <a:spAutoFit/>
          </a:bodyPr>
          <a:lstStyle/>
          <a:p>
            <a:r>
              <a:rPr kumimoji="1" lang="en-US" altLang="ja-JP" dirty="0"/>
              <a:t>Electron</a:t>
            </a:r>
            <a:r>
              <a:rPr kumimoji="1" lang="ja-JP" altLang="en-US" dirty="0"/>
              <a:t> </a:t>
            </a:r>
            <a:r>
              <a:rPr kumimoji="1" lang="en-US" altLang="ja-JP" dirty="0"/>
              <a:t>mass</a:t>
            </a:r>
            <a:endParaRPr kumimoji="1" lang="ja-JP" altLang="en-US" dirty="0"/>
          </a:p>
        </p:txBody>
      </p:sp>
      <p:sp>
        <p:nvSpPr>
          <p:cNvPr id="5" name="矢印: 右 4">
            <a:extLst>
              <a:ext uri="{FF2B5EF4-FFF2-40B4-BE49-F238E27FC236}">
                <a16:creationId xmlns:a16="http://schemas.microsoft.com/office/drawing/2014/main" id="{17C9E5BD-D4E6-E1F8-5B05-C54DA1068640}"/>
              </a:ext>
            </a:extLst>
          </p:cNvPr>
          <p:cNvSpPr/>
          <p:nvPr/>
        </p:nvSpPr>
        <p:spPr>
          <a:xfrm>
            <a:off x="1713685" y="3927585"/>
            <a:ext cx="808212" cy="4201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D9DEE95-8BCB-BCAC-3E4C-F839A13CD53F}"/>
              </a:ext>
            </a:extLst>
          </p:cNvPr>
          <p:cNvSpPr/>
          <p:nvPr/>
        </p:nvSpPr>
        <p:spPr>
          <a:xfrm>
            <a:off x="4320827" y="2469630"/>
            <a:ext cx="1803748" cy="406539"/>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857842E-E8FF-0493-3550-D4186618BEB9}"/>
              </a:ext>
            </a:extLst>
          </p:cNvPr>
          <p:cNvSpPr txBox="1"/>
          <p:nvPr/>
        </p:nvSpPr>
        <p:spPr>
          <a:xfrm>
            <a:off x="2625795" y="3913963"/>
            <a:ext cx="7476446" cy="830997"/>
          </a:xfrm>
          <a:prstGeom prst="rect">
            <a:avLst/>
          </a:prstGeom>
          <a:noFill/>
        </p:spPr>
        <p:txBody>
          <a:bodyPr wrap="square" rtlCol="0">
            <a:spAutoFit/>
          </a:bodyPr>
          <a:lstStyle/>
          <a:p>
            <a:r>
              <a:rPr kumimoji="1" lang="en-US" altLang="ja-JP" sz="2400" dirty="0">
                <a:solidFill>
                  <a:srgbClr val="FF0000"/>
                </a:solidFill>
              </a:rPr>
              <a:t>Effective neutrino</a:t>
            </a:r>
            <a:r>
              <a:rPr kumimoji="1" lang="en-US" altLang="ja-JP" sz="2400" dirty="0"/>
              <a:t> mass can be determined by calculating </a:t>
            </a:r>
            <a:r>
              <a:rPr kumimoji="1" lang="en-US" altLang="ja-JP" sz="2400" dirty="0">
                <a:solidFill>
                  <a:srgbClr val="0070C0"/>
                </a:solidFill>
              </a:rPr>
              <a:t>nuclear matrix element</a:t>
            </a:r>
            <a:r>
              <a:rPr kumimoji="1" lang="en-US" altLang="ja-JP" sz="2400" dirty="0"/>
              <a:t> and </a:t>
            </a:r>
            <a:r>
              <a:rPr kumimoji="1" lang="en-US" altLang="ja-JP" sz="2400" dirty="0">
                <a:solidFill>
                  <a:srgbClr val="FF0000"/>
                </a:solidFill>
              </a:rPr>
              <a:t>phase space factor</a:t>
            </a:r>
            <a:endParaRPr kumimoji="1" lang="ja-JP" altLang="en-US" sz="2400" dirty="0">
              <a:solidFill>
                <a:srgbClr val="FF0000"/>
              </a:solidFill>
            </a:endParaRPr>
          </a:p>
        </p:txBody>
      </p:sp>
      <p:sp>
        <p:nvSpPr>
          <p:cNvPr id="11" name="テキスト ボックス 10">
            <a:extLst>
              <a:ext uri="{FF2B5EF4-FFF2-40B4-BE49-F238E27FC236}">
                <a16:creationId xmlns:a16="http://schemas.microsoft.com/office/drawing/2014/main" id="{2E7C0F01-A8FF-862B-CB17-E685FC1088D8}"/>
              </a:ext>
            </a:extLst>
          </p:cNvPr>
          <p:cNvSpPr txBox="1"/>
          <p:nvPr/>
        </p:nvSpPr>
        <p:spPr>
          <a:xfrm>
            <a:off x="876300" y="4884345"/>
            <a:ext cx="10439400" cy="1200329"/>
          </a:xfrm>
          <a:prstGeom prst="rect">
            <a:avLst/>
          </a:prstGeom>
          <a:noFill/>
        </p:spPr>
        <p:txBody>
          <a:bodyPr wrap="square">
            <a:spAutoFit/>
          </a:bodyPr>
          <a:lstStyle/>
          <a:p>
            <a:pPr marL="0" indent="0">
              <a:buNone/>
            </a:pPr>
            <a:r>
              <a:rPr lang="ja-JP" altLang="en-US" sz="2400" dirty="0"/>
              <a:t>・</a:t>
            </a:r>
            <a:r>
              <a:rPr lang="en-US" altLang="ja-JP" sz="2400" dirty="0"/>
              <a:t> Want to calculate phase space factor </a:t>
            </a:r>
          </a:p>
          <a:p>
            <a:pPr marL="0" indent="0">
              <a:buNone/>
            </a:pPr>
            <a:r>
              <a:rPr lang="ja-JP" altLang="en-US" sz="2400" dirty="0"/>
              <a:t>　　　　　</a:t>
            </a:r>
            <a:r>
              <a:rPr lang="en-US" altLang="ja-JP" sz="2400" dirty="0"/>
              <a:t> Requires wave functions of high-energy (</a:t>
            </a:r>
            <a:r>
              <a:rPr lang="en-US" altLang="ja-JP" sz="2400" dirty="0">
                <a:solidFill>
                  <a:srgbClr val="0070C0"/>
                </a:solidFill>
              </a:rPr>
              <a:t>fast</a:t>
            </a:r>
            <a:r>
              <a:rPr lang="en-US" altLang="ja-JP" sz="2400" dirty="0"/>
              <a:t>) electrons emitted at 0νββ</a:t>
            </a:r>
          </a:p>
          <a:p>
            <a:pPr marL="0" indent="0">
              <a:buNone/>
            </a:pPr>
            <a:r>
              <a:rPr lang="ja-JP" altLang="en-US" sz="2400" dirty="0"/>
              <a:t>　　　　　　　　　</a:t>
            </a:r>
            <a:r>
              <a:rPr lang="en-US" altLang="ja-JP" sz="2400" dirty="0">
                <a:solidFill>
                  <a:srgbClr val="FF0000"/>
                </a:solidFill>
              </a:rPr>
              <a:t> </a:t>
            </a:r>
            <a:r>
              <a:rPr lang="en-US" altLang="ja-JP" sz="2400" dirty="0">
                <a:solidFill>
                  <a:schemeClr val="tx1"/>
                </a:solidFill>
              </a:rPr>
              <a:t>Need to solve </a:t>
            </a:r>
            <a:r>
              <a:rPr lang="en-US" altLang="ja-JP" sz="2400" dirty="0">
                <a:solidFill>
                  <a:srgbClr val="0070C0"/>
                </a:solidFill>
              </a:rPr>
              <a:t>Dirac equation</a:t>
            </a:r>
            <a:r>
              <a:rPr lang="en-US" altLang="ja-JP" sz="2400" dirty="0">
                <a:solidFill>
                  <a:schemeClr val="tx1"/>
                </a:solidFill>
              </a:rPr>
              <a:t>!</a:t>
            </a:r>
          </a:p>
        </p:txBody>
      </p:sp>
      <p:sp>
        <p:nvSpPr>
          <p:cNvPr id="12" name="矢印: 右 11">
            <a:extLst>
              <a:ext uri="{FF2B5EF4-FFF2-40B4-BE49-F238E27FC236}">
                <a16:creationId xmlns:a16="http://schemas.microsoft.com/office/drawing/2014/main" id="{0532FD41-4CD4-D94D-58C6-E9304DE935D0}"/>
              </a:ext>
            </a:extLst>
          </p:cNvPr>
          <p:cNvSpPr/>
          <p:nvPr/>
        </p:nvSpPr>
        <p:spPr>
          <a:xfrm>
            <a:off x="1444743" y="5296250"/>
            <a:ext cx="537883" cy="3765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5BBC1349-1FC6-9517-FF02-5015F669439E}"/>
              </a:ext>
            </a:extLst>
          </p:cNvPr>
          <p:cNvSpPr/>
          <p:nvPr/>
        </p:nvSpPr>
        <p:spPr>
          <a:xfrm>
            <a:off x="2252955" y="5672768"/>
            <a:ext cx="537883" cy="3765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5705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E7E7D6-A611-110F-0113-A999DE4BB0E2}"/>
              </a:ext>
            </a:extLst>
          </p:cNvPr>
          <p:cNvSpPr>
            <a:spLocks noGrp="1"/>
          </p:cNvSpPr>
          <p:nvPr>
            <p:ph type="title"/>
          </p:nvPr>
        </p:nvSpPr>
        <p:spPr/>
        <p:txBody>
          <a:bodyPr/>
          <a:lstStyle/>
          <a:p>
            <a:r>
              <a:rPr kumimoji="1" lang="en-US" altLang="ja-JP" dirty="0"/>
              <a:t>Purpose of the study</a:t>
            </a:r>
            <a:endParaRPr kumimoji="1" lang="ja-JP" altLang="en-US" dirty="0"/>
          </a:p>
        </p:txBody>
      </p:sp>
      <p:sp>
        <p:nvSpPr>
          <p:cNvPr id="3" name="コンテンツ プレースホルダー 2">
            <a:extLst>
              <a:ext uri="{FF2B5EF4-FFF2-40B4-BE49-F238E27FC236}">
                <a16:creationId xmlns:a16="http://schemas.microsoft.com/office/drawing/2014/main" id="{7B761F3E-41EB-56C0-6992-0FF6ABC96CAA}"/>
              </a:ext>
            </a:extLst>
          </p:cNvPr>
          <p:cNvSpPr>
            <a:spLocks noGrp="1"/>
          </p:cNvSpPr>
          <p:nvPr>
            <p:ph idx="1"/>
          </p:nvPr>
        </p:nvSpPr>
        <p:spPr>
          <a:xfrm>
            <a:off x="876300" y="1916482"/>
            <a:ext cx="10764554" cy="4001718"/>
          </a:xfrm>
        </p:spPr>
        <p:txBody>
          <a:bodyPr>
            <a:noAutofit/>
          </a:bodyPr>
          <a:lstStyle/>
          <a:p>
            <a:pPr marL="0" indent="0">
              <a:buNone/>
            </a:pPr>
            <a:endParaRPr lang="en-US" altLang="ja-JP" sz="2400" dirty="0"/>
          </a:p>
          <a:p>
            <a:pPr marL="0" indent="0">
              <a:buNone/>
            </a:pPr>
            <a:r>
              <a:rPr lang="ja-JP" altLang="en-US" sz="2400" dirty="0"/>
              <a:t>・</a:t>
            </a:r>
            <a:r>
              <a:rPr lang="en-US" altLang="ja-JP" sz="2400" dirty="0"/>
              <a:t>Calculate</a:t>
            </a:r>
            <a:r>
              <a:rPr kumimoji="1" lang="en-US" altLang="ja-JP" sz="2400" dirty="0"/>
              <a:t> </a:t>
            </a:r>
            <a:r>
              <a:rPr kumimoji="1" lang="en-US" altLang="ja-JP" sz="2400" dirty="0">
                <a:solidFill>
                  <a:srgbClr val="0070C0"/>
                </a:solidFill>
              </a:rPr>
              <a:t>the wavefunction of the electron in the bound states </a:t>
            </a:r>
            <a:r>
              <a:rPr kumimoji="1" lang="en-US" altLang="ja-JP" sz="2400" dirty="0"/>
              <a:t>for the hydrogen atom, and compare the obtained energies and the wavefunction with the analytical solutions</a:t>
            </a:r>
            <a:endParaRPr lang="en-US" altLang="ja-JP" sz="2400" dirty="0"/>
          </a:p>
          <a:p>
            <a:pPr marL="0" indent="0">
              <a:buNone/>
            </a:pPr>
            <a:endParaRPr kumimoji="1" lang="en-US" altLang="ja-JP" sz="2400" dirty="0"/>
          </a:p>
          <a:p>
            <a:pPr marL="0" indent="0">
              <a:buNone/>
            </a:pPr>
            <a:r>
              <a:rPr kumimoji="1" lang="ja-JP" altLang="en-US" sz="2400" dirty="0"/>
              <a:t>・</a:t>
            </a:r>
            <a:r>
              <a:rPr kumimoji="1" lang="en-US" altLang="ja-JP" sz="2400" dirty="0"/>
              <a:t>Calculate </a:t>
            </a:r>
            <a:r>
              <a:rPr kumimoji="1" lang="en-US" altLang="ja-JP" sz="2400" dirty="0">
                <a:solidFill>
                  <a:srgbClr val="0070C0"/>
                </a:solidFill>
              </a:rPr>
              <a:t>the wavefunction of the electron in the scattering states </a:t>
            </a:r>
            <a:r>
              <a:rPr kumimoji="1" lang="en-US" altLang="ja-JP" sz="2400" dirty="0"/>
              <a:t>for the nucleus undergoing double-beta decay</a:t>
            </a:r>
          </a:p>
        </p:txBody>
      </p:sp>
      <p:sp>
        <p:nvSpPr>
          <p:cNvPr id="4" name="スライド番号プレースホルダー 3">
            <a:extLst>
              <a:ext uri="{FF2B5EF4-FFF2-40B4-BE49-F238E27FC236}">
                <a16:creationId xmlns:a16="http://schemas.microsoft.com/office/drawing/2014/main" id="{8A1800DB-4B17-4F59-993D-9F5D2418B6C5}"/>
              </a:ext>
            </a:extLst>
          </p:cNvPr>
          <p:cNvSpPr>
            <a:spLocks noGrp="1"/>
          </p:cNvSpPr>
          <p:nvPr>
            <p:ph type="sldNum" sz="quarter" idx="12"/>
          </p:nvPr>
        </p:nvSpPr>
        <p:spPr/>
        <p:txBody>
          <a:bodyPr/>
          <a:lstStyle/>
          <a:p>
            <a:fld id="{07A4E4E8-F9FA-40E9-B5A9-0FED9DF717F6}" type="slidenum">
              <a:rPr kumimoji="1" lang="ja-JP" altLang="en-US" smtClean="0"/>
              <a:t>4</a:t>
            </a:fld>
            <a:endParaRPr kumimoji="1" lang="ja-JP" altLang="en-US" dirty="0"/>
          </a:p>
        </p:txBody>
      </p:sp>
      <p:sp>
        <p:nvSpPr>
          <p:cNvPr id="8" name="テキスト ボックス 7">
            <a:extLst>
              <a:ext uri="{FF2B5EF4-FFF2-40B4-BE49-F238E27FC236}">
                <a16:creationId xmlns:a16="http://schemas.microsoft.com/office/drawing/2014/main" id="{4FEE1D73-A62D-1980-7F7C-F00DB8591868}"/>
              </a:ext>
            </a:extLst>
          </p:cNvPr>
          <p:cNvSpPr txBox="1"/>
          <p:nvPr/>
        </p:nvSpPr>
        <p:spPr>
          <a:xfrm>
            <a:off x="606991" y="1753644"/>
            <a:ext cx="6338691" cy="738664"/>
          </a:xfrm>
          <a:prstGeom prst="rect">
            <a:avLst/>
          </a:prstGeom>
          <a:noFill/>
        </p:spPr>
        <p:txBody>
          <a:bodyPr wrap="square" rtlCol="0">
            <a:spAutoFit/>
          </a:bodyPr>
          <a:lstStyle/>
          <a:p>
            <a:r>
              <a:rPr lang="en-US" altLang="ja-JP" sz="2400" dirty="0"/>
              <a:t>In preparation of phase space factor calculation…</a:t>
            </a:r>
          </a:p>
          <a:p>
            <a:endParaRPr kumimoji="1" lang="ja-JP" altLang="en-US" dirty="0"/>
          </a:p>
        </p:txBody>
      </p:sp>
      <p:sp>
        <p:nvSpPr>
          <p:cNvPr id="9" name="正方形/長方形 8">
            <a:extLst>
              <a:ext uri="{FF2B5EF4-FFF2-40B4-BE49-F238E27FC236}">
                <a16:creationId xmlns:a16="http://schemas.microsoft.com/office/drawing/2014/main" id="{44A164E6-99AF-2447-E5B9-15CC65103B7C}"/>
              </a:ext>
            </a:extLst>
          </p:cNvPr>
          <p:cNvSpPr/>
          <p:nvPr/>
        </p:nvSpPr>
        <p:spPr>
          <a:xfrm>
            <a:off x="820454" y="2370550"/>
            <a:ext cx="10891381" cy="211689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519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5A8F5F9F-2A29-3CD1-6781-F5AABA09F4CF}"/>
              </a:ext>
            </a:extLst>
          </p:cNvPr>
          <p:cNvPicPr>
            <a:picLocks noGrp="1" noChangeAspect="1"/>
          </p:cNvPicPr>
          <p:nvPr>
            <p:ph idx="1"/>
          </p:nvPr>
        </p:nvPicPr>
        <p:blipFill>
          <a:blip r:embed="rId3"/>
          <a:stretch>
            <a:fillRect/>
          </a:stretch>
        </p:blipFill>
        <p:spPr>
          <a:xfrm>
            <a:off x="2901153" y="3643114"/>
            <a:ext cx="4104531" cy="1297119"/>
          </a:xfrm>
        </p:spPr>
      </p:pic>
      <p:sp>
        <p:nvSpPr>
          <p:cNvPr id="4" name="スライド番号プレースホルダー 3">
            <a:extLst>
              <a:ext uri="{FF2B5EF4-FFF2-40B4-BE49-F238E27FC236}">
                <a16:creationId xmlns:a16="http://schemas.microsoft.com/office/drawing/2014/main" id="{B6AFF05F-E82C-D84A-F98A-8C231F5AF102}"/>
              </a:ext>
            </a:extLst>
          </p:cNvPr>
          <p:cNvSpPr>
            <a:spLocks noGrp="1"/>
          </p:cNvSpPr>
          <p:nvPr>
            <p:ph type="sldNum" sz="quarter" idx="12"/>
          </p:nvPr>
        </p:nvSpPr>
        <p:spPr/>
        <p:txBody>
          <a:bodyPr/>
          <a:lstStyle/>
          <a:p>
            <a:fld id="{07A4E4E8-F9FA-40E9-B5A9-0FED9DF717F6}" type="slidenum">
              <a:rPr kumimoji="1" lang="ja-JP" altLang="en-US" smtClean="0"/>
              <a:t>5</a:t>
            </a:fld>
            <a:endParaRPr kumimoji="1" lang="ja-JP" altLang="en-US"/>
          </a:p>
        </p:txBody>
      </p:sp>
      <p:sp>
        <p:nvSpPr>
          <p:cNvPr id="7" name="テキスト ボックス 6">
            <a:extLst>
              <a:ext uri="{FF2B5EF4-FFF2-40B4-BE49-F238E27FC236}">
                <a16:creationId xmlns:a16="http://schemas.microsoft.com/office/drawing/2014/main" id="{3032B2A8-0B7A-0F98-B3B2-48E7EE88F25B}"/>
              </a:ext>
            </a:extLst>
          </p:cNvPr>
          <p:cNvSpPr txBox="1"/>
          <p:nvPr/>
        </p:nvSpPr>
        <p:spPr>
          <a:xfrm>
            <a:off x="893253" y="3069451"/>
            <a:ext cx="9740334" cy="461665"/>
          </a:xfrm>
          <a:prstGeom prst="rect">
            <a:avLst/>
          </a:prstGeom>
          <a:noFill/>
        </p:spPr>
        <p:txBody>
          <a:bodyPr wrap="square" rtlCol="0">
            <a:spAutoFit/>
          </a:bodyPr>
          <a:lstStyle/>
          <a:p>
            <a:r>
              <a:rPr kumimoji="1" lang="ja-JP" altLang="en-US" sz="2400" dirty="0"/>
              <a:t>・</a:t>
            </a:r>
            <a:r>
              <a:rPr kumimoji="1" lang="en-US" altLang="ja-JP" sz="2400" dirty="0"/>
              <a:t> The radial part satisfies the following simultaneous differential equations</a:t>
            </a:r>
            <a:endParaRPr kumimoji="1" lang="ja-JP" altLang="en-US" sz="2400" dirty="0"/>
          </a:p>
        </p:txBody>
      </p:sp>
      <p:sp>
        <p:nvSpPr>
          <p:cNvPr id="8" name="テキスト ボックス 7">
            <a:extLst>
              <a:ext uri="{FF2B5EF4-FFF2-40B4-BE49-F238E27FC236}">
                <a16:creationId xmlns:a16="http://schemas.microsoft.com/office/drawing/2014/main" id="{7108EC97-CA86-DBBE-600F-AFB03FE1FACA}"/>
              </a:ext>
            </a:extLst>
          </p:cNvPr>
          <p:cNvSpPr txBox="1"/>
          <p:nvPr/>
        </p:nvSpPr>
        <p:spPr>
          <a:xfrm>
            <a:off x="1003863" y="5061255"/>
            <a:ext cx="10182786" cy="461665"/>
          </a:xfrm>
          <a:prstGeom prst="rect">
            <a:avLst/>
          </a:prstGeom>
          <a:noFill/>
        </p:spPr>
        <p:txBody>
          <a:bodyPr wrap="square" rtlCol="0">
            <a:spAutoFit/>
          </a:bodyPr>
          <a:lstStyle/>
          <a:p>
            <a:r>
              <a:rPr kumimoji="1" lang="ja-JP" altLang="en-US" sz="2400" dirty="0"/>
              <a:t>・</a:t>
            </a:r>
            <a:r>
              <a:rPr kumimoji="1" lang="en-US" altLang="ja-JP" sz="2400" dirty="0"/>
              <a:t>κ is relativistic quantum number</a:t>
            </a:r>
            <a:endParaRPr kumimoji="1" lang="ja-JP" altLang="en-US" sz="2400" dirty="0"/>
          </a:p>
        </p:txBody>
      </p:sp>
      <p:pic>
        <p:nvPicPr>
          <p:cNvPr id="10" name="図 9">
            <a:extLst>
              <a:ext uri="{FF2B5EF4-FFF2-40B4-BE49-F238E27FC236}">
                <a16:creationId xmlns:a16="http://schemas.microsoft.com/office/drawing/2014/main" id="{3411B572-8B2E-F525-100D-6C2FD1A7C2E1}"/>
              </a:ext>
            </a:extLst>
          </p:cNvPr>
          <p:cNvPicPr>
            <a:picLocks noChangeAspect="1"/>
          </p:cNvPicPr>
          <p:nvPr/>
        </p:nvPicPr>
        <p:blipFill>
          <a:blip r:embed="rId4"/>
          <a:stretch>
            <a:fillRect/>
          </a:stretch>
        </p:blipFill>
        <p:spPr>
          <a:xfrm>
            <a:off x="5426597" y="5161090"/>
            <a:ext cx="2321461" cy="319621"/>
          </a:xfrm>
          <a:prstGeom prst="rect">
            <a:avLst/>
          </a:prstGeom>
        </p:spPr>
      </p:pic>
      <p:sp>
        <p:nvSpPr>
          <p:cNvPr id="3" name="テキスト ボックス 2">
            <a:extLst>
              <a:ext uri="{FF2B5EF4-FFF2-40B4-BE49-F238E27FC236}">
                <a16:creationId xmlns:a16="http://schemas.microsoft.com/office/drawing/2014/main" id="{273706BF-E533-FC7D-7BE1-477FE66CDEFC}"/>
              </a:ext>
            </a:extLst>
          </p:cNvPr>
          <p:cNvSpPr txBox="1"/>
          <p:nvPr/>
        </p:nvSpPr>
        <p:spPr>
          <a:xfrm>
            <a:off x="1003863" y="5673161"/>
            <a:ext cx="9519109" cy="461665"/>
          </a:xfrm>
          <a:prstGeom prst="rect">
            <a:avLst/>
          </a:prstGeom>
          <a:noFill/>
        </p:spPr>
        <p:txBody>
          <a:bodyPr wrap="square" rtlCol="0">
            <a:spAutoFit/>
          </a:bodyPr>
          <a:lstStyle/>
          <a:p>
            <a:r>
              <a:rPr kumimoji="1" lang="ja-JP" altLang="en-US" sz="2400" dirty="0"/>
              <a:t>・</a:t>
            </a:r>
            <a:r>
              <a:rPr kumimoji="1" lang="en-US" altLang="ja-JP" sz="2400" dirty="0"/>
              <a:t> Solve this equation using the fourth-order Runge-</a:t>
            </a:r>
            <a:r>
              <a:rPr kumimoji="1" lang="en-US" altLang="ja-JP" sz="2400" dirty="0" err="1"/>
              <a:t>Kutta</a:t>
            </a:r>
            <a:r>
              <a:rPr kumimoji="1" lang="en-US" altLang="ja-JP" sz="2400" dirty="0"/>
              <a:t> method</a:t>
            </a:r>
            <a:endParaRPr kumimoji="1" lang="ja-JP" altLang="en-US" sz="2400" dirty="0"/>
          </a:p>
        </p:txBody>
      </p:sp>
      <p:sp>
        <p:nvSpPr>
          <p:cNvPr id="5" name="正方形/長方形 4">
            <a:extLst>
              <a:ext uri="{FF2B5EF4-FFF2-40B4-BE49-F238E27FC236}">
                <a16:creationId xmlns:a16="http://schemas.microsoft.com/office/drawing/2014/main" id="{E94DCD86-9130-E084-DFE1-0207B0E444E1}"/>
              </a:ext>
            </a:extLst>
          </p:cNvPr>
          <p:cNvSpPr/>
          <p:nvPr/>
        </p:nvSpPr>
        <p:spPr>
          <a:xfrm>
            <a:off x="2901153" y="3636226"/>
            <a:ext cx="4288687" cy="1297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a:extLst>
              <a:ext uri="{FF2B5EF4-FFF2-40B4-BE49-F238E27FC236}">
                <a16:creationId xmlns:a16="http://schemas.microsoft.com/office/drawing/2014/main" id="{F18E1795-0E7B-A549-09EF-677EA6E3307A}"/>
              </a:ext>
            </a:extLst>
          </p:cNvPr>
          <p:cNvSpPr txBox="1">
            <a:spLocks/>
          </p:cNvSpPr>
          <p:nvPr/>
        </p:nvSpPr>
        <p:spPr>
          <a:xfrm>
            <a:off x="893252" y="1365830"/>
            <a:ext cx="10319231" cy="5415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a:t>
            </a:r>
            <a:r>
              <a:rPr lang="en-US" altLang="ja-JP" sz="2400" dirty="0"/>
              <a:t> In central field, wavefunction can be product of radial and angular wavefunction</a:t>
            </a:r>
            <a:endParaRPr lang="ja-JP" altLang="en-US" sz="2400" dirty="0"/>
          </a:p>
        </p:txBody>
      </p:sp>
      <p:sp>
        <p:nvSpPr>
          <p:cNvPr id="2" name="タイトル 1">
            <a:extLst>
              <a:ext uri="{FF2B5EF4-FFF2-40B4-BE49-F238E27FC236}">
                <a16:creationId xmlns:a16="http://schemas.microsoft.com/office/drawing/2014/main" id="{B0BDBC5B-11DE-96B5-1465-577E0D3CFCC9}"/>
              </a:ext>
            </a:extLst>
          </p:cNvPr>
          <p:cNvSpPr>
            <a:spLocks noGrp="1"/>
          </p:cNvSpPr>
          <p:nvPr>
            <p:ph type="title"/>
          </p:nvPr>
        </p:nvSpPr>
        <p:spPr>
          <a:xfrm>
            <a:off x="476250" y="228605"/>
            <a:ext cx="11296650" cy="891251"/>
          </a:xfrm>
        </p:spPr>
        <p:txBody>
          <a:bodyPr/>
          <a:lstStyle/>
          <a:p>
            <a:r>
              <a:rPr kumimoji="1" lang="en-US" altLang="ja-JP" dirty="0"/>
              <a:t>Dirac</a:t>
            </a:r>
            <a:r>
              <a:rPr lang="ja-JP" altLang="en-US" dirty="0"/>
              <a:t> </a:t>
            </a:r>
            <a:r>
              <a:rPr lang="en-US" altLang="ja-JP" dirty="0"/>
              <a:t>equation in central field</a:t>
            </a:r>
            <a:endParaRPr kumimoji="1" lang="ja-JP" altLang="en-US" dirty="0"/>
          </a:p>
        </p:txBody>
      </p:sp>
      <p:pic>
        <p:nvPicPr>
          <p:cNvPr id="12" name="図 11">
            <a:extLst>
              <a:ext uri="{FF2B5EF4-FFF2-40B4-BE49-F238E27FC236}">
                <a16:creationId xmlns:a16="http://schemas.microsoft.com/office/drawing/2014/main" id="{3AF23959-C641-45AF-1013-0F74E445F060}"/>
              </a:ext>
            </a:extLst>
          </p:cNvPr>
          <p:cNvPicPr>
            <a:picLocks noChangeAspect="1"/>
          </p:cNvPicPr>
          <p:nvPr/>
        </p:nvPicPr>
        <p:blipFill>
          <a:blip r:embed="rId5"/>
          <a:stretch>
            <a:fillRect/>
          </a:stretch>
        </p:blipFill>
        <p:spPr>
          <a:xfrm>
            <a:off x="3972438" y="1799741"/>
            <a:ext cx="2908317" cy="1299840"/>
          </a:xfrm>
          <a:prstGeom prst="rect">
            <a:avLst/>
          </a:prstGeom>
        </p:spPr>
      </p:pic>
      <mc:AlternateContent xmlns:mc="http://schemas.openxmlformats.org/markup-compatibility/2006">
        <mc:Choice xmlns:a14="http://schemas.microsoft.com/office/drawing/2010/main" Requires="a14">
          <p:sp>
            <p:nvSpPr>
              <p:cNvPr id="13" name="テキスト ボックス 12">
                <a:extLst>
                  <a:ext uri="{FF2B5EF4-FFF2-40B4-BE49-F238E27FC236}">
                    <a16:creationId xmlns:a16="http://schemas.microsoft.com/office/drawing/2014/main" id="{E7AB0ADC-4F7F-FAFF-EF84-32AEA15325D1}"/>
                  </a:ext>
                </a:extLst>
              </p:cNvPr>
              <p:cNvSpPr txBox="1"/>
              <p:nvPr/>
            </p:nvSpPr>
            <p:spPr>
              <a:xfrm>
                <a:off x="7879567" y="2311161"/>
                <a:ext cx="116705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𝑗</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𝑙</m:t>
                      </m:r>
                      <m:r>
                        <a:rPr kumimoji="1" lang="en-US" altLang="ja-JP" b="0" i="1" smtClean="0">
                          <a:latin typeface="Cambria Math" panose="02040503050406030204" pitchFamily="18" charset="0"/>
                          <a:ea typeface="Cambria Math" panose="02040503050406030204" pitchFamily="18" charset="0"/>
                        </a:rPr>
                        <m:t>±1/2</m:t>
                      </m:r>
                    </m:oMath>
                  </m:oMathPara>
                </a14:m>
                <a:endParaRPr kumimoji="1" lang="ja-JP" altLang="en-US" dirty="0"/>
              </a:p>
            </p:txBody>
          </p:sp>
        </mc:Choice>
        <mc:Fallback>
          <p:sp>
            <p:nvSpPr>
              <p:cNvPr id="13" name="テキスト ボックス 12">
                <a:extLst>
                  <a:ext uri="{FF2B5EF4-FFF2-40B4-BE49-F238E27FC236}">
                    <a16:creationId xmlns:a16="http://schemas.microsoft.com/office/drawing/2014/main" id="{E7AB0ADC-4F7F-FAFF-EF84-32AEA15325D1}"/>
                  </a:ext>
                </a:extLst>
              </p:cNvPr>
              <p:cNvSpPr txBox="1">
                <a:spLocks noRot="1" noChangeAspect="1" noMove="1" noResize="1" noEditPoints="1" noAdjustHandles="1" noChangeArrowheads="1" noChangeShapeType="1" noTextEdit="1"/>
              </p:cNvSpPr>
              <p:nvPr/>
            </p:nvSpPr>
            <p:spPr>
              <a:xfrm>
                <a:off x="7879567" y="2311161"/>
                <a:ext cx="1167051" cy="276999"/>
              </a:xfrm>
              <a:prstGeom prst="rect">
                <a:avLst/>
              </a:prstGeom>
              <a:blipFill>
                <a:blip r:embed="rId6"/>
                <a:stretch>
                  <a:fillRect l="-6806" t="-2174" r="-4712" b="-32609"/>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4" name="テキスト ボックス 13">
                <a:extLst>
                  <a:ext uri="{FF2B5EF4-FFF2-40B4-BE49-F238E27FC236}">
                    <a16:creationId xmlns:a16="http://schemas.microsoft.com/office/drawing/2014/main" id="{BE75075B-BD17-4BD9-ED0B-6BB8FD042019}"/>
                  </a:ext>
                </a:extLst>
              </p:cNvPr>
              <p:cNvSpPr txBox="1"/>
              <p:nvPr/>
            </p:nvSpPr>
            <p:spPr>
              <a:xfrm>
                <a:off x="7748058" y="4012407"/>
                <a:ext cx="1709571" cy="60285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𝑉</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𝑟</m:t>
                          </m:r>
                        </m:e>
                      </m:d>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4</m:t>
                          </m:r>
                          <m:r>
                            <a:rPr kumimoji="1" lang="en-US" altLang="ja-JP" b="0" i="1" smtClean="0">
                              <a:latin typeface="Cambria Math" panose="02040503050406030204" pitchFamily="18" charset="0"/>
                            </a:rPr>
                            <m:t>𝜋</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𝜖</m:t>
                              </m:r>
                            </m:e>
                            <m:sub>
                              <m:r>
                                <a:rPr kumimoji="1" lang="en-US" altLang="ja-JP" b="0" i="1" smtClean="0">
                                  <a:latin typeface="Cambria Math" panose="02040503050406030204" pitchFamily="18" charset="0"/>
                                </a:rPr>
                                <m:t>0</m:t>
                              </m:r>
                            </m:sub>
                          </m:sSub>
                        </m:den>
                      </m:f>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𝑍</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2</m:t>
                              </m:r>
                            </m:sup>
                          </m:sSup>
                        </m:num>
                        <m:den>
                          <m:r>
                            <a:rPr kumimoji="1" lang="en-US" altLang="ja-JP" b="0" i="1" smtClean="0">
                              <a:latin typeface="Cambria Math" panose="02040503050406030204" pitchFamily="18" charset="0"/>
                            </a:rPr>
                            <m:t>𝑟</m:t>
                          </m:r>
                        </m:den>
                      </m:f>
                    </m:oMath>
                  </m:oMathPara>
                </a14:m>
                <a:endParaRPr kumimoji="1" lang="ja-JP" altLang="en-US" dirty="0"/>
              </a:p>
            </p:txBody>
          </p:sp>
        </mc:Choice>
        <mc:Fallback>
          <p:sp>
            <p:nvSpPr>
              <p:cNvPr id="14" name="テキスト ボックス 13">
                <a:extLst>
                  <a:ext uri="{FF2B5EF4-FFF2-40B4-BE49-F238E27FC236}">
                    <a16:creationId xmlns:a16="http://schemas.microsoft.com/office/drawing/2014/main" id="{BE75075B-BD17-4BD9-ED0B-6BB8FD042019}"/>
                  </a:ext>
                </a:extLst>
              </p:cNvPr>
              <p:cNvSpPr txBox="1">
                <a:spLocks noRot="1" noChangeAspect="1" noMove="1" noResize="1" noEditPoints="1" noAdjustHandles="1" noChangeArrowheads="1" noChangeShapeType="1" noTextEdit="1"/>
              </p:cNvSpPr>
              <p:nvPr/>
            </p:nvSpPr>
            <p:spPr>
              <a:xfrm>
                <a:off x="7748058" y="4012407"/>
                <a:ext cx="1709571" cy="602857"/>
              </a:xfrm>
              <a:prstGeom prst="rect">
                <a:avLst/>
              </a:prstGeom>
              <a:blipFill>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93705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テキスト ボックス 11">
                <a:extLst>
                  <a:ext uri="{FF2B5EF4-FFF2-40B4-BE49-F238E27FC236}">
                    <a16:creationId xmlns:a16="http://schemas.microsoft.com/office/drawing/2014/main" id="{C5170EAD-93AC-2D9C-8228-F101E0572361}"/>
                  </a:ext>
                </a:extLst>
              </p:cNvPr>
              <p:cNvSpPr txBox="1"/>
              <p:nvPr/>
            </p:nvSpPr>
            <p:spPr>
              <a:xfrm>
                <a:off x="760912" y="1896197"/>
                <a:ext cx="9941489" cy="415435"/>
              </a:xfrm>
              <a:prstGeom prst="rect">
                <a:avLst/>
              </a:prstGeom>
              <a:noFill/>
            </p:spPr>
            <p:txBody>
              <a:bodyPr wrap="square" rtlCol="0">
                <a:spAutoFit/>
              </a:bodyPr>
              <a:lstStyle/>
              <a:p>
                <a:r>
                  <a:rPr kumimoji="1" lang="ja-JP" altLang="en-US" sz="2000" dirty="0"/>
                  <a:t>・</a:t>
                </a:r>
                <a:r>
                  <a:rPr kumimoji="1" lang="en-US" altLang="ja-JP" sz="2000" dirty="0"/>
                  <a:t>Solved from </a:t>
                </a:r>
                <a14:m>
                  <m:oMath xmlns:m="http://schemas.openxmlformats.org/officeDocument/2006/math">
                    <m:r>
                      <a:rPr kumimoji="1" lang="en-US" altLang="ja-JP" sz="2000" b="0" i="1" smtClean="0">
                        <a:latin typeface="Cambria Math" panose="02040503050406030204" pitchFamily="18" charset="0"/>
                      </a:rPr>
                      <m:t>𝑟</m:t>
                    </m:r>
                    <m:r>
                      <a:rPr kumimoji="1" lang="en-US" altLang="ja-JP" sz="2000" b="0" i="1" smtClean="0">
                        <a:latin typeface="Cambria Math" panose="02040503050406030204" pitchFamily="18" charset="0"/>
                      </a:rPr>
                      <m:t>=</m:t>
                    </m:r>
                    <m:r>
                      <m:rPr>
                        <m:sty m:val="p"/>
                      </m:rPr>
                      <a:rPr kumimoji="1" lang="en-US" altLang="ja-JP" sz="2000" b="0" i="0" smtClean="0">
                        <a:latin typeface="Cambria Math" panose="02040503050406030204" pitchFamily="18" charset="0"/>
                      </a:rPr>
                      <m:t>Δ</m:t>
                    </m:r>
                    <m:r>
                      <a:rPr kumimoji="1" lang="en-US" altLang="ja-JP" sz="2000" b="0" i="1" smtClean="0">
                        <a:latin typeface="Cambria Math" panose="02040503050406030204" pitchFamily="18" charset="0"/>
                      </a:rPr>
                      <m:t>𝑟</m:t>
                    </m:r>
                  </m:oMath>
                </a14:m>
                <a:r>
                  <a:rPr kumimoji="1" lang="ja-JP" altLang="en-US" sz="2000" dirty="0"/>
                  <a:t> </a:t>
                </a:r>
                <a:r>
                  <a:rPr kumimoji="1" lang="en-US" altLang="ja-JP" sz="2000" dirty="0"/>
                  <a:t>up to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𝑟</m:t>
                        </m:r>
                      </m:e>
                      <m:sub>
                        <m:r>
                          <a:rPr kumimoji="1" lang="en-US" altLang="ja-JP" sz="2000" b="0" i="1" smtClean="0">
                            <a:latin typeface="Cambria Math" panose="02040503050406030204" pitchFamily="18" charset="0"/>
                          </a:rPr>
                          <m:t>𝑚𝑎𝑥</m:t>
                        </m:r>
                      </m:sub>
                    </m:sSub>
                    <m:r>
                      <a:rPr kumimoji="1" lang="en-US" altLang="ja-JP" sz="2000" b="0" i="1" smtClean="0">
                        <a:latin typeface="Cambria Math" panose="02040503050406030204" pitchFamily="18" charset="0"/>
                      </a:rPr>
                      <m:t>=10 </m:t>
                    </m:r>
                    <m:r>
                      <a:rPr kumimoji="1" lang="en-US" altLang="ja-JP" sz="2000" i="1">
                        <a:latin typeface="Cambria Math" panose="02040503050406030204" pitchFamily="18" charset="0"/>
                      </a:rPr>
                      <m:t>Å</m:t>
                    </m:r>
                  </m:oMath>
                </a14:m>
                <a:r>
                  <a:rPr kumimoji="1" lang="ja-JP" altLang="en-US" sz="2000" dirty="0"/>
                  <a:t> </a:t>
                </a:r>
                <a:r>
                  <a:rPr kumimoji="1" lang="en-US" altLang="ja-JP" sz="2000" dirty="0"/>
                  <a:t>(</a:t>
                </a:r>
                <a14:m>
                  <m:oMath xmlns:m="http://schemas.openxmlformats.org/officeDocument/2006/math">
                    <m:sSup>
                      <m:sSupPr>
                        <m:ctrlPr>
                          <a:rPr kumimoji="1" lang="en-US" altLang="ja-JP" sz="2000" b="0" i="1" dirty="0" smtClean="0">
                            <a:latin typeface="Cambria Math" panose="02040503050406030204" pitchFamily="18" charset="0"/>
                          </a:rPr>
                        </m:ctrlPr>
                      </m:sSupPr>
                      <m:e>
                        <m:r>
                          <a:rPr kumimoji="1" lang="en-US" altLang="ja-JP" sz="2000" b="0" i="1" dirty="0" smtClean="0">
                            <a:latin typeface="Cambria Math" panose="02040503050406030204" pitchFamily="18" charset="0"/>
                          </a:rPr>
                          <m:t>10</m:t>
                        </m:r>
                      </m:e>
                      <m:sup>
                        <m:r>
                          <a:rPr kumimoji="1" lang="en-US" altLang="ja-JP" sz="2000" b="0" i="1" dirty="0" smtClean="0">
                            <a:latin typeface="Cambria Math" panose="02040503050406030204" pitchFamily="18" charset="0"/>
                          </a:rPr>
                          <m:t>6</m:t>
                        </m:r>
                      </m:sup>
                    </m:sSup>
                    <m:r>
                      <a:rPr kumimoji="1" lang="en-US" altLang="ja-JP" sz="2000" b="0" i="1" dirty="0" smtClean="0">
                        <a:latin typeface="Cambria Math" panose="02040503050406030204" pitchFamily="18" charset="0"/>
                      </a:rPr>
                      <m:t> </m:t>
                    </m:r>
                    <m:r>
                      <m:rPr>
                        <m:sty m:val="p"/>
                      </m:rPr>
                      <a:rPr kumimoji="1" lang="en-US" altLang="ja-JP" sz="2000" b="0" i="0" dirty="0" smtClean="0">
                        <a:latin typeface="Cambria Math" panose="02040503050406030204" pitchFamily="18" charset="0"/>
                      </a:rPr>
                      <m:t>fm</m:t>
                    </m:r>
                    <m:r>
                      <a:rPr kumimoji="1" lang="en-US" altLang="ja-JP" sz="2000" b="0" i="0" dirty="0" smtClean="0">
                        <a:latin typeface="Cambria Math" panose="02040503050406030204" pitchFamily="18" charset="0"/>
                      </a:rPr>
                      <m:t>)</m:t>
                    </m:r>
                  </m:oMath>
                </a14:m>
                <a:endParaRPr kumimoji="1" lang="ja-JP" altLang="en-US" sz="2000" dirty="0"/>
              </a:p>
            </p:txBody>
          </p:sp>
        </mc:Choice>
        <mc:Fallback>
          <p:sp>
            <p:nvSpPr>
              <p:cNvPr id="12" name="テキスト ボックス 11">
                <a:extLst>
                  <a:ext uri="{FF2B5EF4-FFF2-40B4-BE49-F238E27FC236}">
                    <a16:creationId xmlns:a16="http://schemas.microsoft.com/office/drawing/2014/main" id="{C5170EAD-93AC-2D9C-8228-F101E0572361}"/>
                  </a:ext>
                </a:extLst>
              </p:cNvPr>
              <p:cNvSpPr txBox="1">
                <a:spLocks noRot="1" noChangeAspect="1" noMove="1" noResize="1" noEditPoints="1" noAdjustHandles="1" noChangeArrowheads="1" noChangeShapeType="1" noTextEdit="1"/>
              </p:cNvSpPr>
              <p:nvPr/>
            </p:nvSpPr>
            <p:spPr>
              <a:xfrm>
                <a:off x="760912" y="1896197"/>
                <a:ext cx="9941489" cy="415435"/>
              </a:xfrm>
              <a:prstGeom prst="rect">
                <a:avLst/>
              </a:prstGeom>
              <a:blipFill>
                <a:blip r:embed="rId3"/>
                <a:stretch>
                  <a:fillRect l="-674" t="-8824" b="-26471"/>
                </a:stretch>
              </a:blipFill>
            </p:spPr>
            <p:txBody>
              <a:bodyPr/>
              <a:lstStyle/>
              <a:p>
                <a:r>
                  <a:rPr lang="ja-JP" altLang="en-US">
                    <a:noFill/>
                  </a:rPr>
                  <a:t> </a:t>
                </a:r>
              </a:p>
            </p:txBody>
          </p:sp>
        </mc:Fallback>
      </mc:AlternateContent>
      <p:pic>
        <p:nvPicPr>
          <p:cNvPr id="22" name="図 21">
            <a:extLst>
              <a:ext uri="{FF2B5EF4-FFF2-40B4-BE49-F238E27FC236}">
                <a16:creationId xmlns:a16="http://schemas.microsoft.com/office/drawing/2014/main" id="{E6AE5F87-B59C-9B47-9085-E90B813AFEA9}"/>
              </a:ext>
            </a:extLst>
          </p:cNvPr>
          <p:cNvPicPr>
            <a:picLocks noChangeAspect="1"/>
          </p:cNvPicPr>
          <p:nvPr/>
        </p:nvPicPr>
        <p:blipFill>
          <a:blip r:embed="rId4"/>
          <a:stretch>
            <a:fillRect/>
          </a:stretch>
        </p:blipFill>
        <p:spPr>
          <a:xfrm>
            <a:off x="5641241" y="2946045"/>
            <a:ext cx="2525729" cy="781503"/>
          </a:xfrm>
          <a:prstGeom prst="rect">
            <a:avLst/>
          </a:prstGeom>
        </p:spPr>
      </p:pic>
      <p:sp>
        <p:nvSpPr>
          <p:cNvPr id="2" name="タイトル 1">
            <a:extLst>
              <a:ext uri="{FF2B5EF4-FFF2-40B4-BE49-F238E27FC236}">
                <a16:creationId xmlns:a16="http://schemas.microsoft.com/office/drawing/2014/main" id="{20386102-D87F-7DA6-3366-6392237BB83A}"/>
              </a:ext>
            </a:extLst>
          </p:cNvPr>
          <p:cNvSpPr>
            <a:spLocks noGrp="1"/>
          </p:cNvSpPr>
          <p:nvPr>
            <p:ph type="title"/>
          </p:nvPr>
        </p:nvSpPr>
        <p:spPr/>
        <p:txBody>
          <a:bodyPr/>
          <a:lstStyle/>
          <a:p>
            <a:r>
              <a:rPr lang="en-US" altLang="ja-JP" dirty="0"/>
              <a:t>Calculation of bound states</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606FD202-0F3A-49B9-CE4A-A24D0838B683}"/>
                  </a:ext>
                </a:extLst>
              </p:cNvPr>
              <p:cNvSpPr>
                <a:spLocks noGrp="1"/>
              </p:cNvSpPr>
              <p:nvPr>
                <p:ph idx="1"/>
              </p:nvPr>
            </p:nvSpPr>
            <p:spPr>
              <a:xfrm>
                <a:off x="842331" y="2311632"/>
                <a:ext cx="10250299" cy="3301697"/>
              </a:xfrm>
            </p:spPr>
            <p:txBody>
              <a:bodyPr>
                <a:normAutofit/>
              </a:bodyPr>
              <a:lstStyle/>
              <a:p>
                <a:pPr marL="0" indent="0">
                  <a:buNone/>
                </a:pPr>
                <a:r>
                  <a:rPr lang="ja-JP" altLang="en-US" dirty="0">
                    <a:solidFill>
                      <a:schemeClr val="tx1"/>
                    </a:solidFill>
                  </a:rPr>
                  <a:t>・</a:t>
                </a:r>
                <a:r>
                  <a:rPr lang="en-US" altLang="ja-JP" dirty="0">
                    <a:solidFill>
                      <a:schemeClr val="tx1"/>
                    </a:solidFill>
                  </a:rPr>
                  <a:t>Step size                                (</a:t>
                </a:r>
                <a14:m>
                  <m:oMath xmlns:m="http://schemas.openxmlformats.org/officeDocument/2006/math">
                    <m:r>
                      <a:rPr lang="en-US" altLang="ja-JP" b="0" i="1" smtClean="0">
                        <a:solidFill>
                          <a:schemeClr val="tx1"/>
                        </a:solidFill>
                        <a:latin typeface="Cambria Math" panose="02040503050406030204" pitchFamily="18" charset="0"/>
                      </a:rPr>
                      <m:t>10 </m:t>
                    </m:r>
                    <m:r>
                      <m:rPr>
                        <m:sty m:val="p"/>
                      </m:rPr>
                      <a:rPr lang="en-US" altLang="ja-JP" b="0" i="0" smtClean="0">
                        <a:solidFill>
                          <a:schemeClr val="tx1"/>
                        </a:solidFill>
                        <a:latin typeface="Cambria Math" panose="02040503050406030204" pitchFamily="18" charset="0"/>
                      </a:rPr>
                      <m:t>fm</m:t>
                    </m:r>
                  </m:oMath>
                </a14:m>
                <a:r>
                  <a:rPr lang="en-US" altLang="ja-JP" dirty="0">
                    <a:solidFill>
                      <a:schemeClr val="tx1"/>
                    </a:solidFill>
                  </a:rPr>
                  <a:t>)</a:t>
                </a:r>
              </a:p>
              <a:p>
                <a:pPr marL="0" indent="0">
                  <a:buNone/>
                </a:pPr>
                <a:r>
                  <a:rPr lang="ja-JP" altLang="en-US" dirty="0">
                    <a:solidFill>
                      <a:schemeClr val="tx1"/>
                    </a:solidFill>
                  </a:rPr>
                  <a:t>・</a:t>
                </a:r>
                <a:r>
                  <a:rPr lang="en-US" altLang="ja-JP" dirty="0">
                    <a:solidFill>
                      <a:schemeClr val="tx1"/>
                    </a:solidFill>
                  </a:rPr>
                  <a:t>Initial conditions of the wavefunction were set as follows</a:t>
                </a:r>
              </a:p>
              <a:p>
                <a:pPr marL="0" indent="0">
                  <a:buNone/>
                </a:pPr>
                <a:r>
                  <a:rPr lang="en-US" altLang="ja-JP" dirty="0">
                    <a:solidFill>
                      <a:schemeClr val="tx1"/>
                    </a:solidFill>
                  </a:rPr>
                  <a:t>                                    </a:t>
                </a:r>
                <a:r>
                  <a:rPr lang="ja-JP" altLang="en-US" dirty="0">
                    <a:solidFill>
                      <a:schemeClr val="tx1"/>
                    </a:solidFill>
                  </a:rPr>
                  <a:t>　　</a:t>
                </a:r>
                <a:r>
                  <a:rPr lang="en-US" altLang="ja-JP" dirty="0">
                    <a:solidFill>
                      <a:schemeClr val="tx1"/>
                    </a:solidFill>
                  </a:rPr>
                  <a:t>,</a:t>
                </a:r>
                <a:r>
                  <a:rPr lang="ja-JP" altLang="en-US" dirty="0">
                    <a:solidFill>
                      <a:schemeClr val="tx1"/>
                    </a:solidFill>
                  </a:rPr>
                  <a:t>                                、</a:t>
                </a:r>
                <a:r>
                  <a:rPr lang="en-US" altLang="ja-JP" dirty="0">
                    <a:solidFill>
                      <a:schemeClr val="tx1"/>
                    </a:solidFill>
                  </a:rPr>
                  <a:t>,</a:t>
                </a:r>
              </a:p>
              <a:p>
                <a:pPr marL="0" indent="0">
                  <a:buNone/>
                </a:pPr>
                <a:r>
                  <a:rPr lang="ja-JP" altLang="en-US" dirty="0">
                    <a:solidFill>
                      <a:schemeClr val="tx1"/>
                    </a:solidFill>
                  </a:rPr>
                  <a:t>・</a:t>
                </a:r>
                <a:r>
                  <a:rPr lang="en-US" altLang="ja-JP" dirty="0">
                    <a:solidFill>
                      <a:schemeClr val="tx1"/>
                    </a:solidFill>
                  </a:rPr>
                  <a:t>Constants required for calculation</a:t>
                </a:r>
              </a:p>
              <a:p>
                <a:pPr marL="0" indent="0">
                  <a:buNone/>
                </a:pPr>
                <a:endParaRPr lang="en-US" altLang="ja-JP" dirty="0">
                  <a:solidFill>
                    <a:schemeClr val="tx1"/>
                  </a:solidFill>
                </a:endParaRPr>
              </a:p>
              <a:p>
                <a:pPr marL="0" indent="0">
                  <a:buNone/>
                </a:pPr>
                <a:r>
                  <a:rPr lang="ja-JP" altLang="en-US" dirty="0">
                    <a:solidFill>
                      <a:schemeClr val="tx1"/>
                    </a:solidFill>
                  </a:rPr>
                  <a:t>・</a:t>
                </a:r>
                <a:r>
                  <a:rPr lang="en-US" altLang="ja-JP" dirty="0">
                    <a:solidFill>
                      <a:schemeClr val="tx1"/>
                    </a:solidFill>
                  </a:rPr>
                  <a:t>The energy is determined at G(r) becomes zero at </a:t>
                </a:r>
                <a14:m>
                  <m:oMath xmlns:m="http://schemas.openxmlformats.org/officeDocument/2006/math">
                    <m:r>
                      <a:rPr lang="en-US" altLang="ja-JP" b="0" i="1" smtClean="0">
                        <a:solidFill>
                          <a:schemeClr val="tx1"/>
                        </a:solidFill>
                        <a:latin typeface="Cambria Math" panose="02040503050406030204" pitchFamily="18" charset="0"/>
                      </a:rPr>
                      <m:t>𝑟</m:t>
                    </m:r>
                    <m:r>
                      <a:rPr lang="en-US" altLang="ja-JP" b="0" i="1" smtClean="0">
                        <a:solidFill>
                          <a:schemeClr val="tx1"/>
                        </a:solidFill>
                        <a:latin typeface="Cambria Math" panose="02040503050406030204" pitchFamily="18" charset="0"/>
                      </a:rPr>
                      <m:t>=</m:t>
                    </m:r>
                    <m:sSub>
                      <m:sSubPr>
                        <m:ctrlPr>
                          <a:rPr lang="en-US" altLang="ja-JP" b="0" i="1" smtClean="0">
                            <a:solidFill>
                              <a:schemeClr val="tx1"/>
                            </a:solidFill>
                            <a:latin typeface="Cambria Math" panose="02040503050406030204" pitchFamily="18" charset="0"/>
                          </a:rPr>
                        </m:ctrlPr>
                      </m:sSubPr>
                      <m:e>
                        <m:r>
                          <a:rPr lang="en-US" altLang="ja-JP" b="0" i="1" smtClean="0">
                            <a:solidFill>
                              <a:schemeClr val="tx1"/>
                            </a:solidFill>
                            <a:latin typeface="Cambria Math" panose="02040503050406030204" pitchFamily="18" charset="0"/>
                          </a:rPr>
                          <m:t>𝑟</m:t>
                        </m:r>
                      </m:e>
                      <m:sub>
                        <m:r>
                          <a:rPr lang="en-US" altLang="ja-JP" b="0" i="1" smtClean="0">
                            <a:solidFill>
                              <a:schemeClr val="tx1"/>
                            </a:solidFill>
                            <a:latin typeface="Cambria Math" panose="02040503050406030204" pitchFamily="18" charset="0"/>
                          </a:rPr>
                          <m:t>𝑚𝑎𝑥</m:t>
                        </m:r>
                      </m:sub>
                    </m:sSub>
                  </m:oMath>
                </a14:m>
                <a:endParaRPr lang="en-US" altLang="ja-JP" dirty="0">
                  <a:solidFill>
                    <a:schemeClr val="tx1"/>
                  </a:solidFill>
                </a:endParaRPr>
              </a:p>
              <a:p>
                <a:pPr marL="0" indent="0">
                  <a:buNone/>
                </a:pPr>
                <a:r>
                  <a:rPr lang="ja-JP" altLang="en-US" dirty="0">
                    <a:solidFill>
                      <a:schemeClr val="tx1"/>
                    </a:solidFill>
                  </a:rPr>
                  <a:t>・</a:t>
                </a:r>
                <a:r>
                  <a:rPr lang="en-US" altLang="ja-JP" dirty="0">
                    <a:solidFill>
                      <a:schemeClr val="tx1"/>
                    </a:solidFill>
                  </a:rPr>
                  <a:t>The wavefunction was normalized under the following conditions</a:t>
                </a:r>
                <a:r>
                  <a:rPr lang="ja-JP" altLang="en-US" dirty="0">
                    <a:solidFill>
                      <a:schemeClr val="tx1"/>
                    </a:solidFill>
                  </a:rPr>
                  <a:t>　　　　　</a:t>
                </a:r>
                <a:endParaRPr lang="en-US" altLang="ja-JP" dirty="0">
                  <a:solidFill>
                    <a:schemeClr val="tx1"/>
                  </a:solidFill>
                </a:endParaRPr>
              </a:p>
              <a:p>
                <a:pPr marL="0" indent="0">
                  <a:buNone/>
                </a:pPr>
                <a:endParaRPr lang="en-US" altLang="ja-JP" dirty="0">
                  <a:solidFill>
                    <a:schemeClr val="tx1"/>
                  </a:solidFill>
                </a:endParaRPr>
              </a:p>
              <a:p>
                <a:pPr marL="0" indent="0">
                  <a:buNone/>
                </a:pPr>
                <a:endParaRPr lang="en-US" altLang="ja-JP" sz="2400" dirty="0"/>
              </a:p>
            </p:txBody>
          </p:sp>
        </mc:Choice>
        <mc:Fallback>
          <p:sp>
            <p:nvSpPr>
              <p:cNvPr id="3" name="コンテンツ プレースホルダー 2">
                <a:extLst>
                  <a:ext uri="{FF2B5EF4-FFF2-40B4-BE49-F238E27FC236}">
                    <a16:creationId xmlns:a16="http://schemas.microsoft.com/office/drawing/2014/main" id="{606FD202-0F3A-49B9-CE4A-A24D0838B683}"/>
                  </a:ext>
                </a:extLst>
              </p:cNvPr>
              <p:cNvSpPr>
                <a:spLocks noGrp="1" noRot="1" noChangeAspect="1" noMove="1" noResize="1" noEditPoints="1" noAdjustHandles="1" noChangeArrowheads="1" noChangeShapeType="1" noTextEdit="1"/>
              </p:cNvSpPr>
              <p:nvPr>
                <p:ph idx="1"/>
              </p:nvPr>
            </p:nvSpPr>
            <p:spPr>
              <a:xfrm>
                <a:off x="842331" y="2311632"/>
                <a:ext cx="10250299" cy="3301697"/>
              </a:xfrm>
              <a:blipFill>
                <a:blip r:embed="rId5"/>
                <a:stretch>
                  <a:fillRect l="-1486" t="-2399"/>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4F9DD22E-1A38-1990-FFDC-57BFF0C89500}"/>
              </a:ext>
            </a:extLst>
          </p:cNvPr>
          <p:cNvSpPr>
            <a:spLocks noGrp="1"/>
          </p:cNvSpPr>
          <p:nvPr>
            <p:ph type="sldNum" sz="quarter" idx="12"/>
          </p:nvPr>
        </p:nvSpPr>
        <p:spPr/>
        <p:txBody>
          <a:bodyPr/>
          <a:lstStyle/>
          <a:p>
            <a:fld id="{07A4E4E8-F9FA-40E9-B5A9-0FED9DF717F6}" type="slidenum">
              <a:rPr kumimoji="1" lang="ja-JP" altLang="en-US" smtClean="0"/>
              <a:t>6</a:t>
            </a:fld>
            <a:endParaRPr kumimoji="1" lang="ja-JP" altLang="en-US"/>
          </a:p>
        </p:txBody>
      </p:sp>
      <p:pic>
        <p:nvPicPr>
          <p:cNvPr id="5" name="図 4">
            <a:extLst>
              <a:ext uri="{FF2B5EF4-FFF2-40B4-BE49-F238E27FC236}">
                <a16:creationId xmlns:a16="http://schemas.microsoft.com/office/drawing/2014/main" id="{908DAFB8-341F-FACF-22AD-DB02813092F8}"/>
              </a:ext>
            </a:extLst>
          </p:cNvPr>
          <p:cNvPicPr>
            <a:picLocks noChangeAspect="1"/>
          </p:cNvPicPr>
          <p:nvPr/>
        </p:nvPicPr>
        <p:blipFill>
          <a:blip r:embed="rId6"/>
          <a:stretch>
            <a:fillRect/>
          </a:stretch>
        </p:blipFill>
        <p:spPr>
          <a:xfrm>
            <a:off x="1869727" y="2338305"/>
            <a:ext cx="1828584" cy="271972"/>
          </a:xfrm>
          <a:prstGeom prst="rect">
            <a:avLst/>
          </a:prstGeom>
        </p:spPr>
      </p:pic>
      <p:pic>
        <p:nvPicPr>
          <p:cNvPr id="7" name="図 6">
            <a:extLst>
              <a:ext uri="{FF2B5EF4-FFF2-40B4-BE49-F238E27FC236}">
                <a16:creationId xmlns:a16="http://schemas.microsoft.com/office/drawing/2014/main" id="{CBF44F5D-2EFF-980A-EA3A-2249D469C0B2}"/>
              </a:ext>
            </a:extLst>
          </p:cNvPr>
          <p:cNvPicPr>
            <a:picLocks noChangeAspect="1"/>
          </p:cNvPicPr>
          <p:nvPr/>
        </p:nvPicPr>
        <p:blipFill>
          <a:blip r:embed="rId7"/>
          <a:stretch>
            <a:fillRect/>
          </a:stretch>
        </p:blipFill>
        <p:spPr>
          <a:xfrm>
            <a:off x="1788306" y="4094584"/>
            <a:ext cx="7886700" cy="324530"/>
          </a:xfrm>
          <a:prstGeom prst="rect">
            <a:avLst/>
          </a:prstGeom>
        </p:spPr>
      </p:pic>
      <p:pic>
        <p:nvPicPr>
          <p:cNvPr id="20" name="図 19">
            <a:extLst>
              <a:ext uri="{FF2B5EF4-FFF2-40B4-BE49-F238E27FC236}">
                <a16:creationId xmlns:a16="http://schemas.microsoft.com/office/drawing/2014/main" id="{89E2C4BF-C00A-49EB-7EA7-F7AFC6831DA5}"/>
              </a:ext>
            </a:extLst>
          </p:cNvPr>
          <p:cNvPicPr>
            <a:picLocks noChangeAspect="1"/>
          </p:cNvPicPr>
          <p:nvPr/>
        </p:nvPicPr>
        <p:blipFill>
          <a:blip r:embed="rId8"/>
          <a:stretch>
            <a:fillRect/>
          </a:stretch>
        </p:blipFill>
        <p:spPr>
          <a:xfrm>
            <a:off x="3665099" y="3206555"/>
            <a:ext cx="1608359" cy="320415"/>
          </a:xfrm>
          <a:prstGeom prst="rect">
            <a:avLst/>
          </a:prstGeom>
        </p:spPr>
      </p:pic>
      <p:pic>
        <p:nvPicPr>
          <p:cNvPr id="10" name="図 9">
            <a:extLst>
              <a:ext uri="{FF2B5EF4-FFF2-40B4-BE49-F238E27FC236}">
                <a16:creationId xmlns:a16="http://schemas.microsoft.com/office/drawing/2014/main" id="{64954AA7-088D-CDAD-F2A1-98FB86008CDC}"/>
              </a:ext>
            </a:extLst>
          </p:cNvPr>
          <p:cNvPicPr>
            <a:picLocks noChangeAspect="1"/>
          </p:cNvPicPr>
          <p:nvPr/>
        </p:nvPicPr>
        <p:blipFill>
          <a:blip r:embed="rId9"/>
          <a:stretch>
            <a:fillRect/>
          </a:stretch>
        </p:blipFill>
        <p:spPr>
          <a:xfrm>
            <a:off x="3920940" y="5425213"/>
            <a:ext cx="3440601" cy="711579"/>
          </a:xfrm>
          <a:prstGeom prst="rect">
            <a:avLst/>
          </a:prstGeom>
        </p:spPr>
      </p:pic>
      <p:pic>
        <p:nvPicPr>
          <p:cNvPr id="17" name="図 16">
            <a:extLst>
              <a:ext uri="{FF2B5EF4-FFF2-40B4-BE49-F238E27FC236}">
                <a16:creationId xmlns:a16="http://schemas.microsoft.com/office/drawing/2014/main" id="{ADCF5982-CCB3-0D1E-53D2-BB58DE728595}"/>
              </a:ext>
            </a:extLst>
          </p:cNvPr>
          <p:cNvPicPr>
            <a:picLocks noChangeAspect="1"/>
          </p:cNvPicPr>
          <p:nvPr/>
        </p:nvPicPr>
        <p:blipFill>
          <a:blip r:embed="rId10"/>
          <a:stretch>
            <a:fillRect/>
          </a:stretch>
        </p:blipFill>
        <p:spPr>
          <a:xfrm>
            <a:off x="1311836" y="3199767"/>
            <a:ext cx="1828584" cy="336682"/>
          </a:xfrm>
          <a:prstGeom prst="rect">
            <a:avLst/>
          </a:prstGeom>
        </p:spPr>
      </p:pic>
      <p:sp>
        <p:nvSpPr>
          <p:cNvPr id="6" name="テキスト ボックス 5">
            <a:extLst>
              <a:ext uri="{FF2B5EF4-FFF2-40B4-BE49-F238E27FC236}">
                <a16:creationId xmlns:a16="http://schemas.microsoft.com/office/drawing/2014/main" id="{0B57BD15-FA16-F2FC-33B7-39843774AB99}"/>
              </a:ext>
            </a:extLst>
          </p:cNvPr>
          <p:cNvSpPr txBox="1"/>
          <p:nvPr/>
        </p:nvSpPr>
        <p:spPr>
          <a:xfrm>
            <a:off x="476250" y="1386959"/>
            <a:ext cx="7534406" cy="400110"/>
          </a:xfrm>
          <a:prstGeom prst="rect">
            <a:avLst/>
          </a:prstGeom>
          <a:noFill/>
        </p:spPr>
        <p:txBody>
          <a:bodyPr wrap="square" rtlCol="0">
            <a:spAutoFit/>
          </a:bodyPr>
          <a:lstStyle/>
          <a:p>
            <a:r>
              <a:rPr kumimoji="1" lang="en-US" altLang="ja-JP" sz="2000" dirty="0"/>
              <a:t>To calculate the radial wavefunctions of bound electrons…</a:t>
            </a:r>
            <a:endParaRPr kumimoji="1" lang="ja-JP" altLang="en-US" sz="2000" dirty="0"/>
          </a:p>
        </p:txBody>
      </p:sp>
      <p:sp>
        <p:nvSpPr>
          <p:cNvPr id="8" name="正方形/長方形 7">
            <a:extLst>
              <a:ext uri="{FF2B5EF4-FFF2-40B4-BE49-F238E27FC236}">
                <a16:creationId xmlns:a16="http://schemas.microsoft.com/office/drawing/2014/main" id="{8A91C662-71EB-5BD7-DF08-B059387E0E83}"/>
              </a:ext>
            </a:extLst>
          </p:cNvPr>
          <p:cNvSpPr/>
          <p:nvPr/>
        </p:nvSpPr>
        <p:spPr>
          <a:xfrm>
            <a:off x="760912" y="1896197"/>
            <a:ext cx="10331718" cy="424059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965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0541F8C-1A31-D4E4-F8E7-81D42CDF00C6}"/>
              </a:ext>
            </a:extLst>
          </p:cNvPr>
          <p:cNvSpPr txBox="1"/>
          <p:nvPr/>
        </p:nvSpPr>
        <p:spPr>
          <a:xfrm>
            <a:off x="931710" y="4391213"/>
            <a:ext cx="6299746" cy="1384995"/>
          </a:xfrm>
          <a:prstGeom prst="rect">
            <a:avLst/>
          </a:prstGeom>
          <a:noFill/>
        </p:spPr>
        <p:txBody>
          <a:bodyPr wrap="square" rtlCol="0">
            <a:spAutoFit/>
          </a:bodyPr>
          <a:lstStyle/>
          <a:p>
            <a:endParaRPr kumimoji="1" lang="en-US" altLang="ja-JP" sz="2400" dirty="0"/>
          </a:p>
          <a:p>
            <a:pPr algn="ctr"/>
            <a:r>
              <a:rPr kumimoji="1" lang="en-US" altLang="ja-JP" sz="2000" dirty="0"/>
              <a:t>1S is almost identical to the analytical solution</a:t>
            </a:r>
          </a:p>
          <a:p>
            <a:endParaRPr kumimoji="1" lang="en-US" altLang="ja-JP" sz="2000" dirty="0"/>
          </a:p>
          <a:p>
            <a:pPr algn="ctr"/>
            <a:r>
              <a:rPr kumimoji="1" lang="en-US" altLang="ja-JP" sz="2000" dirty="0"/>
              <a:t>As n increases, the wave function spreads farther</a:t>
            </a:r>
            <a:endParaRPr kumimoji="1" lang="ja-JP" altLang="en-US" sz="2000" dirty="0"/>
          </a:p>
        </p:txBody>
      </p:sp>
      <p:pic>
        <p:nvPicPr>
          <p:cNvPr id="17" name="図 16">
            <a:extLst>
              <a:ext uri="{FF2B5EF4-FFF2-40B4-BE49-F238E27FC236}">
                <a16:creationId xmlns:a16="http://schemas.microsoft.com/office/drawing/2014/main" id="{17CEDE94-247F-6F21-4591-88E8191E65D9}"/>
              </a:ext>
            </a:extLst>
          </p:cNvPr>
          <p:cNvPicPr>
            <a:picLocks noChangeAspect="1"/>
          </p:cNvPicPr>
          <p:nvPr/>
        </p:nvPicPr>
        <p:blipFill>
          <a:blip r:embed="rId3"/>
          <a:stretch>
            <a:fillRect/>
          </a:stretch>
        </p:blipFill>
        <p:spPr>
          <a:xfrm>
            <a:off x="933653" y="2768446"/>
            <a:ext cx="5091953" cy="1005805"/>
          </a:xfrm>
          <a:prstGeom prst="rect">
            <a:avLst/>
          </a:prstGeom>
        </p:spPr>
      </p:pic>
      <p:sp>
        <p:nvSpPr>
          <p:cNvPr id="2" name="タイトル 1">
            <a:extLst>
              <a:ext uri="{FF2B5EF4-FFF2-40B4-BE49-F238E27FC236}">
                <a16:creationId xmlns:a16="http://schemas.microsoft.com/office/drawing/2014/main" id="{F652F76A-254C-9EF7-580C-2B2BF1C64974}"/>
              </a:ext>
            </a:extLst>
          </p:cNvPr>
          <p:cNvSpPr>
            <a:spLocks noGrp="1"/>
          </p:cNvSpPr>
          <p:nvPr>
            <p:ph type="title"/>
          </p:nvPr>
        </p:nvSpPr>
        <p:spPr/>
        <p:txBody>
          <a:bodyPr/>
          <a:lstStyle/>
          <a:p>
            <a:r>
              <a:rPr lang="en-US" altLang="ja-JP" dirty="0"/>
              <a:t>Wavefunctions</a:t>
            </a:r>
            <a:r>
              <a:rPr kumimoji="1" lang="ja-JP" altLang="en-US" dirty="0"/>
              <a:t>（</a:t>
            </a:r>
            <a:r>
              <a:rPr kumimoji="1" lang="en-US" altLang="ja-JP" dirty="0"/>
              <a:t>S</a:t>
            </a:r>
            <a:r>
              <a:rPr lang="ja-JP" altLang="en-US" dirty="0"/>
              <a:t> </a:t>
            </a:r>
            <a:r>
              <a:rPr lang="en-US" altLang="ja-JP" dirty="0"/>
              <a:t>orbital</a:t>
            </a:r>
            <a:r>
              <a:rPr kumimoji="1" lang="ja-JP" altLang="en-US" dirty="0"/>
              <a:t>）</a:t>
            </a:r>
          </a:p>
        </p:txBody>
      </p:sp>
      <p:sp>
        <p:nvSpPr>
          <p:cNvPr id="4" name="スライド番号プレースホルダー 3">
            <a:extLst>
              <a:ext uri="{FF2B5EF4-FFF2-40B4-BE49-F238E27FC236}">
                <a16:creationId xmlns:a16="http://schemas.microsoft.com/office/drawing/2014/main" id="{C23A01FC-5A54-8E82-C33D-E9D294034383}"/>
              </a:ext>
            </a:extLst>
          </p:cNvPr>
          <p:cNvSpPr>
            <a:spLocks noGrp="1"/>
          </p:cNvSpPr>
          <p:nvPr>
            <p:ph type="sldNum" sz="quarter" idx="12"/>
          </p:nvPr>
        </p:nvSpPr>
        <p:spPr/>
        <p:txBody>
          <a:bodyPr/>
          <a:lstStyle/>
          <a:p>
            <a:fld id="{07A4E4E8-F9FA-40E9-B5A9-0FED9DF717F6}" type="slidenum">
              <a:rPr kumimoji="1" lang="ja-JP" altLang="en-US" smtClean="0"/>
              <a:t>7</a:t>
            </a:fld>
            <a:endParaRPr kumimoji="1" lang="ja-JP" altLang="en-US"/>
          </a:p>
        </p:txBody>
      </p:sp>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C0803502-603B-C0AD-FC46-31189CB994E6}"/>
                  </a:ext>
                </a:extLst>
              </p:cNvPr>
              <p:cNvSpPr txBox="1"/>
              <p:nvPr/>
            </p:nvSpPr>
            <p:spPr>
              <a:xfrm>
                <a:off x="864224" y="1477898"/>
                <a:ext cx="7377953" cy="1015663"/>
              </a:xfrm>
              <a:prstGeom prst="rect">
                <a:avLst/>
              </a:prstGeom>
              <a:noFill/>
            </p:spPr>
            <p:txBody>
              <a:bodyPr wrap="square" rtlCol="0">
                <a:spAutoFit/>
              </a:bodyPr>
              <a:lstStyle/>
              <a:p>
                <a:r>
                  <a:rPr kumimoji="1" lang="ja-JP" altLang="en-US" sz="2000" dirty="0"/>
                  <a:t>・</a:t>
                </a:r>
                <a:r>
                  <a:rPr kumimoji="1" lang="en-US" altLang="ja-JP" sz="2000" dirty="0"/>
                  <a:t>Wavefunctions of S orbital (</a:t>
                </a:r>
                <a14:m>
                  <m:oMath xmlns:m="http://schemas.openxmlformats.org/officeDocument/2006/math">
                    <m:r>
                      <a:rPr kumimoji="1" lang="en-US" altLang="ja-JP" sz="2000" b="0" i="1" smtClean="0">
                        <a:latin typeface="Cambria Math" panose="02040503050406030204" pitchFamily="18" charset="0"/>
                      </a:rPr>
                      <m:t>𝑙</m:t>
                    </m:r>
                    <m:r>
                      <a:rPr kumimoji="1" lang="en-US" altLang="ja-JP" sz="2000" b="0" i="1" smtClean="0">
                        <a:latin typeface="Cambria Math" panose="02040503050406030204" pitchFamily="18" charset="0"/>
                      </a:rPr>
                      <m:t>=0</m:t>
                    </m:r>
                  </m:oMath>
                </a14:m>
                <a:r>
                  <a:rPr kumimoji="1" lang="en-US" altLang="ja-JP" sz="2000" dirty="0"/>
                  <a:t>) up to </a:t>
                </a:r>
                <a14:m>
                  <m:oMath xmlns:m="http://schemas.openxmlformats.org/officeDocument/2006/math">
                    <m:r>
                      <a:rPr kumimoji="1" lang="en-US" altLang="ja-JP" sz="2000" b="0" i="1" smtClean="0">
                        <a:latin typeface="Cambria Math" panose="02040503050406030204" pitchFamily="18" charset="0"/>
                      </a:rPr>
                      <m:t>𝑛</m:t>
                    </m:r>
                    <m:r>
                      <a:rPr kumimoji="1" lang="en-US" altLang="ja-JP" sz="2000" b="0" i="1" smtClean="0">
                        <a:latin typeface="Cambria Math" panose="02040503050406030204" pitchFamily="18" charset="0"/>
                      </a:rPr>
                      <m:t>=3</m:t>
                    </m:r>
                  </m:oMath>
                </a14:m>
                <a:endParaRPr kumimoji="1" lang="en-US" altLang="ja-JP" sz="2000" dirty="0"/>
              </a:p>
              <a:p>
                <a:endParaRPr kumimoji="1" lang="en-US" altLang="ja-JP" sz="2000" dirty="0"/>
              </a:p>
              <a:p>
                <a:r>
                  <a:rPr kumimoji="1" lang="ja-JP" altLang="en-US" sz="2000" dirty="0"/>
                  <a:t>・</a:t>
                </a:r>
                <a:r>
                  <a:rPr kumimoji="1" lang="en-US" altLang="ja-JP" sz="2000" dirty="0"/>
                  <a:t> Dashed lines are analytical solutions</a:t>
                </a:r>
                <a:endParaRPr kumimoji="1" lang="ja-JP" altLang="en-US" sz="2000" dirty="0"/>
              </a:p>
            </p:txBody>
          </p:sp>
        </mc:Choice>
        <mc:Fallback>
          <p:sp>
            <p:nvSpPr>
              <p:cNvPr id="9" name="テキスト ボックス 8">
                <a:extLst>
                  <a:ext uri="{FF2B5EF4-FFF2-40B4-BE49-F238E27FC236}">
                    <a16:creationId xmlns:a16="http://schemas.microsoft.com/office/drawing/2014/main" id="{C0803502-603B-C0AD-FC46-31189CB994E6}"/>
                  </a:ext>
                </a:extLst>
              </p:cNvPr>
              <p:cNvSpPr txBox="1">
                <a:spLocks noRot="1" noChangeAspect="1" noMove="1" noResize="1" noEditPoints="1" noAdjustHandles="1" noChangeArrowheads="1" noChangeShapeType="1" noTextEdit="1"/>
              </p:cNvSpPr>
              <p:nvPr/>
            </p:nvSpPr>
            <p:spPr>
              <a:xfrm>
                <a:off x="864224" y="1477898"/>
                <a:ext cx="7377953" cy="1015663"/>
              </a:xfrm>
              <a:prstGeom prst="rect">
                <a:avLst/>
              </a:prstGeom>
              <a:blipFill>
                <a:blip r:embed="rId4"/>
                <a:stretch>
                  <a:fillRect l="-909" t="-4790" b="-10180"/>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497F8DC9-4EB3-C0C6-A88E-74752D01483F}"/>
              </a:ext>
            </a:extLst>
          </p:cNvPr>
          <p:cNvPicPr>
            <a:picLocks noChangeAspect="1"/>
          </p:cNvPicPr>
          <p:nvPr/>
        </p:nvPicPr>
        <p:blipFill>
          <a:blip r:embed="rId5"/>
          <a:stretch>
            <a:fillRect/>
          </a:stretch>
        </p:blipFill>
        <p:spPr>
          <a:xfrm>
            <a:off x="7047953" y="1119856"/>
            <a:ext cx="4341206" cy="2599952"/>
          </a:xfrm>
          <a:prstGeom prst="rect">
            <a:avLst/>
          </a:prstGeom>
        </p:spPr>
      </p:pic>
      <p:pic>
        <p:nvPicPr>
          <p:cNvPr id="3" name="図 2">
            <a:extLst>
              <a:ext uri="{FF2B5EF4-FFF2-40B4-BE49-F238E27FC236}">
                <a16:creationId xmlns:a16="http://schemas.microsoft.com/office/drawing/2014/main" id="{1398581E-9D5E-DF96-6362-1A626F11B2AE}"/>
              </a:ext>
            </a:extLst>
          </p:cNvPr>
          <p:cNvPicPr>
            <a:picLocks noChangeAspect="1"/>
          </p:cNvPicPr>
          <p:nvPr/>
        </p:nvPicPr>
        <p:blipFill>
          <a:blip r:embed="rId6"/>
          <a:stretch>
            <a:fillRect/>
          </a:stretch>
        </p:blipFill>
        <p:spPr>
          <a:xfrm>
            <a:off x="7238566" y="3806578"/>
            <a:ext cx="4155207" cy="2488559"/>
          </a:xfrm>
          <a:prstGeom prst="rect">
            <a:avLst/>
          </a:prstGeom>
        </p:spPr>
      </p:pic>
      <p:pic>
        <p:nvPicPr>
          <p:cNvPr id="10" name="図 9">
            <a:extLst>
              <a:ext uri="{FF2B5EF4-FFF2-40B4-BE49-F238E27FC236}">
                <a16:creationId xmlns:a16="http://schemas.microsoft.com/office/drawing/2014/main" id="{512B88FD-54FC-5BEB-B3CC-B7C8338FE5D1}"/>
              </a:ext>
            </a:extLst>
          </p:cNvPr>
          <p:cNvPicPr>
            <a:picLocks noChangeAspect="1"/>
          </p:cNvPicPr>
          <p:nvPr/>
        </p:nvPicPr>
        <p:blipFill>
          <a:blip r:embed="rId7"/>
          <a:stretch>
            <a:fillRect/>
          </a:stretch>
        </p:blipFill>
        <p:spPr>
          <a:xfrm>
            <a:off x="5400711" y="3817607"/>
            <a:ext cx="1706781" cy="364253"/>
          </a:xfrm>
          <a:prstGeom prst="rect">
            <a:avLst/>
          </a:prstGeom>
        </p:spPr>
      </p:pic>
      <p:sp>
        <p:nvSpPr>
          <p:cNvPr id="14" name="正方形/長方形 13">
            <a:extLst>
              <a:ext uri="{FF2B5EF4-FFF2-40B4-BE49-F238E27FC236}">
                <a16:creationId xmlns:a16="http://schemas.microsoft.com/office/drawing/2014/main" id="{A6E5E709-977B-C58F-99EC-E9C5819824CA}"/>
              </a:ext>
            </a:extLst>
          </p:cNvPr>
          <p:cNvSpPr/>
          <p:nvPr/>
        </p:nvSpPr>
        <p:spPr>
          <a:xfrm>
            <a:off x="864224" y="2768445"/>
            <a:ext cx="5161382" cy="10058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8A9A8C6-72B5-8E11-69C3-09FC39BB687A}"/>
              </a:ext>
            </a:extLst>
          </p:cNvPr>
          <p:cNvSpPr txBox="1"/>
          <p:nvPr/>
        </p:nvSpPr>
        <p:spPr>
          <a:xfrm>
            <a:off x="8052769" y="2678812"/>
            <a:ext cx="833717" cy="369332"/>
          </a:xfrm>
          <a:prstGeom prst="rect">
            <a:avLst/>
          </a:prstGeom>
          <a:noFill/>
        </p:spPr>
        <p:txBody>
          <a:bodyPr wrap="square" rtlCol="0">
            <a:spAutoFit/>
          </a:bodyPr>
          <a:lstStyle/>
          <a:p>
            <a:r>
              <a:rPr kumimoji="1" lang="en-US" altLang="ja-JP" dirty="0">
                <a:solidFill>
                  <a:srgbClr val="FF0000"/>
                </a:solidFill>
              </a:rPr>
              <a:t>1S</a:t>
            </a:r>
            <a:r>
              <a:rPr kumimoji="1" lang="en-US" altLang="ja-JP" baseline="-25000" dirty="0">
                <a:solidFill>
                  <a:srgbClr val="FF0000"/>
                </a:solidFill>
              </a:rPr>
              <a:t>1/2</a:t>
            </a:r>
            <a:endParaRPr kumimoji="1" lang="ja-JP" altLang="en-US" dirty="0">
              <a:solidFill>
                <a:srgbClr val="FF0000"/>
              </a:solidFill>
            </a:endParaRPr>
          </a:p>
        </p:txBody>
      </p:sp>
      <p:sp>
        <p:nvSpPr>
          <p:cNvPr id="6" name="テキスト ボックス 5">
            <a:extLst>
              <a:ext uri="{FF2B5EF4-FFF2-40B4-BE49-F238E27FC236}">
                <a16:creationId xmlns:a16="http://schemas.microsoft.com/office/drawing/2014/main" id="{C8E5DF9F-3622-A94F-D188-B40F18F1617B}"/>
              </a:ext>
            </a:extLst>
          </p:cNvPr>
          <p:cNvSpPr txBox="1"/>
          <p:nvPr/>
        </p:nvSpPr>
        <p:spPr>
          <a:xfrm>
            <a:off x="8052436" y="4151933"/>
            <a:ext cx="833717" cy="369332"/>
          </a:xfrm>
          <a:prstGeom prst="rect">
            <a:avLst/>
          </a:prstGeom>
          <a:noFill/>
        </p:spPr>
        <p:txBody>
          <a:bodyPr wrap="square" rtlCol="0">
            <a:spAutoFit/>
          </a:bodyPr>
          <a:lstStyle/>
          <a:p>
            <a:r>
              <a:rPr kumimoji="1" lang="en-US" altLang="ja-JP" dirty="0">
                <a:solidFill>
                  <a:srgbClr val="FF0000"/>
                </a:solidFill>
              </a:rPr>
              <a:t>1S</a:t>
            </a:r>
            <a:r>
              <a:rPr kumimoji="1" lang="en-US" altLang="ja-JP" baseline="-25000" dirty="0">
                <a:solidFill>
                  <a:srgbClr val="FF0000"/>
                </a:solidFill>
              </a:rPr>
              <a:t>1/2</a:t>
            </a:r>
            <a:endParaRPr kumimoji="1" lang="ja-JP" altLang="en-US" dirty="0">
              <a:solidFill>
                <a:srgbClr val="FF0000"/>
              </a:solidFill>
            </a:endParaRPr>
          </a:p>
        </p:txBody>
      </p:sp>
      <p:sp>
        <p:nvSpPr>
          <p:cNvPr id="11" name="テキスト ボックス 10">
            <a:extLst>
              <a:ext uri="{FF2B5EF4-FFF2-40B4-BE49-F238E27FC236}">
                <a16:creationId xmlns:a16="http://schemas.microsoft.com/office/drawing/2014/main" id="{4C97B766-E183-C0F1-6CC7-BE879303B94F}"/>
              </a:ext>
            </a:extLst>
          </p:cNvPr>
          <p:cNvSpPr txBox="1"/>
          <p:nvPr/>
        </p:nvSpPr>
        <p:spPr>
          <a:xfrm>
            <a:off x="9900458" y="1261527"/>
            <a:ext cx="754316" cy="369332"/>
          </a:xfrm>
          <a:prstGeom prst="rect">
            <a:avLst/>
          </a:prstGeom>
          <a:noFill/>
        </p:spPr>
        <p:txBody>
          <a:bodyPr wrap="square" rtlCol="0">
            <a:spAutoFit/>
          </a:bodyPr>
          <a:lstStyle/>
          <a:p>
            <a:r>
              <a:rPr kumimoji="1" lang="en-US" altLang="ja-JP" dirty="0">
                <a:solidFill>
                  <a:srgbClr val="0070C0"/>
                </a:solidFill>
              </a:rPr>
              <a:t>2S</a:t>
            </a:r>
            <a:r>
              <a:rPr kumimoji="1" lang="en-US" altLang="ja-JP" baseline="-25000" dirty="0">
                <a:solidFill>
                  <a:srgbClr val="0070C0"/>
                </a:solidFill>
              </a:rPr>
              <a:t>1/2</a:t>
            </a:r>
            <a:endParaRPr kumimoji="1" lang="ja-JP" altLang="en-US" dirty="0">
              <a:solidFill>
                <a:srgbClr val="0070C0"/>
              </a:solidFill>
            </a:endParaRPr>
          </a:p>
        </p:txBody>
      </p:sp>
      <p:sp>
        <p:nvSpPr>
          <p:cNvPr id="12" name="テキスト ボックス 11">
            <a:extLst>
              <a:ext uri="{FF2B5EF4-FFF2-40B4-BE49-F238E27FC236}">
                <a16:creationId xmlns:a16="http://schemas.microsoft.com/office/drawing/2014/main" id="{AA7F78BD-8D48-09CE-0996-5ED6FB0E8F33}"/>
              </a:ext>
            </a:extLst>
          </p:cNvPr>
          <p:cNvSpPr txBox="1"/>
          <p:nvPr/>
        </p:nvSpPr>
        <p:spPr>
          <a:xfrm>
            <a:off x="7688084" y="1433912"/>
            <a:ext cx="781211" cy="369332"/>
          </a:xfrm>
          <a:prstGeom prst="rect">
            <a:avLst/>
          </a:prstGeom>
          <a:noFill/>
        </p:spPr>
        <p:txBody>
          <a:bodyPr wrap="square" rtlCol="0">
            <a:spAutoFit/>
          </a:bodyPr>
          <a:lstStyle/>
          <a:p>
            <a:r>
              <a:rPr kumimoji="1" lang="en-US" altLang="ja-JP" dirty="0">
                <a:solidFill>
                  <a:srgbClr val="7030A0"/>
                </a:solidFill>
              </a:rPr>
              <a:t>3S</a:t>
            </a:r>
            <a:r>
              <a:rPr kumimoji="1" lang="en-US" altLang="ja-JP" baseline="-25000" dirty="0">
                <a:solidFill>
                  <a:srgbClr val="7030A0"/>
                </a:solidFill>
              </a:rPr>
              <a:t>1/2</a:t>
            </a:r>
            <a:endParaRPr kumimoji="1" lang="ja-JP" altLang="en-US" dirty="0">
              <a:solidFill>
                <a:srgbClr val="7030A0"/>
              </a:solidFill>
            </a:endParaRPr>
          </a:p>
        </p:txBody>
      </p:sp>
      <p:sp>
        <p:nvSpPr>
          <p:cNvPr id="15" name="テキスト ボックス 14">
            <a:extLst>
              <a:ext uri="{FF2B5EF4-FFF2-40B4-BE49-F238E27FC236}">
                <a16:creationId xmlns:a16="http://schemas.microsoft.com/office/drawing/2014/main" id="{C8384C86-5852-BC1B-DD95-7B40B13EEBBC}"/>
              </a:ext>
            </a:extLst>
          </p:cNvPr>
          <p:cNvSpPr txBox="1"/>
          <p:nvPr/>
        </p:nvSpPr>
        <p:spPr>
          <a:xfrm>
            <a:off x="8164963" y="4999480"/>
            <a:ext cx="738179" cy="369332"/>
          </a:xfrm>
          <a:prstGeom prst="rect">
            <a:avLst/>
          </a:prstGeom>
          <a:noFill/>
        </p:spPr>
        <p:txBody>
          <a:bodyPr wrap="square" rtlCol="0">
            <a:spAutoFit/>
          </a:bodyPr>
          <a:lstStyle/>
          <a:p>
            <a:r>
              <a:rPr kumimoji="1" lang="en-US" altLang="ja-JP" dirty="0">
                <a:solidFill>
                  <a:srgbClr val="7030A0"/>
                </a:solidFill>
              </a:rPr>
              <a:t>3S</a:t>
            </a:r>
            <a:r>
              <a:rPr kumimoji="1" lang="en-US" altLang="ja-JP" baseline="-25000" dirty="0">
                <a:solidFill>
                  <a:srgbClr val="7030A0"/>
                </a:solidFill>
              </a:rPr>
              <a:t>1/2</a:t>
            </a:r>
            <a:endParaRPr kumimoji="1" lang="ja-JP" altLang="en-US" dirty="0">
              <a:solidFill>
                <a:srgbClr val="7030A0"/>
              </a:solidFill>
            </a:endParaRPr>
          </a:p>
        </p:txBody>
      </p:sp>
      <p:sp>
        <p:nvSpPr>
          <p:cNvPr id="16" name="テキスト ボックス 15">
            <a:extLst>
              <a:ext uri="{FF2B5EF4-FFF2-40B4-BE49-F238E27FC236}">
                <a16:creationId xmlns:a16="http://schemas.microsoft.com/office/drawing/2014/main" id="{B5EA1E4A-A8E8-13BA-B046-3503ADFB9EAF}"/>
              </a:ext>
            </a:extLst>
          </p:cNvPr>
          <p:cNvSpPr txBox="1"/>
          <p:nvPr/>
        </p:nvSpPr>
        <p:spPr>
          <a:xfrm>
            <a:off x="9128198" y="5443968"/>
            <a:ext cx="738178" cy="369332"/>
          </a:xfrm>
          <a:prstGeom prst="rect">
            <a:avLst/>
          </a:prstGeom>
          <a:noFill/>
        </p:spPr>
        <p:txBody>
          <a:bodyPr wrap="square" rtlCol="0">
            <a:spAutoFit/>
          </a:bodyPr>
          <a:lstStyle/>
          <a:p>
            <a:r>
              <a:rPr kumimoji="1" lang="en-US" altLang="ja-JP" dirty="0">
                <a:solidFill>
                  <a:srgbClr val="0070C0"/>
                </a:solidFill>
              </a:rPr>
              <a:t>2S</a:t>
            </a:r>
            <a:r>
              <a:rPr kumimoji="1" lang="en-US" altLang="ja-JP" baseline="-25000" dirty="0">
                <a:solidFill>
                  <a:srgbClr val="0070C0"/>
                </a:solidFill>
              </a:rPr>
              <a:t>1/2</a:t>
            </a:r>
            <a:endParaRPr kumimoji="1" lang="ja-JP" altLang="en-US" dirty="0">
              <a:solidFill>
                <a:srgbClr val="0070C0"/>
              </a:solidFill>
            </a:endParaRPr>
          </a:p>
        </p:txBody>
      </p:sp>
      <mc:AlternateContent xmlns:mc="http://schemas.openxmlformats.org/markup-compatibility/2006">
        <mc:Choice xmlns:a14="http://schemas.microsoft.com/office/drawing/2010/main" Requires="a14">
          <p:sp>
            <p:nvSpPr>
              <p:cNvPr id="18" name="テキスト ボックス 17">
                <a:extLst>
                  <a:ext uri="{FF2B5EF4-FFF2-40B4-BE49-F238E27FC236}">
                    <a16:creationId xmlns:a16="http://schemas.microsoft.com/office/drawing/2014/main" id="{AC4AAAC9-1095-CB2C-BEBF-EB5E66958C02}"/>
                  </a:ext>
                </a:extLst>
              </p:cNvPr>
              <p:cNvSpPr txBox="1"/>
              <p:nvPr/>
            </p:nvSpPr>
            <p:spPr>
              <a:xfrm>
                <a:off x="9270881" y="6036669"/>
                <a:ext cx="629577" cy="286232"/>
              </a:xfrm>
              <a:prstGeom prst="rect">
                <a:avLst/>
              </a:prstGeom>
              <a:solidFill>
                <a:schemeClr val="bg1"/>
              </a:solidFill>
            </p:spPr>
            <p:txBody>
              <a:bodyPr wrap="square" rtlCol="0">
                <a:spAutoFit/>
              </a:bodyPr>
              <a:lstStyle/>
              <a:p>
                <a:r>
                  <a:rPr kumimoji="1" lang="en-US" altLang="ja-JP" sz="1200" dirty="0"/>
                  <a:t>r (</a:t>
                </a:r>
                <a14:m>
                  <m:oMath xmlns:m="http://schemas.openxmlformats.org/officeDocument/2006/math">
                    <m:r>
                      <a:rPr kumimoji="1" lang="en-US" altLang="ja-JP" sz="1200" i="1">
                        <a:latin typeface="Cambria Math" panose="02040503050406030204" pitchFamily="18" charset="0"/>
                      </a:rPr>
                      <m:t>Å</m:t>
                    </m:r>
                  </m:oMath>
                </a14:m>
                <a:r>
                  <a:rPr kumimoji="1" lang="en-US" altLang="ja-JP" sz="1200" dirty="0"/>
                  <a:t>)</a:t>
                </a:r>
                <a:endParaRPr kumimoji="1" lang="ja-JP" altLang="en-US" sz="1200" dirty="0"/>
              </a:p>
            </p:txBody>
          </p:sp>
        </mc:Choice>
        <mc:Fallback>
          <p:sp>
            <p:nvSpPr>
              <p:cNvPr id="18" name="テキスト ボックス 17">
                <a:extLst>
                  <a:ext uri="{FF2B5EF4-FFF2-40B4-BE49-F238E27FC236}">
                    <a16:creationId xmlns:a16="http://schemas.microsoft.com/office/drawing/2014/main" id="{AC4AAAC9-1095-CB2C-BEBF-EB5E66958C02}"/>
                  </a:ext>
                </a:extLst>
              </p:cNvPr>
              <p:cNvSpPr txBox="1">
                <a:spLocks noRot="1" noChangeAspect="1" noMove="1" noResize="1" noEditPoints="1" noAdjustHandles="1" noChangeArrowheads="1" noChangeShapeType="1" noTextEdit="1"/>
              </p:cNvSpPr>
              <p:nvPr/>
            </p:nvSpPr>
            <p:spPr>
              <a:xfrm>
                <a:off x="9270881" y="6036669"/>
                <a:ext cx="629577" cy="286232"/>
              </a:xfrm>
              <a:prstGeom prst="rect">
                <a:avLst/>
              </a:prstGeom>
              <a:blipFill>
                <a:blip r:embed="rId8"/>
                <a:stretch>
                  <a:fillRect l="-971" b="-17021"/>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9" name="テキスト ボックス 18">
                <a:extLst>
                  <a:ext uri="{FF2B5EF4-FFF2-40B4-BE49-F238E27FC236}">
                    <a16:creationId xmlns:a16="http://schemas.microsoft.com/office/drawing/2014/main" id="{BF78D9F9-169C-619E-2F63-F801C6164CC2}"/>
                  </a:ext>
                </a:extLst>
              </p:cNvPr>
              <p:cNvSpPr txBox="1"/>
              <p:nvPr/>
            </p:nvSpPr>
            <p:spPr>
              <a:xfrm>
                <a:off x="9275396" y="3476961"/>
                <a:ext cx="629577" cy="286232"/>
              </a:xfrm>
              <a:prstGeom prst="rect">
                <a:avLst/>
              </a:prstGeom>
              <a:solidFill>
                <a:schemeClr val="bg1"/>
              </a:solidFill>
            </p:spPr>
            <p:txBody>
              <a:bodyPr wrap="square" rtlCol="0">
                <a:spAutoFit/>
              </a:bodyPr>
              <a:lstStyle/>
              <a:p>
                <a:r>
                  <a:rPr kumimoji="1" lang="en-US" altLang="ja-JP" sz="1200" dirty="0"/>
                  <a:t>r (</a:t>
                </a:r>
                <a14:m>
                  <m:oMath xmlns:m="http://schemas.openxmlformats.org/officeDocument/2006/math">
                    <m:r>
                      <a:rPr kumimoji="1" lang="en-US" altLang="ja-JP" sz="1200" i="1">
                        <a:latin typeface="Cambria Math" panose="02040503050406030204" pitchFamily="18" charset="0"/>
                      </a:rPr>
                      <m:t>Å</m:t>
                    </m:r>
                  </m:oMath>
                </a14:m>
                <a:r>
                  <a:rPr kumimoji="1" lang="en-US" altLang="ja-JP" sz="1200" dirty="0"/>
                  <a:t>)</a:t>
                </a:r>
                <a:endParaRPr kumimoji="1" lang="ja-JP" altLang="en-US" sz="1200" dirty="0"/>
              </a:p>
            </p:txBody>
          </p:sp>
        </mc:Choice>
        <mc:Fallback>
          <p:sp>
            <p:nvSpPr>
              <p:cNvPr id="19" name="テキスト ボックス 18">
                <a:extLst>
                  <a:ext uri="{FF2B5EF4-FFF2-40B4-BE49-F238E27FC236}">
                    <a16:creationId xmlns:a16="http://schemas.microsoft.com/office/drawing/2014/main" id="{BF78D9F9-169C-619E-2F63-F801C6164CC2}"/>
                  </a:ext>
                </a:extLst>
              </p:cNvPr>
              <p:cNvSpPr txBox="1">
                <a:spLocks noRot="1" noChangeAspect="1" noMove="1" noResize="1" noEditPoints="1" noAdjustHandles="1" noChangeArrowheads="1" noChangeShapeType="1" noTextEdit="1"/>
              </p:cNvSpPr>
              <p:nvPr/>
            </p:nvSpPr>
            <p:spPr>
              <a:xfrm>
                <a:off x="9275396" y="3476961"/>
                <a:ext cx="629577" cy="286232"/>
              </a:xfrm>
              <a:prstGeom prst="rect">
                <a:avLst/>
              </a:prstGeom>
              <a:blipFill>
                <a:blip r:embed="rId8"/>
                <a:stretch>
                  <a:fillRect l="-971" b="-17021"/>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0" name="テキスト ボックス 19">
                <a:extLst>
                  <a:ext uri="{FF2B5EF4-FFF2-40B4-BE49-F238E27FC236}">
                    <a16:creationId xmlns:a16="http://schemas.microsoft.com/office/drawing/2014/main" id="{89273D59-9566-6653-9A04-AE99DFCFAF46}"/>
                  </a:ext>
                </a:extLst>
              </p:cNvPr>
              <p:cNvSpPr txBox="1"/>
              <p:nvPr/>
            </p:nvSpPr>
            <p:spPr>
              <a:xfrm rot="10800000">
                <a:off x="6918188" y="1894240"/>
                <a:ext cx="410818" cy="653327"/>
              </a:xfrm>
              <a:prstGeom prst="rect">
                <a:avLst/>
              </a:prstGeom>
              <a:solidFill>
                <a:schemeClr val="bg1"/>
              </a:solidFill>
            </p:spPr>
            <p:txBody>
              <a:bodyPr vert="eaVert" wrap="square" rtlCol="0">
                <a:spAutoFit/>
              </a:bodyPr>
              <a:lstStyle/>
              <a:p>
                <a:r>
                  <a:rPr kumimoji="1" lang="en-US" altLang="ja-JP" sz="1400" dirty="0"/>
                  <a:t>F(r) (</a:t>
                </a:r>
                <a14:m>
                  <m:oMath xmlns:m="http://schemas.openxmlformats.org/officeDocument/2006/math">
                    <m:r>
                      <a:rPr kumimoji="1" lang="en-US" altLang="ja-JP" sz="1400" i="1">
                        <a:latin typeface="Cambria Math" panose="02040503050406030204" pitchFamily="18" charset="0"/>
                      </a:rPr>
                      <m:t>Å</m:t>
                    </m:r>
                  </m:oMath>
                </a14:m>
                <a:r>
                  <a:rPr kumimoji="1" lang="en-US" altLang="ja-JP" sz="1400" dirty="0"/>
                  <a:t>)</a:t>
                </a:r>
                <a:endParaRPr kumimoji="1" lang="ja-JP" altLang="en-US" sz="1400" dirty="0"/>
              </a:p>
            </p:txBody>
          </p:sp>
        </mc:Choice>
        <mc:Fallback>
          <p:sp>
            <p:nvSpPr>
              <p:cNvPr id="20" name="テキスト ボックス 19">
                <a:extLst>
                  <a:ext uri="{FF2B5EF4-FFF2-40B4-BE49-F238E27FC236}">
                    <a16:creationId xmlns:a16="http://schemas.microsoft.com/office/drawing/2014/main" id="{89273D59-9566-6653-9A04-AE99DFCFAF46}"/>
                  </a:ext>
                </a:extLst>
              </p:cNvPr>
              <p:cNvSpPr txBox="1">
                <a:spLocks noRot="1" noChangeAspect="1" noMove="1" noResize="1" noEditPoints="1" noAdjustHandles="1" noChangeArrowheads="1" noChangeShapeType="1" noTextEdit="1"/>
              </p:cNvSpPr>
              <p:nvPr/>
            </p:nvSpPr>
            <p:spPr>
              <a:xfrm rot="10800000">
                <a:off x="6918188" y="1894240"/>
                <a:ext cx="410818" cy="653327"/>
              </a:xfrm>
              <a:prstGeom prst="rect">
                <a:avLst/>
              </a:prstGeom>
              <a:blipFill>
                <a:blip r:embed="rId9"/>
                <a:stretch>
                  <a:fillRect t="-2804" r="-1493" b="-9346"/>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1" name="テキスト ボックス 20">
                <a:extLst>
                  <a:ext uri="{FF2B5EF4-FFF2-40B4-BE49-F238E27FC236}">
                    <a16:creationId xmlns:a16="http://schemas.microsoft.com/office/drawing/2014/main" id="{89D49AA5-5DD6-161F-226A-67D1733C94F6}"/>
                  </a:ext>
                </a:extLst>
              </p:cNvPr>
              <p:cNvSpPr txBox="1"/>
              <p:nvPr/>
            </p:nvSpPr>
            <p:spPr>
              <a:xfrm rot="10800000">
                <a:off x="7085537" y="4530819"/>
                <a:ext cx="410818" cy="653327"/>
              </a:xfrm>
              <a:prstGeom prst="rect">
                <a:avLst/>
              </a:prstGeom>
              <a:solidFill>
                <a:schemeClr val="bg1"/>
              </a:solidFill>
            </p:spPr>
            <p:txBody>
              <a:bodyPr vert="eaVert" wrap="square" rtlCol="0">
                <a:spAutoFit/>
              </a:bodyPr>
              <a:lstStyle/>
              <a:p>
                <a:r>
                  <a:rPr kumimoji="1" lang="en-US" altLang="ja-JP" sz="1400" dirty="0"/>
                  <a:t>G(r) (</a:t>
                </a:r>
                <a14:m>
                  <m:oMath xmlns:m="http://schemas.openxmlformats.org/officeDocument/2006/math">
                    <m:r>
                      <a:rPr kumimoji="1" lang="en-US" altLang="ja-JP" sz="1400" i="1">
                        <a:latin typeface="Cambria Math" panose="02040503050406030204" pitchFamily="18" charset="0"/>
                      </a:rPr>
                      <m:t>Å</m:t>
                    </m:r>
                  </m:oMath>
                </a14:m>
                <a:r>
                  <a:rPr kumimoji="1" lang="en-US" altLang="ja-JP" sz="1400" dirty="0"/>
                  <a:t>)</a:t>
                </a:r>
                <a:endParaRPr kumimoji="1" lang="ja-JP" altLang="en-US" sz="1400" dirty="0"/>
              </a:p>
            </p:txBody>
          </p:sp>
        </mc:Choice>
        <mc:Fallback>
          <p:sp>
            <p:nvSpPr>
              <p:cNvPr id="21" name="テキスト ボックス 20">
                <a:extLst>
                  <a:ext uri="{FF2B5EF4-FFF2-40B4-BE49-F238E27FC236}">
                    <a16:creationId xmlns:a16="http://schemas.microsoft.com/office/drawing/2014/main" id="{89D49AA5-5DD6-161F-226A-67D1733C94F6}"/>
                  </a:ext>
                </a:extLst>
              </p:cNvPr>
              <p:cNvSpPr txBox="1">
                <a:spLocks noRot="1" noChangeAspect="1" noMove="1" noResize="1" noEditPoints="1" noAdjustHandles="1" noChangeArrowheads="1" noChangeShapeType="1" noTextEdit="1"/>
              </p:cNvSpPr>
              <p:nvPr/>
            </p:nvSpPr>
            <p:spPr>
              <a:xfrm rot="10800000">
                <a:off x="7085537" y="4530819"/>
                <a:ext cx="410818" cy="653327"/>
              </a:xfrm>
              <a:prstGeom prst="rect">
                <a:avLst/>
              </a:prstGeom>
              <a:blipFill>
                <a:blip r:embed="rId10"/>
                <a:stretch>
                  <a:fillRect t="-6542" b="-10280"/>
                </a:stretch>
              </a:blipFill>
            </p:spPr>
            <p:txBody>
              <a:bodyPr/>
              <a:lstStyle/>
              <a:p>
                <a:r>
                  <a:rPr lang="ja-JP" altLang="en-US">
                    <a:noFill/>
                  </a:rPr>
                  <a:t> </a:t>
                </a:r>
              </a:p>
            </p:txBody>
          </p:sp>
        </mc:Fallback>
      </mc:AlternateContent>
      <p:sp>
        <p:nvSpPr>
          <p:cNvPr id="22" name="テキスト ボックス 21">
            <a:extLst>
              <a:ext uri="{FF2B5EF4-FFF2-40B4-BE49-F238E27FC236}">
                <a16:creationId xmlns:a16="http://schemas.microsoft.com/office/drawing/2014/main" id="{3A24BB56-9204-4252-636A-426BFE99A294}"/>
              </a:ext>
            </a:extLst>
          </p:cNvPr>
          <p:cNvSpPr txBox="1"/>
          <p:nvPr/>
        </p:nvSpPr>
        <p:spPr>
          <a:xfrm>
            <a:off x="11148769" y="5913558"/>
            <a:ext cx="245004" cy="246221"/>
          </a:xfrm>
          <a:prstGeom prst="rect">
            <a:avLst/>
          </a:prstGeom>
          <a:solidFill>
            <a:schemeClr val="bg1"/>
          </a:solidFill>
        </p:spPr>
        <p:txBody>
          <a:bodyPr wrap="square" rtlCol="0">
            <a:spAutoFit/>
          </a:bodyPr>
          <a:lstStyle/>
          <a:p>
            <a:endParaRPr kumimoji="1" lang="ja-JP" altLang="en-US" sz="1000" dirty="0"/>
          </a:p>
        </p:txBody>
      </p:sp>
      <p:sp>
        <p:nvSpPr>
          <p:cNvPr id="23" name="テキスト ボックス 22">
            <a:extLst>
              <a:ext uri="{FF2B5EF4-FFF2-40B4-BE49-F238E27FC236}">
                <a16:creationId xmlns:a16="http://schemas.microsoft.com/office/drawing/2014/main" id="{1E0DC625-47E1-E0A7-C766-DF46E7BBE35E}"/>
              </a:ext>
            </a:extLst>
          </p:cNvPr>
          <p:cNvSpPr txBox="1"/>
          <p:nvPr/>
        </p:nvSpPr>
        <p:spPr>
          <a:xfrm>
            <a:off x="7655064" y="5903130"/>
            <a:ext cx="245004" cy="246221"/>
          </a:xfrm>
          <a:prstGeom prst="rect">
            <a:avLst/>
          </a:prstGeom>
          <a:solidFill>
            <a:schemeClr val="bg1"/>
          </a:solidFill>
        </p:spPr>
        <p:txBody>
          <a:bodyPr wrap="square" rtlCol="0">
            <a:spAutoFit/>
          </a:bodyPr>
          <a:lstStyle/>
          <a:p>
            <a:endParaRPr kumimoji="1" lang="ja-JP" altLang="en-US" sz="1000" dirty="0"/>
          </a:p>
        </p:txBody>
      </p:sp>
      <p:sp>
        <p:nvSpPr>
          <p:cNvPr id="24" name="テキスト ボックス 23">
            <a:extLst>
              <a:ext uri="{FF2B5EF4-FFF2-40B4-BE49-F238E27FC236}">
                <a16:creationId xmlns:a16="http://schemas.microsoft.com/office/drawing/2014/main" id="{C0DBB529-0A9E-C0A6-14E7-294A96EF5D88}"/>
              </a:ext>
            </a:extLst>
          </p:cNvPr>
          <p:cNvSpPr txBox="1"/>
          <p:nvPr/>
        </p:nvSpPr>
        <p:spPr>
          <a:xfrm>
            <a:off x="7431569" y="5757344"/>
            <a:ext cx="245004" cy="246221"/>
          </a:xfrm>
          <a:prstGeom prst="rect">
            <a:avLst/>
          </a:prstGeom>
          <a:solidFill>
            <a:schemeClr val="bg1"/>
          </a:solidFill>
        </p:spPr>
        <p:txBody>
          <a:bodyPr wrap="square" rtlCol="0">
            <a:spAutoFit/>
          </a:bodyPr>
          <a:lstStyle/>
          <a:p>
            <a:endParaRPr kumimoji="1" lang="ja-JP" altLang="en-US" sz="1000" dirty="0"/>
          </a:p>
        </p:txBody>
      </p:sp>
      <p:sp>
        <p:nvSpPr>
          <p:cNvPr id="25" name="テキスト ボックス 24">
            <a:extLst>
              <a:ext uri="{FF2B5EF4-FFF2-40B4-BE49-F238E27FC236}">
                <a16:creationId xmlns:a16="http://schemas.microsoft.com/office/drawing/2014/main" id="{651C40F6-A7B8-BE74-961E-4201981AB510}"/>
              </a:ext>
            </a:extLst>
          </p:cNvPr>
          <p:cNvSpPr txBox="1"/>
          <p:nvPr/>
        </p:nvSpPr>
        <p:spPr>
          <a:xfrm>
            <a:off x="7443080" y="4960601"/>
            <a:ext cx="245004" cy="246221"/>
          </a:xfrm>
          <a:prstGeom prst="rect">
            <a:avLst/>
          </a:prstGeom>
          <a:solidFill>
            <a:schemeClr val="bg1"/>
          </a:solidFill>
        </p:spPr>
        <p:txBody>
          <a:bodyPr wrap="square" rtlCol="0">
            <a:spAutoFit/>
          </a:bodyPr>
          <a:lstStyle/>
          <a:p>
            <a:endParaRPr kumimoji="1" lang="ja-JP" altLang="en-US" sz="1000" dirty="0"/>
          </a:p>
        </p:txBody>
      </p:sp>
      <p:sp>
        <p:nvSpPr>
          <p:cNvPr id="26" name="テキスト ボックス 25">
            <a:extLst>
              <a:ext uri="{FF2B5EF4-FFF2-40B4-BE49-F238E27FC236}">
                <a16:creationId xmlns:a16="http://schemas.microsoft.com/office/drawing/2014/main" id="{41BBB432-02F5-AF4E-A6E4-564A58C7D82A}"/>
              </a:ext>
            </a:extLst>
          </p:cNvPr>
          <p:cNvSpPr txBox="1"/>
          <p:nvPr/>
        </p:nvSpPr>
        <p:spPr>
          <a:xfrm>
            <a:off x="7421890" y="3844538"/>
            <a:ext cx="245004" cy="246221"/>
          </a:xfrm>
          <a:prstGeom prst="rect">
            <a:avLst/>
          </a:prstGeom>
          <a:solidFill>
            <a:schemeClr val="bg1"/>
          </a:solidFill>
        </p:spPr>
        <p:txBody>
          <a:bodyPr wrap="square" rtlCol="0">
            <a:spAutoFit/>
          </a:bodyPr>
          <a:lstStyle/>
          <a:p>
            <a:endParaRPr kumimoji="1" lang="ja-JP" altLang="en-US" sz="1000" dirty="0"/>
          </a:p>
        </p:txBody>
      </p:sp>
      <p:sp>
        <p:nvSpPr>
          <p:cNvPr id="27" name="テキスト ボックス 26">
            <a:extLst>
              <a:ext uri="{FF2B5EF4-FFF2-40B4-BE49-F238E27FC236}">
                <a16:creationId xmlns:a16="http://schemas.microsoft.com/office/drawing/2014/main" id="{0B221A36-5D64-8946-FE9A-7D7AD0559F4F}"/>
              </a:ext>
            </a:extLst>
          </p:cNvPr>
          <p:cNvSpPr txBox="1"/>
          <p:nvPr/>
        </p:nvSpPr>
        <p:spPr>
          <a:xfrm>
            <a:off x="11153797" y="3355600"/>
            <a:ext cx="234948" cy="225951"/>
          </a:xfrm>
          <a:prstGeom prst="rect">
            <a:avLst/>
          </a:prstGeom>
          <a:solidFill>
            <a:schemeClr val="bg1"/>
          </a:solidFill>
        </p:spPr>
        <p:txBody>
          <a:bodyPr wrap="square" rtlCol="0">
            <a:spAutoFit/>
          </a:bodyPr>
          <a:lstStyle/>
          <a:p>
            <a:endParaRPr kumimoji="1" lang="ja-JP" altLang="en-US" sz="1000" dirty="0"/>
          </a:p>
        </p:txBody>
      </p:sp>
      <p:sp>
        <p:nvSpPr>
          <p:cNvPr id="28" name="テキスト ボックス 27">
            <a:extLst>
              <a:ext uri="{FF2B5EF4-FFF2-40B4-BE49-F238E27FC236}">
                <a16:creationId xmlns:a16="http://schemas.microsoft.com/office/drawing/2014/main" id="{55EADE68-61BF-5113-7955-F8FD7FF9F01C}"/>
              </a:ext>
            </a:extLst>
          </p:cNvPr>
          <p:cNvSpPr txBox="1"/>
          <p:nvPr/>
        </p:nvSpPr>
        <p:spPr>
          <a:xfrm>
            <a:off x="7571105" y="3345466"/>
            <a:ext cx="245004" cy="246221"/>
          </a:xfrm>
          <a:prstGeom prst="rect">
            <a:avLst/>
          </a:prstGeom>
          <a:solidFill>
            <a:schemeClr val="bg1"/>
          </a:solidFill>
        </p:spPr>
        <p:txBody>
          <a:bodyPr wrap="square" rtlCol="0">
            <a:spAutoFit/>
          </a:bodyPr>
          <a:lstStyle/>
          <a:p>
            <a:endParaRPr kumimoji="1" lang="ja-JP" altLang="en-US" sz="1000" dirty="0"/>
          </a:p>
        </p:txBody>
      </p:sp>
      <p:sp>
        <p:nvSpPr>
          <p:cNvPr id="29" name="テキスト ボックス 28">
            <a:extLst>
              <a:ext uri="{FF2B5EF4-FFF2-40B4-BE49-F238E27FC236}">
                <a16:creationId xmlns:a16="http://schemas.microsoft.com/office/drawing/2014/main" id="{C5A41A8D-B88E-7AE6-A287-75EA17762CF9}"/>
              </a:ext>
            </a:extLst>
          </p:cNvPr>
          <p:cNvSpPr txBox="1"/>
          <p:nvPr/>
        </p:nvSpPr>
        <p:spPr>
          <a:xfrm>
            <a:off x="7339868" y="1547267"/>
            <a:ext cx="309466" cy="246221"/>
          </a:xfrm>
          <a:prstGeom prst="rect">
            <a:avLst/>
          </a:prstGeom>
          <a:solidFill>
            <a:schemeClr val="bg1"/>
          </a:solidFill>
        </p:spPr>
        <p:txBody>
          <a:bodyPr wrap="square" rtlCol="0">
            <a:spAutoFit/>
          </a:bodyPr>
          <a:lstStyle/>
          <a:p>
            <a:endParaRPr kumimoji="1" lang="ja-JP" altLang="en-US" sz="1000" dirty="0"/>
          </a:p>
        </p:txBody>
      </p:sp>
      <p:sp>
        <p:nvSpPr>
          <p:cNvPr id="30" name="テキスト ボックス 29">
            <a:extLst>
              <a:ext uri="{FF2B5EF4-FFF2-40B4-BE49-F238E27FC236}">
                <a16:creationId xmlns:a16="http://schemas.microsoft.com/office/drawing/2014/main" id="{18A6B84E-4421-B417-99FA-31B5D5B7F6B2}"/>
              </a:ext>
            </a:extLst>
          </p:cNvPr>
          <p:cNvSpPr txBox="1"/>
          <p:nvPr/>
        </p:nvSpPr>
        <p:spPr>
          <a:xfrm>
            <a:off x="7513463" y="3345629"/>
            <a:ext cx="309466" cy="246221"/>
          </a:xfrm>
          <a:prstGeom prst="rect">
            <a:avLst/>
          </a:prstGeom>
          <a:solidFill>
            <a:schemeClr val="bg1"/>
          </a:solidFill>
        </p:spPr>
        <p:txBody>
          <a:bodyPr wrap="square" rtlCol="0">
            <a:spAutoFit/>
          </a:bodyPr>
          <a:lstStyle/>
          <a:p>
            <a:endParaRPr kumimoji="1" lang="ja-JP" altLang="en-US" sz="1000" dirty="0"/>
          </a:p>
        </p:txBody>
      </p:sp>
      <p:sp>
        <p:nvSpPr>
          <p:cNvPr id="31" name="テキスト ボックス 30">
            <a:extLst>
              <a:ext uri="{FF2B5EF4-FFF2-40B4-BE49-F238E27FC236}">
                <a16:creationId xmlns:a16="http://schemas.microsoft.com/office/drawing/2014/main" id="{8166E561-7AD5-1E16-DFE5-AF8461CCAD08}"/>
              </a:ext>
            </a:extLst>
          </p:cNvPr>
          <p:cNvSpPr txBox="1"/>
          <p:nvPr/>
        </p:nvSpPr>
        <p:spPr>
          <a:xfrm>
            <a:off x="7361063" y="3193229"/>
            <a:ext cx="309466" cy="246221"/>
          </a:xfrm>
          <a:prstGeom prst="rect">
            <a:avLst/>
          </a:prstGeom>
          <a:solidFill>
            <a:schemeClr val="bg1"/>
          </a:solidFill>
        </p:spPr>
        <p:txBody>
          <a:bodyPr wrap="square" rtlCol="0">
            <a:spAutoFit/>
          </a:bodyPr>
          <a:lstStyle/>
          <a:p>
            <a:endParaRPr kumimoji="1" lang="ja-JP" altLang="en-US" sz="1000" dirty="0"/>
          </a:p>
        </p:txBody>
      </p:sp>
      <p:sp>
        <p:nvSpPr>
          <p:cNvPr id="32" name="テキスト ボックス 31">
            <a:extLst>
              <a:ext uri="{FF2B5EF4-FFF2-40B4-BE49-F238E27FC236}">
                <a16:creationId xmlns:a16="http://schemas.microsoft.com/office/drawing/2014/main" id="{24D12813-5907-FE8D-1957-CBE066DE9E5D}"/>
              </a:ext>
            </a:extLst>
          </p:cNvPr>
          <p:cNvSpPr txBox="1"/>
          <p:nvPr/>
        </p:nvSpPr>
        <p:spPr>
          <a:xfrm>
            <a:off x="7361063" y="1131135"/>
            <a:ext cx="309466" cy="246221"/>
          </a:xfrm>
          <a:prstGeom prst="rect">
            <a:avLst/>
          </a:prstGeom>
          <a:solidFill>
            <a:schemeClr val="bg1"/>
          </a:solidFill>
        </p:spPr>
        <p:txBody>
          <a:bodyPr wrap="square" rtlCol="0">
            <a:spAutoFit/>
          </a:bodyPr>
          <a:lstStyle/>
          <a:p>
            <a:endParaRPr kumimoji="1" lang="ja-JP" altLang="en-US" sz="1000" dirty="0"/>
          </a:p>
        </p:txBody>
      </p:sp>
      <p:sp>
        <p:nvSpPr>
          <p:cNvPr id="33" name="テキスト ボックス 32">
            <a:extLst>
              <a:ext uri="{FF2B5EF4-FFF2-40B4-BE49-F238E27FC236}">
                <a16:creationId xmlns:a16="http://schemas.microsoft.com/office/drawing/2014/main" id="{217895B9-0B98-BBFD-A4AE-42FA4B303367}"/>
              </a:ext>
            </a:extLst>
          </p:cNvPr>
          <p:cNvSpPr txBox="1"/>
          <p:nvPr/>
        </p:nvSpPr>
        <p:spPr>
          <a:xfrm>
            <a:off x="11046634" y="5826788"/>
            <a:ext cx="755220" cy="307777"/>
          </a:xfrm>
          <a:prstGeom prst="rect">
            <a:avLst/>
          </a:prstGeom>
          <a:noFill/>
        </p:spPr>
        <p:txBody>
          <a:bodyPr wrap="square" rtlCol="0">
            <a:spAutoFit/>
          </a:bodyPr>
          <a:lstStyle/>
          <a:p>
            <a:r>
              <a:rPr kumimoji="1" lang="en-US" altLang="ja-JP" sz="1400" dirty="0"/>
              <a:t>10</a:t>
            </a:r>
            <a:endParaRPr kumimoji="1" lang="ja-JP" altLang="en-US" sz="1400" dirty="0"/>
          </a:p>
        </p:txBody>
      </p:sp>
      <p:sp>
        <p:nvSpPr>
          <p:cNvPr id="34" name="テキスト ボックス 33">
            <a:extLst>
              <a:ext uri="{FF2B5EF4-FFF2-40B4-BE49-F238E27FC236}">
                <a16:creationId xmlns:a16="http://schemas.microsoft.com/office/drawing/2014/main" id="{3C0CFC1E-BDBC-47E6-EF7C-495918EADA33}"/>
              </a:ext>
            </a:extLst>
          </p:cNvPr>
          <p:cNvSpPr txBox="1"/>
          <p:nvPr/>
        </p:nvSpPr>
        <p:spPr>
          <a:xfrm>
            <a:off x="7586768" y="5828011"/>
            <a:ext cx="755220" cy="307777"/>
          </a:xfrm>
          <a:prstGeom prst="rect">
            <a:avLst/>
          </a:prstGeom>
          <a:noFill/>
        </p:spPr>
        <p:txBody>
          <a:bodyPr wrap="square" rtlCol="0">
            <a:spAutoFit/>
          </a:bodyPr>
          <a:lstStyle/>
          <a:p>
            <a:r>
              <a:rPr kumimoji="1" lang="en-US" altLang="ja-JP" sz="1400" dirty="0"/>
              <a:t>0</a:t>
            </a:r>
            <a:endParaRPr kumimoji="1" lang="ja-JP" altLang="en-US" sz="1400" dirty="0"/>
          </a:p>
        </p:txBody>
      </p:sp>
      <p:sp>
        <p:nvSpPr>
          <p:cNvPr id="35" name="テキスト ボックス 34">
            <a:extLst>
              <a:ext uri="{FF2B5EF4-FFF2-40B4-BE49-F238E27FC236}">
                <a16:creationId xmlns:a16="http://schemas.microsoft.com/office/drawing/2014/main" id="{2C8E0888-3A8F-9A54-7688-7BDE8EA58B1E}"/>
              </a:ext>
            </a:extLst>
          </p:cNvPr>
          <p:cNvSpPr txBox="1"/>
          <p:nvPr/>
        </p:nvSpPr>
        <p:spPr>
          <a:xfrm>
            <a:off x="7298963" y="5672899"/>
            <a:ext cx="755220" cy="307777"/>
          </a:xfrm>
          <a:prstGeom prst="rect">
            <a:avLst/>
          </a:prstGeom>
          <a:noFill/>
        </p:spPr>
        <p:txBody>
          <a:bodyPr wrap="square" rtlCol="0">
            <a:spAutoFit/>
          </a:bodyPr>
          <a:lstStyle/>
          <a:p>
            <a:r>
              <a:rPr kumimoji="1" lang="en-US" altLang="ja-JP" sz="1400" dirty="0"/>
              <a:t>-0.8</a:t>
            </a:r>
            <a:endParaRPr kumimoji="1" lang="ja-JP" altLang="en-US" sz="1400" dirty="0"/>
          </a:p>
        </p:txBody>
      </p:sp>
      <p:sp>
        <p:nvSpPr>
          <p:cNvPr id="36" name="テキスト ボックス 35">
            <a:extLst>
              <a:ext uri="{FF2B5EF4-FFF2-40B4-BE49-F238E27FC236}">
                <a16:creationId xmlns:a16="http://schemas.microsoft.com/office/drawing/2014/main" id="{93E0B42D-DBF1-A2B5-A266-22BE9B1F64D7}"/>
              </a:ext>
            </a:extLst>
          </p:cNvPr>
          <p:cNvSpPr txBox="1"/>
          <p:nvPr/>
        </p:nvSpPr>
        <p:spPr>
          <a:xfrm>
            <a:off x="7481570" y="4922871"/>
            <a:ext cx="755220" cy="307777"/>
          </a:xfrm>
          <a:prstGeom prst="rect">
            <a:avLst/>
          </a:prstGeom>
          <a:noFill/>
        </p:spPr>
        <p:txBody>
          <a:bodyPr wrap="square" rtlCol="0">
            <a:spAutoFit/>
          </a:bodyPr>
          <a:lstStyle/>
          <a:p>
            <a:r>
              <a:rPr kumimoji="1" lang="en-US" altLang="ja-JP" sz="1400" dirty="0"/>
              <a:t>0</a:t>
            </a:r>
            <a:endParaRPr kumimoji="1" lang="ja-JP" altLang="en-US" sz="1400" dirty="0"/>
          </a:p>
        </p:txBody>
      </p:sp>
      <p:sp>
        <p:nvSpPr>
          <p:cNvPr id="37" name="テキスト ボックス 36">
            <a:extLst>
              <a:ext uri="{FF2B5EF4-FFF2-40B4-BE49-F238E27FC236}">
                <a16:creationId xmlns:a16="http://schemas.microsoft.com/office/drawing/2014/main" id="{4C4F31A2-0BF3-EA16-8F3D-9B71DFB16F1C}"/>
              </a:ext>
            </a:extLst>
          </p:cNvPr>
          <p:cNvSpPr txBox="1"/>
          <p:nvPr/>
        </p:nvSpPr>
        <p:spPr>
          <a:xfrm>
            <a:off x="7365100" y="3802001"/>
            <a:ext cx="755220" cy="307777"/>
          </a:xfrm>
          <a:prstGeom prst="rect">
            <a:avLst/>
          </a:prstGeom>
          <a:noFill/>
        </p:spPr>
        <p:txBody>
          <a:bodyPr wrap="square" rtlCol="0">
            <a:spAutoFit/>
          </a:bodyPr>
          <a:lstStyle/>
          <a:p>
            <a:r>
              <a:rPr kumimoji="1" lang="en-US" altLang="ja-JP" sz="1400" dirty="0"/>
              <a:t>1.2</a:t>
            </a:r>
            <a:endParaRPr kumimoji="1" lang="ja-JP" altLang="en-US" sz="1400" dirty="0"/>
          </a:p>
        </p:txBody>
      </p:sp>
      <p:sp>
        <p:nvSpPr>
          <p:cNvPr id="38" name="テキスト ボックス 37">
            <a:extLst>
              <a:ext uri="{FF2B5EF4-FFF2-40B4-BE49-F238E27FC236}">
                <a16:creationId xmlns:a16="http://schemas.microsoft.com/office/drawing/2014/main" id="{51712D20-30A8-831C-EC5D-F611DBB3CD47}"/>
              </a:ext>
            </a:extLst>
          </p:cNvPr>
          <p:cNvSpPr txBox="1"/>
          <p:nvPr/>
        </p:nvSpPr>
        <p:spPr>
          <a:xfrm>
            <a:off x="11038217" y="3254015"/>
            <a:ext cx="755220" cy="307777"/>
          </a:xfrm>
          <a:prstGeom prst="rect">
            <a:avLst/>
          </a:prstGeom>
          <a:noFill/>
        </p:spPr>
        <p:txBody>
          <a:bodyPr wrap="square" rtlCol="0">
            <a:spAutoFit/>
          </a:bodyPr>
          <a:lstStyle/>
          <a:p>
            <a:r>
              <a:rPr kumimoji="1" lang="en-US" altLang="ja-JP" sz="1400" dirty="0"/>
              <a:t>10</a:t>
            </a:r>
            <a:endParaRPr kumimoji="1" lang="ja-JP" altLang="en-US" sz="1400" dirty="0"/>
          </a:p>
        </p:txBody>
      </p:sp>
      <p:sp>
        <p:nvSpPr>
          <p:cNvPr id="39" name="テキスト ボックス 38">
            <a:extLst>
              <a:ext uri="{FF2B5EF4-FFF2-40B4-BE49-F238E27FC236}">
                <a16:creationId xmlns:a16="http://schemas.microsoft.com/office/drawing/2014/main" id="{FE176A27-40FF-15B6-CDE2-D2BFFAF09427}"/>
              </a:ext>
            </a:extLst>
          </p:cNvPr>
          <p:cNvSpPr txBox="1"/>
          <p:nvPr/>
        </p:nvSpPr>
        <p:spPr>
          <a:xfrm>
            <a:off x="7574062" y="3238079"/>
            <a:ext cx="755220" cy="307777"/>
          </a:xfrm>
          <a:prstGeom prst="rect">
            <a:avLst/>
          </a:prstGeom>
          <a:noFill/>
        </p:spPr>
        <p:txBody>
          <a:bodyPr wrap="square" rtlCol="0">
            <a:spAutoFit/>
          </a:bodyPr>
          <a:lstStyle/>
          <a:p>
            <a:r>
              <a:rPr kumimoji="1" lang="en-US" altLang="ja-JP" sz="1400" dirty="0"/>
              <a:t>0</a:t>
            </a:r>
            <a:endParaRPr kumimoji="1" lang="ja-JP" altLang="en-US" sz="1400" dirty="0"/>
          </a:p>
        </p:txBody>
      </p:sp>
      <p:sp>
        <p:nvSpPr>
          <p:cNvPr id="40" name="テキスト ボックス 39">
            <a:extLst>
              <a:ext uri="{FF2B5EF4-FFF2-40B4-BE49-F238E27FC236}">
                <a16:creationId xmlns:a16="http://schemas.microsoft.com/office/drawing/2014/main" id="{BC1043E0-B773-A64C-ACD7-14848818FEAC}"/>
              </a:ext>
            </a:extLst>
          </p:cNvPr>
          <p:cNvSpPr txBox="1"/>
          <p:nvPr/>
        </p:nvSpPr>
        <p:spPr>
          <a:xfrm>
            <a:off x="7107492" y="3073480"/>
            <a:ext cx="755220" cy="307777"/>
          </a:xfrm>
          <a:prstGeom prst="rect">
            <a:avLst/>
          </a:prstGeom>
          <a:noFill/>
        </p:spPr>
        <p:txBody>
          <a:bodyPr wrap="square" rtlCol="0">
            <a:spAutoFit/>
          </a:bodyPr>
          <a:lstStyle/>
          <a:p>
            <a:r>
              <a:rPr kumimoji="1" lang="en-US" altLang="ja-JP" sz="1400" dirty="0"/>
              <a:t>-0.004</a:t>
            </a:r>
            <a:endParaRPr kumimoji="1" lang="ja-JP" altLang="en-US" sz="1400" dirty="0"/>
          </a:p>
        </p:txBody>
      </p:sp>
      <p:sp>
        <p:nvSpPr>
          <p:cNvPr id="41" name="テキスト ボックス 40">
            <a:extLst>
              <a:ext uri="{FF2B5EF4-FFF2-40B4-BE49-F238E27FC236}">
                <a16:creationId xmlns:a16="http://schemas.microsoft.com/office/drawing/2014/main" id="{02A7AD65-F082-331B-7F37-534921B9F115}"/>
              </a:ext>
            </a:extLst>
          </p:cNvPr>
          <p:cNvSpPr txBox="1"/>
          <p:nvPr/>
        </p:nvSpPr>
        <p:spPr>
          <a:xfrm>
            <a:off x="7473863" y="1497105"/>
            <a:ext cx="755220" cy="307777"/>
          </a:xfrm>
          <a:prstGeom prst="rect">
            <a:avLst/>
          </a:prstGeom>
          <a:noFill/>
        </p:spPr>
        <p:txBody>
          <a:bodyPr wrap="square" rtlCol="0">
            <a:spAutoFit/>
          </a:bodyPr>
          <a:lstStyle/>
          <a:p>
            <a:r>
              <a:rPr kumimoji="1" lang="en-US" altLang="ja-JP" sz="1400" dirty="0"/>
              <a:t>0</a:t>
            </a:r>
            <a:endParaRPr kumimoji="1" lang="ja-JP" altLang="en-US" sz="1400" dirty="0"/>
          </a:p>
        </p:txBody>
      </p:sp>
      <p:sp>
        <p:nvSpPr>
          <p:cNvPr id="42" name="テキスト ボックス 41">
            <a:extLst>
              <a:ext uri="{FF2B5EF4-FFF2-40B4-BE49-F238E27FC236}">
                <a16:creationId xmlns:a16="http://schemas.microsoft.com/office/drawing/2014/main" id="{19CE11DB-6293-458C-6458-54C7229DCB7A}"/>
              </a:ext>
            </a:extLst>
          </p:cNvPr>
          <p:cNvSpPr txBox="1"/>
          <p:nvPr/>
        </p:nvSpPr>
        <p:spPr>
          <a:xfrm>
            <a:off x="7176461" y="1117755"/>
            <a:ext cx="755220" cy="307777"/>
          </a:xfrm>
          <a:prstGeom prst="rect">
            <a:avLst/>
          </a:prstGeom>
          <a:noFill/>
        </p:spPr>
        <p:txBody>
          <a:bodyPr wrap="square" rtlCol="0">
            <a:spAutoFit/>
          </a:bodyPr>
          <a:lstStyle/>
          <a:p>
            <a:r>
              <a:rPr kumimoji="1" lang="en-US" altLang="ja-JP" sz="1400" dirty="0"/>
              <a:t>0.001</a:t>
            </a:r>
            <a:endParaRPr kumimoji="1" lang="ja-JP" altLang="en-US" sz="1400" dirty="0"/>
          </a:p>
        </p:txBody>
      </p:sp>
    </p:spTree>
    <p:extLst>
      <p:ext uri="{BB962C8B-B14F-4D97-AF65-F5344CB8AC3E}">
        <p14:creationId xmlns:p14="http://schemas.microsoft.com/office/powerpoint/2010/main" val="2717208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コンテンツ プレースホルダー 11">
            <a:extLst>
              <a:ext uri="{FF2B5EF4-FFF2-40B4-BE49-F238E27FC236}">
                <a16:creationId xmlns:a16="http://schemas.microsoft.com/office/drawing/2014/main" id="{DAAA1941-C62A-913C-A5D0-3E185B71E1EA}"/>
              </a:ext>
            </a:extLst>
          </p:cNvPr>
          <p:cNvPicPr>
            <a:picLocks noGrp="1" noChangeAspect="1"/>
          </p:cNvPicPr>
          <p:nvPr>
            <p:ph idx="1"/>
          </p:nvPr>
        </p:nvPicPr>
        <p:blipFill>
          <a:blip r:embed="rId3"/>
          <a:stretch>
            <a:fillRect/>
          </a:stretch>
        </p:blipFill>
        <p:spPr>
          <a:xfrm>
            <a:off x="1859496" y="1919138"/>
            <a:ext cx="5662383" cy="1646508"/>
          </a:xfrm>
        </p:spPr>
      </p:pic>
      <p:sp>
        <p:nvSpPr>
          <p:cNvPr id="2" name="タイトル 1">
            <a:extLst>
              <a:ext uri="{FF2B5EF4-FFF2-40B4-BE49-F238E27FC236}">
                <a16:creationId xmlns:a16="http://schemas.microsoft.com/office/drawing/2014/main" id="{A1FBA1E4-FCC2-4468-8E91-750767A143E9}"/>
              </a:ext>
            </a:extLst>
          </p:cNvPr>
          <p:cNvSpPr>
            <a:spLocks noGrp="1"/>
          </p:cNvSpPr>
          <p:nvPr>
            <p:ph type="title"/>
          </p:nvPr>
        </p:nvSpPr>
        <p:spPr/>
        <p:txBody>
          <a:bodyPr/>
          <a:lstStyle/>
          <a:p>
            <a:r>
              <a:rPr lang="en-US" altLang="ja-JP" dirty="0"/>
              <a:t>Calculation results</a:t>
            </a:r>
            <a:r>
              <a:rPr kumimoji="1" lang="ja-JP" altLang="en-US" dirty="0"/>
              <a:t>（</a:t>
            </a:r>
            <a:r>
              <a:rPr kumimoji="1" lang="en-US" altLang="ja-JP" dirty="0"/>
              <a:t>S</a:t>
            </a:r>
            <a:r>
              <a:rPr lang="ja-JP" altLang="en-US" dirty="0"/>
              <a:t> </a:t>
            </a:r>
            <a:r>
              <a:rPr lang="en-US" altLang="ja-JP" dirty="0"/>
              <a:t>orbital</a:t>
            </a:r>
            <a:r>
              <a:rPr kumimoji="1" lang="ja-JP" altLang="en-US" dirty="0"/>
              <a:t>）</a:t>
            </a:r>
          </a:p>
        </p:txBody>
      </p:sp>
      <p:sp>
        <p:nvSpPr>
          <p:cNvPr id="4" name="スライド番号プレースホルダー 3">
            <a:extLst>
              <a:ext uri="{FF2B5EF4-FFF2-40B4-BE49-F238E27FC236}">
                <a16:creationId xmlns:a16="http://schemas.microsoft.com/office/drawing/2014/main" id="{DF0AED1F-8400-13F1-CE06-FCD495E54BEF}"/>
              </a:ext>
            </a:extLst>
          </p:cNvPr>
          <p:cNvSpPr>
            <a:spLocks noGrp="1"/>
          </p:cNvSpPr>
          <p:nvPr>
            <p:ph type="sldNum" sz="quarter" idx="12"/>
          </p:nvPr>
        </p:nvSpPr>
        <p:spPr/>
        <p:txBody>
          <a:bodyPr/>
          <a:lstStyle/>
          <a:p>
            <a:fld id="{07A4E4E8-F9FA-40E9-B5A9-0FED9DF717F6}" type="slidenum">
              <a:rPr kumimoji="1" lang="ja-JP" altLang="en-US" smtClean="0"/>
              <a:t>8</a:t>
            </a:fld>
            <a:endParaRPr kumimoji="1" lang="ja-JP" altLang="en-US" dirty="0"/>
          </a:p>
        </p:txBody>
      </p:sp>
      <p:sp>
        <p:nvSpPr>
          <p:cNvPr id="7" name="テキスト ボックス 6">
            <a:extLst>
              <a:ext uri="{FF2B5EF4-FFF2-40B4-BE49-F238E27FC236}">
                <a16:creationId xmlns:a16="http://schemas.microsoft.com/office/drawing/2014/main" id="{120384D4-9DD2-53F3-37A5-8F1FD8DDD4C5}"/>
              </a:ext>
            </a:extLst>
          </p:cNvPr>
          <p:cNvSpPr txBox="1"/>
          <p:nvPr/>
        </p:nvSpPr>
        <p:spPr>
          <a:xfrm>
            <a:off x="903474" y="1311556"/>
            <a:ext cx="9390899" cy="400110"/>
          </a:xfrm>
          <a:prstGeom prst="rect">
            <a:avLst/>
          </a:prstGeom>
          <a:noFill/>
        </p:spPr>
        <p:txBody>
          <a:bodyPr wrap="square" rtlCol="0">
            <a:spAutoFit/>
          </a:bodyPr>
          <a:lstStyle/>
          <a:p>
            <a:r>
              <a:rPr kumimoji="1" lang="ja-JP" altLang="en-US" sz="2000" dirty="0"/>
              <a:t>・</a:t>
            </a:r>
            <a:r>
              <a:rPr kumimoji="1" lang="en-US" altLang="ja-JP" sz="2000" dirty="0"/>
              <a:t>Comparison of binding energies [eV] of S orbitals up to n=3</a:t>
            </a:r>
            <a:endParaRPr kumimoji="1" lang="ja-JP" altLang="en-US" sz="2000" dirty="0"/>
          </a:p>
        </p:txBody>
      </p:sp>
      <p:sp>
        <p:nvSpPr>
          <p:cNvPr id="8" name="テキスト ボックス 7">
            <a:extLst>
              <a:ext uri="{FF2B5EF4-FFF2-40B4-BE49-F238E27FC236}">
                <a16:creationId xmlns:a16="http://schemas.microsoft.com/office/drawing/2014/main" id="{92B7653A-9160-3253-472C-A549BE99541F}"/>
              </a:ext>
            </a:extLst>
          </p:cNvPr>
          <p:cNvSpPr txBox="1"/>
          <p:nvPr/>
        </p:nvSpPr>
        <p:spPr>
          <a:xfrm>
            <a:off x="903474" y="3604106"/>
            <a:ext cx="9980836" cy="2739211"/>
          </a:xfrm>
          <a:prstGeom prst="rect">
            <a:avLst/>
          </a:prstGeom>
          <a:noFill/>
        </p:spPr>
        <p:txBody>
          <a:bodyPr wrap="square" rtlCol="0">
            <a:spAutoFit/>
          </a:bodyPr>
          <a:lstStyle/>
          <a:p>
            <a:r>
              <a:rPr kumimoji="1" lang="ja-JP" altLang="en-US" sz="2000" dirty="0"/>
              <a:t>・</a:t>
            </a:r>
            <a:r>
              <a:rPr kumimoji="1" lang="en-US" altLang="ja-JP" sz="2000" dirty="0"/>
              <a:t>Analytical solutions (relativistic,                             non-relativistic)</a:t>
            </a:r>
          </a:p>
          <a:p>
            <a:r>
              <a:rPr kumimoji="1" lang="ja-JP" altLang="en-US" sz="2400" dirty="0"/>
              <a:t>　　　　　　　　　　　　　　</a:t>
            </a:r>
            <a:r>
              <a:rPr kumimoji="1" lang="en-US" altLang="ja-JP" sz="2400" dirty="0"/>
              <a:t>    </a:t>
            </a:r>
          </a:p>
          <a:p>
            <a:r>
              <a:rPr kumimoji="1" lang="en-US" altLang="ja-JP" sz="2400" dirty="0"/>
              <a:t>                                                                </a:t>
            </a:r>
          </a:p>
          <a:p>
            <a:r>
              <a:rPr kumimoji="1" lang="en-US" altLang="ja-JP" sz="2400" dirty="0"/>
              <a:t>                                                               </a:t>
            </a:r>
          </a:p>
          <a:p>
            <a:endParaRPr kumimoji="1" lang="en-US" altLang="ja-JP" sz="2000" dirty="0"/>
          </a:p>
          <a:p>
            <a:pPr algn="ctr"/>
            <a:r>
              <a:rPr kumimoji="1" lang="en-US" altLang="ja-JP" sz="2000" dirty="0"/>
              <a:t>1S orbitals match in 7 digits of accuracy</a:t>
            </a:r>
          </a:p>
          <a:p>
            <a:r>
              <a:rPr kumimoji="1" lang="en-US" altLang="ja-JP" sz="2000" dirty="0"/>
              <a:t> </a:t>
            </a:r>
          </a:p>
          <a:p>
            <a:pPr algn="ctr"/>
            <a:r>
              <a:rPr kumimoji="1" lang="en-US" altLang="ja-JP" sz="2000" dirty="0"/>
              <a:t>As n increases, accuracies of the energies got worse</a:t>
            </a:r>
          </a:p>
        </p:txBody>
      </p:sp>
      <p:pic>
        <p:nvPicPr>
          <p:cNvPr id="3" name="コンテンツ プレースホルダー 5">
            <a:extLst>
              <a:ext uri="{FF2B5EF4-FFF2-40B4-BE49-F238E27FC236}">
                <a16:creationId xmlns:a16="http://schemas.microsoft.com/office/drawing/2014/main" id="{D7524058-E8B3-606C-ADF4-D57117448CB4}"/>
              </a:ext>
            </a:extLst>
          </p:cNvPr>
          <p:cNvPicPr>
            <a:picLocks noChangeAspect="1"/>
          </p:cNvPicPr>
          <p:nvPr/>
        </p:nvPicPr>
        <p:blipFill>
          <a:blip r:embed="rId4"/>
          <a:stretch>
            <a:fillRect/>
          </a:stretch>
        </p:blipFill>
        <p:spPr>
          <a:xfrm>
            <a:off x="1712667" y="4060520"/>
            <a:ext cx="3342535" cy="1075404"/>
          </a:xfrm>
          <a:prstGeom prst="rect">
            <a:avLst/>
          </a:prstGeom>
        </p:spPr>
      </p:pic>
      <p:pic>
        <p:nvPicPr>
          <p:cNvPr id="5" name="図 4">
            <a:extLst>
              <a:ext uri="{FF2B5EF4-FFF2-40B4-BE49-F238E27FC236}">
                <a16:creationId xmlns:a16="http://schemas.microsoft.com/office/drawing/2014/main" id="{0162A58E-CAAB-38ED-B8EA-E1DF30FEA565}"/>
              </a:ext>
            </a:extLst>
          </p:cNvPr>
          <p:cNvPicPr>
            <a:picLocks noChangeAspect="1"/>
          </p:cNvPicPr>
          <p:nvPr/>
        </p:nvPicPr>
        <p:blipFill>
          <a:blip r:embed="rId5"/>
          <a:stretch>
            <a:fillRect/>
          </a:stretch>
        </p:blipFill>
        <p:spPr>
          <a:xfrm>
            <a:off x="5864395" y="4257471"/>
            <a:ext cx="2136605" cy="692099"/>
          </a:xfrm>
          <a:prstGeom prst="rect">
            <a:avLst/>
          </a:prstGeom>
        </p:spPr>
      </p:pic>
      <p:cxnSp>
        <p:nvCxnSpPr>
          <p:cNvPr id="13" name="直線コネクタ 12">
            <a:extLst>
              <a:ext uri="{FF2B5EF4-FFF2-40B4-BE49-F238E27FC236}">
                <a16:creationId xmlns:a16="http://schemas.microsoft.com/office/drawing/2014/main" id="{6023AA31-0E96-BE9D-916F-7C976CA2C9A6}"/>
              </a:ext>
            </a:extLst>
          </p:cNvPr>
          <p:cNvCxnSpPr>
            <a:cxnSpLocks/>
          </p:cNvCxnSpPr>
          <p:nvPr/>
        </p:nvCxnSpPr>
        <p:spPr>
          <a:xfrm>
            <a:off x="2987227" y="2679042"/>
            <a:ext cx="103989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BB8F6815-FFA7-DFC7-FD66-AFE3C6A5924B}"/>
              </a:ext>
            </a:extLst>
          </p:cNvPr>
          <p:cNvCxnSpPr>
            <a:cxnSpLocks/>
          </p:cNvCxnSpPr>
          <p:nvPr/>
        </p:nvCxnSpPr>
        <p:spPr>
          <a:xfrm>
            <a:off x="4417004" y="2679042"/>
            <a:ext cx="103181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4219376-8837-0F7C-3447-71F6F720D238}"/>
              </a:ext>
            </a:extLst>
          </p:cNvPr>
          <p:cNvCxnSpPr>
            <a:cxnSpLocks/>
          </p:cNvCxnSpPr>
          <p:nvPr/>
        </p:nvCxnSpPr>
        <p:spPr>
          <a:xfrm>
            <a:off x="3050208" y="3064124"/>
            <a:ext cx="58860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36A8F4C-57D7-90DE-D8B8-DAF1DE0E0671}"/>
              </a:ext>
            </a:extLst>
          </p:cNvPr>
          <p:cNvCxnSpPr>
            <a:cxnSpLocks/>
          </p:cNvCxnSpPr>
          <p:nvPr/>
        </p:nvCxnSpPr>
        <p:spPr>
          <a:xfrm>
            <a:off x="4475213" y="3053108"/>
            <a:ext cx="5799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38629AF0-0AFB-6153-BA04-0F25F113DCD0}"/>
              </a:ext>
            </a:extLst>
          </p:cNvPr>
          <p:cNvCxnSpPr>
            <a:cxnSpLocks/>
          </p:cNvCxnSpPr>
          <p:nvPr/>
        </p:nvCxnSpPr>
        <p:spPr>
          <a:xfrm>
            <a:off x="3050208" y="3410008"/>
            <a:ext cx="25997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9CCA726-B2B8-5CEC-AA9C-F14B4D969A84}"/>
              </a:ext>
            </a:extLst>
          </p:cNvPr>
          <p:cNvCxnSpPr>
            <a:cxnSpLocks/>
          </p:cNvCxnSpPr>
          <p:nvPr/>
        </p:nvCxnSpPr>
        <p:spPr>
          <a:xfrm>
            <a:off x="4475213" y="3410008"/>
            <a:ext cx="25997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AB96C396-B9A5-2D7E-739D-336B0ADB2AE9}"/>
              </a:ext>
            </a:extLst>
          </p:cNvPr>
          <p:cNvSpPr txBox="1"/>
          <p:nvPr/>
        </p:nvSpPr>
        <p:spPr>
          <a:xfrm>
            <a:off x="4723794" y="1620273"/>
            <a:ext cx="2281202" cy="369332"/>
          </a:xfrm>
          <a:prstGeom prst="rect">
            <a:avLst/>
          </a:prstGeom>
          <a:noFill/>
        </p:spPr>
        <p:txBody>
          <a:bodyPr wrap="square" rtlCol="0">
            <a:spAutoFit/>
          </a:bodyPr>
          <a:lstStyle/>
          <a:p>
            <a:r>
              <a:rPr kumimoji="1" lang="en-US" altLang="ja-JP" dirty="0"/>
              <a:t>analytical solutions</a:t>
            </a:r>
            <a:endParaRPr kumimoji="1" lang="ja-JP" altLang="en-US" dirty="0"/>
          </a:p>
        </p:txBody>
      </p:sp>
      <p:cxnSp>
        <p:nvCxnSpPr>
          <p:cNvPr id="10" name="直線コネクタ 9">
            <a:extLst>
              <a:ext uri="{FF2B5EF4-FFF2-40B4-BE49-F238E27FC236}">
                <a16:creationId xmlns:a16="http://schemas.microsoft.com/office/drawing/2014/main" id="{1BFAA6EC-9CE7-E2DE-30FF-B40CD352F4B8}"/>
              </a:ext>
            </a:extLst>
          </p:cNvPr>
          <p:cNvCxnSpPr>
            <a:cxnSpLocks/>
          </p:cNvCxnSpPr>
          <p:nvPr/>
        </p:nvCxnSpPr>
        <p:spPr>
          <a:xfrm>
            <a:off x="4308953" y="1989605"/>
            <a:ext cx="0" cy="150849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199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B1A1F3-C2AD-F0DD-F71B-ECC6D5194169}"/>
              </a:ext>
            </a:extLst>
          </p:cNvPr>
          <p:cNvSpPr>
            <a:spLocks noGrp="1"/>
          </p:cNvSpPr>
          <p:nvPr>
            <p:ph type="title"/>
          </p:nvPr>
        </p:nvSpPr>
        <p:spPr/>
        <p:txBody>
          <a:bodyPr/>
          <a:lstStyle/>
          <a:p>
            <a:r>
              <a:rPr kumimoji="1" lang="en-US" altLang="ja-JP" dirty="0"/>
              <a:t>Calculation of scattering state</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00D2F512-EE9D-FD15-42A6-85C8DE047080}"/>
                  </a:ext>
                </a:extLst>
              </p:cNvPr>
              <p:cNvSpPr>
                <a:spLocks noGrp="1"/>
              </p:cNvSpPr>
              <p:nvPr>
                <p:ph idx="1"/>
              </p:nvPr>
            </p:nvSpPr>
            <p:spPr>
              <a:xfrm>
                <a:off x="838200" y="1895184"/>
                <a:ext cx="10515600" cy="4367830"/>
              </a:xfrm>
            </p:spPr>
            <p:txBody>
              <a:bodyPr>
                <a:normAutofit/>
              </a:bodyPr>
              <a:lstStyle/>
              <a:p>
                <a:pPr marL="0" indent="0">
                  <a:buNone/>
                </a:pPr>
                <a:r>
                  <a:rPr kumimoji="1" lang="ja-JP" altLang="en-US" dirty="0"/>
                  <a:t>・</a:t>
                </a:r>
                <a:r>
                  <a:rPr kumimoji="1" lang="en-US" altLang="ja-JP" dirty="0"/>
                  <a:t>48Ti, daughter nucleus of double-beta decay  of 48Ca</a:t>
                </a:r>
              </a:p>
              <a:p>
                <a:pPr marL="0" indent="0">
                  <a:buNone/>
                </a:pPr>
                <a:r>
                  <a:rPr lang="ja-JP" altLang="en-US" dirty="0"/>
                  <a:t>・</a:t>
                </a:r>
                <a:r>
                  <a:rPr lang="en-US" altLang="ja-JP" dirty="0"/>
                  <a:t> The energy of the electron is set to be </a:t>
                </a:r>
                <a14:m>
                  <m:oMath xmlns:m="http://schemas.openxmlformats.org/officeDocument/2006/math">
                    <m:r>
                      <a:rPr lang="en-US" altLang="ja-JP" b="0" i="1" smtClean="0">
                        <a:latin typeface="Cambria Math" panose="02040503050406030204" pitchFamily="18" charset="0"/>
                      </a:rPr>
                      <m:t>𝐸</m:t>
                    </m:r>
                    <m:r>
                      <a:rPr lang="en-US" altLang="ja-JP" b="0" i="1" smtClean="0">
                        <a:latin typeface="Cambria Math" panose="02040503050406030204" pitchFamily="18" charset="0"/>
                      </a:rPr>
                      <m:t>=2</m:t>
                    </m:r>
                  </m:oMath>
                </a14:m>
                <a:r>
                  <a:rPr lang="en-US" altLang="ja-JP" dirty="0"/>
                  <a:t> MeV</a:t>
                </a:r>
                <a:endParaRPr lang="en-US" altLang="ja-JP" b="0" dirty="0"/>
              </a:p>
              <a:p>
                <a:pPr marL="0" indent="0">
                  <a:buNone/>
                </a:pPr>
                <a:r>
                  <a:rPr kumimoji="1" lang="ja-JP" altLang="en-US" dirty="0"/>
                  <a:t>・</a:t>
                </a:r>
                <a:r>
                  <a:rPr lang="en-US" altLang="ja-JP" dirty="0"/>
                  <a:t>The coordinates of the nth point are set so that </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𝑟</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=0.001</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0.00005</m:t>
                        </m:r>
                        <m:r>
                          <a:rPr kumimoji="1" lang="en-US" altLang="ja-JP" b="0" i="1" smtClean="0">
                            <a:latin typeface="Cambria Math" panose="02040503050406030204" pitchFamily="18" charset="0"/>
                          </a:rPr>
                          <m:t>𝑛</m:t>
                        </m:r>
                      </m:sup>
                    </m:sSup>
                    <m:r>
                      <a:rPr kumimoji="1" lang="en-US" altLang="ja-JP" b="0" i="1" smtClean="0">
                        <a:latin typeface="Cambria Math" panose="02040503050406030204" pitchFamily="18" charset="0"/>
                      </a:rPr>
                      <m:t>−1)</m:t>
                    </m:r>
                    <m:r>
                      <a:rPr kumimoji="1" lang="en-US" altLang="ja-JP" b="0" i="1" smtClean="0">
                        <a:latin typeface="Cambria Math" panose="02040503050406030204" pitchFamily="18" charset="0"/>
                      </a:rPr>
                      <m:t> </m:t>
                    </m:r>
                    <m:r>
                      <a:rPr lang="en-US" altLang="ja-JP" i="1">
                        <a:latin typeface="Cambria Math" panose="02040503050406030204" pitchFamily="18" charset="0"/>
                      </a:rPr>
                      <m:t>Å</m:t>
                    </m:r>
                  </m:oMath>
                </a14:m>
                <a:r>
                  <a:rPr kumimoji="1" lang="ja-JP" altLang="en-US" dirty="0"/>
                  <a:t> </a:t>
                </a:r>
                <a:endParaRPr kumimoji="1" lang="en-US" altLang="ja-JP" dirty="0"/>
              </a:p>
              <a:p>
                <a:pPr marL="0" indent="0">
                  <a:buNone/>
                </a:pPr>
                <a:r>
                  <a:rPr kumimoji="1" lang="ja-JP" altLang="en-US" dirty="0"/>
                  <a:t>　　　　　</a:t>
                </a:r>
                <a:r>
                  <a:rPr lang="ja-JP" altLang="en-US" dirty="0"/>
                  <a:t>　　　　　　　　</a:t>
                </a:r>
                <a:endParaRPr lang="en-US" altLang="ja-JP" dirty="0"/>
              </a:p>
              <a:p>
                <a:pPr marL="0" indent="0">
                  <a:buNone/>
                </a:pPr>
                <a:r>
                  <a:rPr lang="ja-JP" altLang="en-US" dirty="0"/>
                  <a:t>・</a:t>
                </a:r>
                <a:r>
                  <a:rPr lang="en-US" altLang="ja-JP" dirty="0"/>
                  <a:t> Potential was changed as follows (assuming charge distribution of nuclei as uniform sphere)</a:t>
                </a:r>
              </a:p>
              <a:p>
                <a:pPr marL="0" indent="0">
                  <a:buNone/>
                </a:pPr>
                <a:endParaRPr kumimoji="1" lang="en-US" altLang="ja-JP"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𝑉</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𝑟</m:t>
                          </m:r>
                        </m:e>
                      </m:d>
                      <m:r>
                        <a:rPr kumimoji="1" lang="en-US" altLang="ja-JP" b="0" i="1" smtClean="0">
                          <a:latin typeface="Cambria Math" panose="02040503050406030204" pitchFamily="18" charset="0"/>
                        </a:rPr>
                        <m:t>=</m:t>
                      </m:r>
                      <m:d>
                        <m:dPr>
                          <m:begChr m:val="{"/>
                          <m:endChr m:val=""/>
                          <m:ctrlPr>
                            <a:rPr kumimoji="1" lang="en-US" altLang="ja-JP" i="1" smtClean="0">
                              <a:latin typeface="Cambria Math" panose="02040503050406030204" pitchFamily="18" charset="0"/>
                            </a:rPr>
                          </m:ctrlPr>
                        </m:dPr>
                        <m:e>
                          <m:eqArr>
                            <m:eqArrPr>
                              <m:ctrlPr>
                                <a:rPr kumimoji="1" lang="en-US" altLang="ja-JP" i="1" smtClean="0">
                                  <a:latin typeface="Cambria Math" panose="02040503050406030204" pitchFamily="18" charset="0"/>
                                </a:rPr>
                              </m:ctrlPr>
                            </m:eqArrPr>
                            <m:e>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𝑍</m:t>
                              </m:r>
                              <m:r>
                                <a:rPr kumimoji="1" lang="en-US" altLang="ja-JP" b="0" i="1" smtClean="0">
                                  <a:latin typeface="Cambria Math" panose="02040503050406030204" pitchFamily="18" charset="0"/>
                                </a:rPr>
                                <m:t>𝛼</m:t>
                              </m:r>
                              <m:r>
                                <a:rPr kumimoji="1" lang="en-US" altLang="ja-JP" b="0" i="1" smtClean="0">
                                  <a:latin typeface="Cambria Math" panose="02040503050406030204" pitchFamily="18" charset="0"/>
                                </a:rPr>
                                <m:t>ℏ</m:t>
                              </m:r>
                              <m:r>
                                <a:rPr kumimoji="1" lang="en-US" altLang="ja-JP" b="0" i="1" smtClean="0">
                                  <a:latin typeface="Cambria Math" panose="02040503050406030204" pitchFamily="18" charset="0"/>
                                </a:rPr>
                                <m:t>𝑐</m:t>
                              </m:r>
                              <m:d>
                                <m:dPr>
                                  <m:ctrlPr>
                                    <a:rPr kumimoji="1" lang="en-US" altLang="ja-JP" b="0" i="1" smtClean="0">
                                      <a:latin typeface="Cambria Math" panose="02040503050406030204" pitchFamily="18" charset="0"/>
                                    </a:rPr>
                                  </m:ctrlPr>
                                </m:dPr>
                                <m:e>
                                  <m:f>
                                    <m:fPr>
                                      <m:ctrlPr>
                                        <a:rPr lang="en-US" altLang="ja-JP" i="1">
                                          <a:latin typeface="Cambria Math" panose="02040503050406030204" pitchFamily="18" charset="0"/>
                                        </a:rPr>
                                      </m:ctrlPr>
                                    </m:fPr>
                                    <m:num>
                                      <m:r>
                                        <a:rPr lang="en-US" altLang="ja-JP" i="1">
                                          <a:latin typeface="Cambria Math" panose="02040503050406030204" pitchFamily="18" charset="0"/>
                                        </a:rPr>
                                        <m:t>3−</m:t>
                                      </m:r>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r>
                                                <a:rPr lang="en-US" altLang="ja-JP" b="0" i="1" smtClean="0">
                                                  <a:latin typeface="Cambria Math" panose="02040503050406030204" pitchFamily="18" charset="0"/>
                                                </a:rPr>
                                                <m:t>𝑟</m:t>
                                              </m:r>
                                              <m:r>
                                                <a:rPr lang="en-US" altLang="ja-JP" b="0" i="1" smtClean="0">
                                                  <a:latin typeface="Cambria Math" panose="02040503050406030204" pitchFamily="18" charset="0"/>
                                                </a:rPr>
                                                <m:t>/</m:t>
                                              </m:r>
                                              <m:r>
                                                <a:rPr lang="en-US" altLang="ja-JP" b="0" i="1" smtClean="0">
                                                  <a:latin typeface="Cambria Math" panose="02040503050406030204" pitchFamily="18" charset="0"/>
                                                </a:rPr>
                                                <m:t>𝑅</m:t>
                                              </m:r>
                                            </m:e>
                                          </m:d>
                                        </m:e>
                                        <m:sup>
                                          <m:r>
                                            <a:rPr lang="en-US" altLang="ja-JP" i="1">
                                              <a:latin typeface="Cambria Math" panose="02040503050406030204" pitchFamily="18" charset="0"/>
                                            </a:rPr>
                                            <m:t>2</m:t>
                                          </m:r>
                                        </m:sup>
                                      </m:sSup>
                                    </m:num>
                                    <m:den>
                                      <m:r>
                                        <a:rPr lang="en-US" altLang="ja-JP" i="1">
                                          <a:latin typeface="Cambria Math" panose="02040503050406030204" pitchFamily="18" charset="0"/>
                                        </a:rPr>
                                        <m:t>2</m:t>
                                      </m:r>
                                      <m:r>
                                        <a:rPr lang="en-US" altLang="ja-JP" i="1">
                                          <a:latin typeface="Cambria Math" panose="02040503050406030204" pitchFamily="18" charset="0"/>
                                        </a:rPr>
                                        <m:t>𝑅</m:t>
                                      </m:r>
                                    </m:den>
                                  </m:f>
                                </m:e>
                              </m:d>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&lt;</m:t>
                              </m:r>
                              <m:r>
                                <a:rPr kumimoji="1" lang="en-US" altLang="ja-JP" b="0" i="1" smtClean="0">
                                  <a:latin typeface="Cambria Math" panose="02040503050406030204" pitchFamily="18" charset="0"/>
                                </a:rPr>
                                <m:t>𝑅</m:t>
                              </m:r>
                              <m:r>
                                <a:rPr kumimoji="1" lang="en-US" altLang="ja-JP" b="0" i="1" smtClean="0">
                                  <a:latin typeface="Cambria Math" panose="02040503050406030204" pitchFamily="18" charset="0"/>
                                </a:rPr>
                                <m:t>              </m:t>
                              </m:r>
                            </m:e>
                            <m:e>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𝑍</m:t>
                                  </m:r>
                                  <m:r>
                                    <a:rPr kumimoji="1" lang="en-US" altLang="ja-JP" b="0" i="1" smtClean="0">
                                      <a:latin typeface="Cambria Math" panose="02040503050406030204" pitchFamily="18" charset="0"/>
                                    </a:rPr>
                                    <m:t>𝛼</m:t>
                                  </m:r>
                                  <m:r>
                                    <a:rPr kumimoji="1" lang="en-US" altLang="ja-JP" b="0" i="1" smtClean="0">
                                      <a:latin typeface="Cambria Math" panose="02040503050406030204" pitchFamily="18" charset="0"/>
                                    </a:rPr>
                                    <m:t>ℏ</m:t>
                                  </m:r>
                                  <m:r>
                                    <a:rPr kumimoji="1" lang="en-US" altLang="ja-JP" b="0" i="1" smtClean="0">
                                      <a:latin typeface="Cambria Math" panose="02040503050406030204" pitchFamily="18" charset="0"/>
                                    </a:rPr>
                                    <m:t>𝑐</m:t>
                                  </m:r>
                                </m:num>
                                <m:den>
                                  <m:r>
                                    <a:rPr kumimoji="1" lang="en-US" altLang="ja-JP" b="0" i="1" smtClean="0">
                                      <a:latin typeface="Cambria Math" panose="02040503050406030204" pitchFamily="18" charset="0"/>
                                    </a:rPr>
                                    <m:t>𝑟</m:t>
                                  </m:r>
                                </m:den>
                              </m:f>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𝑅</m:t>
                              </m:r>
                            </m:e>
                          </m:eqArr>
                          <m:r>
                            <a:rPr kumimoji="1" lang="en-US" altLang="ja-JP" b="0" i="1" smtClean="0">
                              <a:latin typeface="Cambria Math" panose="02040503050406030204" pitchFamily="18" charset="0"/>
                              <a:ea typeface="Cambria Math" panose="02040503050406030204" pitchFamily="18" charset="0"/>
                            </a:rPr>
                            <m:t>,</m:t>
                          </m:r>
                        </m:e>
                      </m:d>
                      <m:r>
                        <a:rPr kumimoji="1" lang="en-US" altLang="ja-JP" b="0" i="1" smtClean="0">
                          <a:latin typeface="Cambria Math" panose="02040503050406030204" pitchFamily="18" charset="0"/>
                          <a:ea typeface="Cambria Math" panose="02040503050406030204" pitchFamily="18" charset="0"/>
                        </a:rPr>
                        <m:t> </m:t>
                      </m:r>
                      <m:r>
                        <a:rPr lang="en-US" altLang="ja-JP" i="1">
                          <a:latin typeface="Cambria Math" panose="02040503050406030204" pitchFamily="18" charset="0"/>
                        </a:rPr>
                        <m:t>𝑅</m:t>
                      </m:r>
                      <m:r>
                        <a:rPr lang="en-US" altLang="ja-JP" i="1">
                          <a:latin typeface="Cambria Math" panose="02040503050406030204" pitchFamily="18" charset="0"/>
                        </a:rPr>
                        <m:t>=1.2</m:t>
                      </m:r>
                      <m:sSup>
                        <m:sSupPr>
                          <m:ctrlPr>
                            <a:rPr lang="en-US" altLang="ja-JP" i="1">
                              <a:latin typeface="Cambria Math" panose="02040503050406030204" pitchFamily="18" charset="0"/>
                            </a:rPr>
                          </m:ctrlPr>
                        </m:sSupPr>
                        <m:e>
                          <m:r>
                            <a:rPr lang="en-US" altLang="ja-JP" i="1">
                              <a:latin typeface="Cambria Math" panose="02040503050406030204" pitchFamily="18" charset="0"/>
                            </a:rPr>
                            <m:t>𝐴</m:t>
                          </m:r>
                        </m:e>
                        <m:sup>
                          <m:r>
                            <a:rPr lang="en-US" altLang="ja-JP" i="1">
                              <a:latin typeface="Cambria Math" panose="02040503050406030204" pitchFamily="18" charset="0"/>
                            </a:rPr>
                            <m:t>1/3</m:t>
                          </m:r>
                        </m:sup>
                      </m:sSup>
                      <m:r>
                        <a:rPr lang="en-US" altLang="ja-JP" b="0" i="1" smtClean="0">
                          <a:latin typeface="Cambria Math" panose="02040503050406030204" pitchFamily="18" charset="0"/>
                        </a:rPr>
                        <m:t> </m:t>
                      </m:r>
                      <m:r>
                        <m:rPr>
                          <m:sty m:val="p"/>
                        </m:rPr>
                        <a:rPr lang="en-US" altLang="ja-JP" b="0" i="0" smtClean="0">
                          <a:latin typeface="Cambria Math" panose="02040503050406030204" pitchFamily="18" charset="0"/>
                        </a:rPr>
                        <m:t>fm</m:t>
                      </m:r>
                    </m:oMath>
                  </m:oMathPara>
                </a14:m>
                <a:endParaRPr kumimoji="1" lang="en-US" altLang="ja-JP" b="0" dirty="0"/>
              </a:p>
              <a:p>
                <a:pPr marL="0" indent="0">
                  <a:buNone/>
                </a:pPr>
                <a:r>
                  <a:rPr kumimoji="1" lang="ja-JP" altLang="en-US" dirty="0"/>
                  <a:t>　　　　　　　</a:t>
                </a:r>
                <a:endParaRPr kumimoji="1" lang="en-US" altLang="ja-JP" dirty="0"/>
              </a:p>
            </p:txBody>
          </p:sp>
        </mc:Choice>
        <mc:Fallback>
          <p:sp>
            <p:nvSpPr>
              <p:cNvPr id="3" name="コンテンツ プレースホルダー 2">
                <a:extLst>
                  <a:ext uri="{FF2B5EF4-FFF2-40B4-BE49-F238E27FC236}">
                    <a16:creationId xmlns:a16="http://schemas.microsoft.com/office/drawing/2014/main" id="{00D2F512-EE9D-FD15-42A6-85C8DE047080}"/>
                  </a:ext>
                </a:extLst>
              </p:cNvPr>
              <p:cNvSpPr>
                <a:spLocks noGrp="1" noRot="1" noChangeAspect="1" noMove="1" noResize="1" noEditPoints="1" noAdjustHandles="1" noChangeArrowheads="1" noChangeShapeType="1" noTextEdit="1"/>
              </p:cNvSpPr>
              <p:nvPr>
                <p:ph idx="1"/>
              </p:nvPr>
            </p:nvSpPr>
            <p:spPr>
              <a:xfrm>
                <a:off x="838200" y="1895184"/>
                <a:ext cx="10515600" cy="4367830"/>
              </a:xfrm>
              <a:blipFill>
                <a:blip r:embed="rId3"/>
                <a:stretch>
                  <a:fillRect l="-1507" t="-1955"/>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B931F8FF-9A2E-EB2C-4646-36C49E687320}"/>
              </a:ext>
            </a:extLst>
          </p:cNvPr>
          <p:cNvSpPr>
            <a:spLocks noGrp="1"/>
          </p:cNvSpPr>
          <p:nvPr>
            <p:ph type="sldNum" sz="quarter" idx="12"/>
          </p:nvPr>
        </p:nvSpPr>
        <p:spPr/>
        <p:txBody>
          <a:bodyPr/>
          <a:lstStyle/>
          <a:p>
            <a:fld id="{07A4E4E8-F9FA-40E9-B5A9-0FED9DF717F6}" type="slidenum">
              <a:rPr kumimoji="1" lang="ja-JP" altLang="en-US" smtClean="0"/>
              <a:t>9</a:t>
            </a:fld>
            <a:endParaRPr kumimoji="1" lang="ja-JP" altLang="en-US"/>
          </a:p>
        </p:txBody>
      </p:sp>
      <p:sp>
        <p:nvSpPr>
          <p:cNvPr id="5" name="矢印: 右 4">
            <a:extLst>
              <a:ext uri="{FF2B5EF4-FFF2-40B4-BE49-F238E27FC236}">
                <a16:creationId xmlns:a16="http://schemas.microsoft.com/office/drawing/2014/main" id="{0A9DC4DE-2E20-1CB9-7BDB-6F7FAA16A332}"/>
              </a:ext>
            </a:extLst>
          </p:cNvPr>
          <p:cNvSpPr/>
          <p:nvPr/>
        </p:nvSpPr>
        <p:spPr>
          <a:xfrm rot="10800000">
            <a:off x="1440382" y="3223259"/>
            <a:ext cx="654830" cy="4114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727A5CD-9103-7D53-059F-3C63B9BCDD5D}"/>
              </a:ext>
            </a:extLst>
          </p:cNvPr>
          <p:cNvSpPr txBox="1"/>
          <p:nvPr/>
        </p:nvSpPr>
        <p:spPr>
          <a:xfrm>
            <a:off x="588723" y="1402915"/>
            <a:ext cx="9619989" cy="369518"/>
          </a:xfrm>
          <a:prstGeom prst="rect">
            <a:avLst/>
          </a:prstGeom>
          <a:noFill/>
        </p:spPr>
        <p:txBody>
          <a:bodyPr wrap="square" rtlCol="0">
            <a:spAutoFit/>
          </a:bodyPr>
          <a:lstStyle/>
          <a:p>
            <a:r>
              <a:rPr kumimoji="1" lang="en-US" altLang="ja-JP" dirty="0"/>
              <a:t>To calculate the radial wavefunctions of scattering electrons…</a:t>
            </a:r>
            <a:endParaRPr kumimoji="1" lang="ja-JP" altLang="en-US" dirty="0"/>
          </a:p>
        </p:txBody>
      </p:sp>
      <p:sp>
        <p:nvSpPr>
          <p:cNvPr id="7" name="正方形/長方形 6">
            <a:extLst>
              <a:ext uri="{FF2B5EF4-FFF2-40B4-BE49-F238E27FC236}">
                <a16:creationId xmlns:a16="http://schemas.microsoft.com/office/drawing/2014/main" id="{3CEDF8FC-D885-A107-9A38-23D8AF44FA6B}"/>
              </a:ext>
            </a:extLst>
          </p:cNvPr>
          <p:cNvSpPr/>
          <p:nvPr/>
        </p:nvSpPr>
        <p:spPr>
          <a:xfrm>
            <a:off x="789140" y="1841326"/>
            <a:ext cx="10564660" cy="408974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ACA8B20-0650-EC0C-0005-D42F99A13E02}"/>
              </a:ext>
            </a:extLst>
          </p:cNvPr>
          <p:cNvSpPr txBox="1"/>
          <p:nvPr/>
        </p:nvSpPr>
        <p:spPr>
          <a:xfrm>
            <a:off x="2095212" y="3127119"/>
            <a:ext cx="9258588" cy="646331"/>
          </a:xfrm>
          <a:prstGeom prst="rect">
            <a:avLst/>
          </a:prstGeom>
          <a:noFill/>
        </p:spPr>
        <p:txBody>
          <a:bodyPr wrap="square" rtlCol="0">
            <a:spAutoFit/>
          </a:bodyPr>
          <a:lstStyle/>
          <a:p>
            <a:r>
              <a:rPr kumimoji="1" lang="en-US" altLang="ja-JP" dirty="0"/>
              <a:t>Because we need the values of the wavefunction at </a:t>
            </a:r>
            <a:r>
              <a:rPr kumimoji="1" lang="en-US" altLang="ja-JP" dirty="0">
                <a:solidFill>
                  <a:srgbClr val="0070C0"/>
                </a:solidFill>
              </a:rPr>
              <a:t>the surface of the nucleus </a:t>
            </a:r>
            <a:r>
              <a:rPr kumimoji="1" lang="en-US" altLang="ja-JP" dirty="0"/>
              <a:t>for the calculation of phase space factor and also need to fit analytical solutions to the calculated wavefunctions</a:t>
            </a:r>
            <a:endParaRPr kumimoji="1" lang="ja-JP" altLang="en-US" dirty="0"/>
          </a:p>
        </p:txBody>
      </p:sp>
    </p:spTree>
    <p:extLst>
      <p:ext uri="{BB962C8B-B14F-4D97-AF65-F5344CB8AC3E}">
        <p14:creationId xmlns:p14="http://schemas.microsoft.com/office/powerpoint/2010/main" val="3884596078"/>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ユーザー定義 1">
      <a:majorFont>
        <a:latin typeface="Calibri"/>
        <a:ea typeface="ＭＳ Ｐゴシック"/>
        <a:cs typeface=""/>
      </a:majorFont>
      <a:minorFont>
        <a:latin typeface="Calibri"/>
        <a:ea typeface="ＭＳ Ｐゴシック"/>
        <a:cs typeface=""/>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10786</TotalTime>
  <Words>2443</Words>
  <Application>Microsoft Office PowerPoint</Application>
  <PresentationFormat>ワイド画面</PresentationFormat>
  <Paragraphs>299</Paragraphs>
  <Slides>22</Slides>
  <Notes>12</Notes>
  <HiddenSlides>10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游ゴシック</vt:lpstr>
      <vt:lpstr>游明朝</vt:lpstr>
      <vt:lpstr>Arial</vt:lpstr>
      <vt:lpstr>Calibri</vt:lpstr>
      <vt:lpstr>Cambria Math</vt:lpstr>
      <vt:lpstr>レトロスペクト</vt:lpstr>
      <vt:lpstr>Bound and scattering states of the electron wavefunctions calculated with the Dirac equation for 0νββ</vt:lpstr>
      <vt:lpstr>Double-beta decay</vt:lpstr>
      <vt:lpstr>Phase space factor</vt:lpstr>
      <vt:lpstr>Purpose of the study</vt:lpstr>
      <vt:lpstr>Dirac equation in central field</vt:lpstr>
      <vt:lpstr>Calculation of bound states</vt:lpstr>
      <vt:lpstr>Wavefunctions（S orbital）</vt:lpstr>
      <vt:lpstr>Calculation results（S orbital）</vt:lpstr>
      <vt:lpstr>Calculation of scattering state</vt:lpstr>
      <vt:lpstr>Wavefunctions near the origin</vt:lpstr>
      <vt:lpstr>Wavefunctions around 5Å</vt:lpstr>
      <vt:lpstr>Summary</vt:lpstr>
      <vt:lpstr>Calculation results（48Ca）</vt:lpstr>
      <vt:lpstr>Dirac equation</vt:lpstr>
      <vt:lpstr>Calculation results (48Ca)</vt:lpstr>
      <vt:lpstr>Calculation results（48Ca）</vt:lpstr>
      <vt:lpstr>Calculation of scattering state</vt:lpstr>
      <vt:lpstr>Beta decay</vt:lpstr>
      <vt:lpstr>Calculation results （P orbital）</vt:lpstr>
      <vt:lpstr>Calculation results （P orbital）</vt:lpstr>
      <vt:lpstr>Calculation results （D orbital）</vt:lpstr>
      <vt:lpstr>Calculation results （D orbital）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二重ベータ崩壊の位相空間因子計算に向けたDirac方程式による電子波動関数の数値的導出</dc:title>
  <dc:creator>金井敦哉</dc:creator>
  <cp:lastModifiedBy>金井　敦哉</cp:lastModifiedBy>
  <cp:revision>138</cp:revision>
  <dcterms:created xsi:type="dcterms:W3CDTF">2023-01-20T12:50:45Z</dcterms:created>
  <dcterms:modified xsi:type="dcterms:W3CDTF">2023-08-06T10:48:13Z</dcterms:modified>
</cp:coreProperties>
</file>