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sldIdLst>
    <p:sldId id="415" r:id="rId2"/>
    <p:sldId id="416" r:id="rId3"/>
    <p:sldId id="452" r:id="rId4"/>
    <p:sldId id="442" r:id="rId5"/>
    <p:sldId id="423" r:id="rId6"/>
    <p:sldId id="424" r:id="rId7"/>
    <p:sldId id="446" r:id="rId8"/>
    <p:sldId id="447" r:id="rId9"/>
    <p:sldId id="444" r:id="rId10"/>
    <p:sldId id="448" r:id="rId11"/>
    <p:sldId id="432" r:id="rId12"/>
    <p:sldId id="453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148FCDC6-40EF-4946-B53D-64226DF5362C}">
          <p14:sldIdLst>
            <p14:sldId id="415"/>
            <p14:sldId id="416"/>
            <p14:sldId id="452"/>
            <p14:sldId id="442"/>
            <p14:sldId id="423"/>
            <p14:sldId id="424"/>
            <p14:sldId id="446"/>
            <p14:sldId id="447"/>
            <p14:sldId id="444"/>
            <p14:sldId id="448"/>
            <p14:sldId id="432"/>
            <p14:sldId id="45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47D6"/>
    <a:srgbClr val="204ED0"/>
    <a:srgbClr val="1111DF"/>
    <a:srgbClr val="300CE4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83" autoAdjust="0"/>
  </p:normalViewPr>
  <p:slideViewPr>
    <p:cSldViewPr snapToGrid="0">
      <p:cViewPr varScale="1">
        <p:scale>
          <a:sx n="89" d="100"/>
          <a:sy n="89" d="100"/>
        </p:scale>
        <p:origin x="4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43F3A-9AD3-4FDB-9841-D948F863E35E}" type="datetimeFigureOut">
              <a:rPr lang="zh-CN" altLang="en-US" smtClean="0"/>
              <a:t>2023/8/6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7F611-8D97-4787-B285-8D6DF5D513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5144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F12A5-ABD5-4B27-B705-CAD1FF83378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669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B9602-9FAB-4CC9-A515-22C4DF6E36B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743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Font typeface="Arial" panose="020B0604020202020204" pitchFamily="34" charset="0"/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在核素版图上，稳定的 </a:t>
                </a:r>
                <a:r>
                  <a:rPr lang="en-US" altLang="zh-CN" dirty="0"/>
                  <a:t>oblate </a:t>
                </a:r>
                <a:r>
                  <a:rPr lang="zh-CN" altLang="en-US" dirty="0"/>
                  <a:t>形状很少，大多数是 </a:t>
                </a:r>
                <a:r>
                  <a:rPr lang="en-US" altLang="zh-CN" dirty="0"/>
                  <a:t>prolate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(~85%)</a:t>
                </a:r>
                <a:r>
                  <a:rPr lang="zh-CN" altLang="en-US" dirty="0"/>
                  <a:t>；稳定的 </a:t>
                </a:r>
                <a:r>
                  <a:rPr lang="en-US" altLang="zh-CN" dirty="0"/>
                  <a:t>oblate </a:t>
                </a:r>
                <a:r>
                  <a:rPr lang="zh-CN" altLang="en-US" dirty="0"/>
                  <a:t>形变区可以用于检验平均场模型</a:t>
                </a:r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Z=36-46, N=60-70 </a:t>
                </a:r>
                <a:r>
                  <a:rPr lang="zh-CN" altLang="en-US" dirty="0"/>
                  <a:t>核区是 </a:t>
                </a:r>
                <a:r>
                  <a:rPr lang="en-US" altLang="zh-CN" dirty="0"/>
                  <a:t>prolate-oblate </a:t>
                </a:r>
                <a:r>
                  <a:rPr lang="zh-CN" altLang="en-US" dirty="0"/>
                  <a:t>形状转变区，伴有形状共存、三轴形变等过渡特征</a:t>
                </a:r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理论预言随着中子数进一步增加，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𝜋𝑔_(9/2)</a:t>
                </a:r>
                <a:r>
                  <a:rPr lang="zh-CN" altLang="en-US" dirty="0"/>
                  <a:t>和</a:t>
                </a:r>
                <a:r>
                  <a:rPr lang="en-US" altLang="zh-CN" b="0" i="0" dirty="0">
                    <a:latin typeface="Cambria Math" panose="02040503050406030204" pitchFamily="18" charset="0"/>
                  </a:rPr>
                  <a:t>𝜈ℎ_(11/2)</a:t>
                </a:r>
                <a:r>
                  <a:rPr lang="zh-CN" altLang="en-US" dirty="0"/>
                  <a:t>被占据，高 </a:t>
                </a:r>
                <a:r>
                  <a:rPr lang="en-US" altLang="zh-CN" dirty="0"/>
                  <a:t>j </a:t>
                </a:r>
                <a:r>
                  <a:rPr lang="zh-CN" altLang="en-US" dirty="0"/>
                  <a:t>轨道核子的顺排会加强 </a:t>
                </a:r>
                <a:r>
                  <a:rPr lang="en-US" altLang="zh-CN" dirty="0"/>
                  <a:t>oblate </a:t>
                </a:r>
                <a:r>
                  <a:rPr lang="zh-CN" altLang="en-US" dirty="0"/>
                  <a:t>形状的稳定性</a:t>
                </a:r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因此，</a:t>
                </a:r>
                <a:r>
                  <a:rPr lang="en-US" altLang="zh-CN" baseline="30000" dirty="0"/>
                  <a:t>115,117</a:t>
                </a:r>
                <a:r>
                  <a:rPr lang="en-US" altLang="zh-CN" dirty="0"/>
                  <a:t>Ru (N=71,73) </a:t>
                </a:r>
                <a:r>
                  <a:rPr lang="zh-CN" altLang="en-US" dirty="0"/>
                  <a:t>的研究可以用于寻找 </a:t>
                </a:r>
                <a:r>
                  <a:rPr lang="en-US" altLang="zh-CN" dirty="0"/>
                  <a:t>oblate </a:t>
                </a:r>
                <a:r>
                  <a:rPr lang="zh-CN" altLang="en-US" dirty="0"/>
                  <a:t>形状的线索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7F611-8D97-4787-B285-8D6DF5D513C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2493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Font typeface="Arial" panose="020B0604020202020204" pitchFamily="34" charset="0"/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在核素版图上，稳定的 </a:t>
                </a:r>
                <a:r>
                  <a:rPr lang="en-US" altLang="zh-CN" dirty="0"/>
                  <a:t>oblate </a:t>
                </a:r>
                <a:r>
                  <a:rPr lang="zh-CN" altLang="en-US" dirty="0"/>
                  <a:t>形状很少，大多数是 </a:t>
                </a:r>
                <a:r>
                  <a:rPr lang="en-US" altLang="zh-CN" dirty="0"/>
                  <a:t>prolate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(~85%)</a:t>
                </a:r>
                <a:r>
                  <a:rPr lang="zh-CN" altLang="en-US" dirty="0"/>
                  <a:t>；稳定的 </a:t>
                </a:r>
                <a:r>
                  <a:rPr lang="en-US" altLang="zh-CN" dirty="0"/>
                  <a:t>oblate </a:t>
                </a:r>
                <a:r>
                  <a:rPr lang="zh-CN" altLang="en-US" dirty="0"/>
                  <a:t>形变区可以用于检验平均场模型</a:t>
                </a:r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Z=36-46, N=60-70 </a:t>
                </a:r>
                <a:r>
                  <a:rPr lang="zh-CN" altLang="en-US" dirty="0"/>
                  <a:t>核区是 </a:t>
                </a:r>
                <a:r>
                  <a:rPr lang="en-US" altLang="zh-CN" dirty="0"/>
                  <a:t>prolate-oblate </a:t>
                </a:r>
                <a:r>
                  <a:rPr lang="zh-CN" altLang="en-US" dirty="0"/>
                  <a:t>形状转变区，伴有形状共存、三轴形变等过渡特征</a:t>
                </a:r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理论预言随着中子数进一步增加，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𝜋𝑔_(9/2)</a:t>
                </a:r>
                <a:r>
                  <a:rPr lang="zh-CN" altLang="en-US" dirty="0"/>
                  <a:t>和</a:t>
                </a:r>
                <a:r>
                  <a:rPr lang="en-US" altLang="zh-CN" b="0" i="0" dirty="0">
                    <a:latin typeface="Cambria Math" panose="02040503050406030204" pitchFamily="18" charset="0"/>
                  </a:rPr>
                  <a:t>𝜈ℎ_(11/2)</a:t>
                </a:r>
                <a:r>
                  <a:rPr lang="zh-CN" altLang="en-US" dirty="0"/>
                  <a:t>被占据，高 </a:t>
                </a:r>
                <a:r>
                  <a:rPr lang="en-US" altLang="zh-CN" dirty="0"/>
                  <a:t>j </a:t>
                </a:r>
                <a:r>
                  <a:rPr lang="zh-CN" altLang="en-US" dirty="0"/>
                  <a:t>轨道核子的顺排会加强 </a:t>
                </a:r>
                <a:r>
                  <a:rPr lang="en-US" altLang="zh-CN" dirty="0"/>
                  <a:t>oblate </a:t>
                </a:r>
                <a:r>
                  <a:rPr lang="zh-CN" altLang="en-US" dirty="0"/>
                  <a:t>形状的稳定性</a:t>
                </a:r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因此，</a:t>
                </a:r>
                <a:r>
                  <a:rPr lang="en-US" altLang="zh-CN" baseline="30000" dirty="0"/>
                  <a:t>115,117</a:t>
                </a:r>
                <a:r>
                  <a:rPr lang="en-US" altLang="zh-CN" dirty="0"/>
                  <a:t>Ru (N=71,73) </a:t>
                </a:r>
                <a:r>
                  <a:rPr lang="zh-CN" altLang="en-US" dirty="0"/>
                  <a:t>的研究可以用于寻找 </a:t>
                </a:r>
                <a:r>
                  <a:rPr lang="en-US" altLang="zh-CN" dirty="0"/>
                  <a:t>oblate </a:t>
                </a:r>
                <a:r>
                  <a:rPr lang="zh-CN" altLang="en-US" dirty="0"/>
                  <a:t>形状的线索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7F611-8D97-4787-B285-8D6DF5D513C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2890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7F611-8D97-4787-B285-8D6DF5D513C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652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7F611-8D97-4787-B285-8D6DF5D513C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302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5"/>
          <p:cNvSpPr txBox="1">
            <a:spLocks/>
          </p:cNvSpPr>
          <p:nvPr userDrawn="1"/>
        </p:nvSpPr>
        <p:spPr>
          <a:xfrm>
            <a:off x="9072331" y="404664"/>
            <a:ext cx="2844800" cy="36004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r" defTabSz="914400" rtl="0" eaLnBrk="1" latinLnBrk="0" hangingPunct="1">
              <a:defRPr sz="2000" b="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0" y="116632"/>
            <a:ext cx="1219200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75531" y="557064"/>
            <a:ext cx="2844800" cy="360040"/>
          </a:xfrm>
          <a:prstGeom prst="rect">
            <a:avLst/>
          </a:prstGeom>
        </p:spPr>
        <p:txBody>
          <a:bodyPr/>
          <a:lstStyle>
            <a:lvl1pPr algn="r">
              <a:defRPr sz="20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1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0" y="1849388"/>
            <a:ext cx="12192000" cy="571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   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08D6AB2-5070-436E-92E0-060A4292A9F3}" type="datetimeFigureOut">
              <a:rPr lang="zh-CN" altLang="en-US" smtClean="0">
                <a:solidFill>
                  <a:prstClr val="black"/>
                </a:solidFill>
              </a:rPr>
              <a:pPr/>
              <a:t>2023/8/6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BE1E7A1-EFE3-405D-AF03-799DB04513B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灯片编号占位符 5"/>
          <p:cNvSpPr txBox="1">
            <a:spLocks/>
          </p:cNvSpPr>
          <p:nvPr userDrawn="1"/>
        </p:nvSpPr>
        <p:spPr>
          <a:xfrm>
            <a:off x="9072331" y="404664"/>
            <a:ext cx="2844800" cy="36004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r" defTabSz="914400" rtl="0" eaLnBrk="1" latinLnBrk="0" hangingPunct="1">
              <a:defRPr sz="2000" b="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485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CN">
                <a:solidFill>
                  <a:prstClr val="black"/>
                </a:solidFill>
              </a:rPr>
              <a:t>2013/11/6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标题 1"/>
          <p:cNvSpPr txBox="1">
            <a:spLocks/>
          </p:cNvSpPr>
          <p:nvPr userDrawn="1"/>
        </p:nvSpPr>
        <p:spPr>
          <a:xfrm>
            <a:off x="0" y="193204"/>
            <a:ext cx="121920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j-cs"/>
              </a:rPr>
              <a:t>   单击此处编辑母版标题样式</a:t>
            </a:r>
          </a:p>
        </p:txBody>
      </p:sp>
      <p:sp>
        <p:nvSpPr>
          <p:cNvPr id="7" name="灯片编号占位符 5"/>
          <p:cNvSpPr txBox="1">
            <a:spLocks/>
          </p:cNvSpPr>
          <p:nvPr userDrawn="1"/>
        </p:nvSpPr>
        <p:spPr>
          <a:xfrm>
            <a:off x="9072331" y="404664"/>
            <a:ext cx="2844800" cy="36004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r" defTabSz="914400" rtl="0" eaLnBrk="1" latinLnBrk="0" hangingPunct="1">
              <a:defRPr sz="2000" b="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545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9574" y="980728"/>
            <a:ext cx="11452853" cy="561662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 1"/>
          <p:cNvSpPr>
            <a:spLocks noGrp="1"/>
          </p:cNvSpPr>
          <p:nvPr>
            <p:ph type="title" hasCustomPrompt="1"/>
          </p:nvPr>
        </p:nvSpPr>
        <p:spPr>
          <a:xfrm>
            <a:off x="260448" y="188640"/>
            <a:ext cx="11788213" cy="504056"/>
          </a:xfrm>
        </p:spPr>
        <p:txBody>
          <a:bodyPr/>
          <a:lstStyle>
            <a:lvl1pPr>
              <a:defRPr sz="2800">
                <a:latin typeface="+mj-lt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灯片编号占位符 5"/>
          <p:cNvSpPr txBox="1">
            <a:spLocks/>
          </p:cNvSpPr>
          <p:nvPr userDrawn="1"/>
        </p:nvSpPr>
        <p:spPr>
          <a:xfrm>
            <a:off x="9168341" y="260648"/>
            <a:ext cx="2844800" cy="36004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r" defTabSz="914400" rtl="0" eaLnBrk="1" latinLnBrk="0" hangingPunct="1">
              <a:defRPr sz="2000" b="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13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 userDrawn="1"/>
        </p:nvSpPr>
        <p:spPr>
          <a:xfrm>
            <a:off x="0" y="112068"/>
            <a:ext cx="12192000" cy="576064"/>
          </a:xfrm>
          <a:prstGeom prst="rect">
            <a:avLst/>
          </a:prstGeom>
          <a:solidFill>
            <a:srgbClr val="CC0000"/>
          </a:solidFill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03787" y="116632"/>
            <a:ext cx="11788213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69574" y="908720"/>
            <a:ext cx="11452853" cy="5760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03861" y="332656"/>
            <a:ext cx="2844800" cy="360040"/>
          </a:xfrm>
          <a:prstGeom prst="rect">
            <a:avLst/>
          </a:prstGeom>
        </p:spPr>
        <p:txBody>
          <a:bodyPr/>
          <a:lstStyle>
            <a:lvl1pPr algn="r">
              <a:defRPr sz="20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1479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7.png"/><Relationship Id="rId7" Type="http://schemas.openxmlformats.org/officeDocument/2006/relationships/image" Target="../media/image9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4294967295"/>
          </p:nvPr>
        </p:nvSpPr>
        <p:spPr>
          <a:xfrm>
            <a:off x="2048450" y="4443735"/>
            <a:ext cx="8095097" cy="2129594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Bookman Old Style" panose="02050604050505020204" pitchFamily="18" charset="0"/>
                <a:ea typeface="隶书" panose="02010509060101010101" pitchFamily="49" charset="-122"/>
              </a:rPr>
              <a:t>Jizhi Zhang</a:t>
            </a:r>
          </a:p>
          <a:p>
            <a:pPr algn="ctr">
              <a:lnSpc>
                <a:spcPct val="110000"/>
              </a:lnSpc>
            </a:pPr>
            <a:r>
              <a:rPr lang="en-US" altLang="zh-CN" sz="2400" dirty="0">
                <a:latin typeface="Bookman Old Style" panose="02050604050505020204" pitchFamily="18" charset="0"/>
                <a:ea typeface="隶书" panose="02010509060101010101" pitchFamily="49" charset="-122"/>
              </a:rPr>
              <a:t>Supervisor</a:t>
            </a:r>
            <a:r>
              <a:rPr lang="en-US" altLang="zh-CN" sz="2400" dirty="0">
                <a:solidFill>
                  <a:schemeClr val="tx1"/>
                </a:solidFill>
                <a:latin typeface="Bookman Old Style" panose="02050604050505020204" pitchFamily="18" charset="0"/>
                <a:ea typeface="隶书" panose="02010509060101010101" pitchFamily="49" charset="-122"/>
              </a:rPr>
              <a:t>: Prof. Zhihuan Li</a:t>
            </a:r>
          </a:p>
          <a:p>
            <a:pPr algn="ctr">
              <a:lnSpc>
                <a:spcPct val="110000"/>
              </a:lnSpc>
            </a:pPr>
            <a:endParaRPr lang="en-US" altLang="zh-CN" sz="2400" dirty="0">
              <a:solidFill>
                <a:schemeClr val="tx1"/>
              </a:solidFill>
              <a:latin typeface="Bookman Old Style" panose="02050604050505020204" pitchFamily="18" charset="0"/>
              <a:ea typeface="隶书" panose="02010509060101010101" pitchFamily="49" charset="-122"/>
            </a:endParaRPr>
          </a:p>
          <a:p>
            <a:pPr algn="ctr">
              <a:lnSpc>
                <a:spcPct val="110000"/>
              </a:lnSpc>
            </a:pPr>
            <a:r>
              <a:rPr lang="en-US" altLang="zh-CN" sz="2400" dirty="0">
                <a:latin typeface="Bookman Old Style" panose="02050604050505020204" pitchFamily="18" charset="0"/>
                <a:ea typeface="隶书" panose="02010509060101010101" pitchFamily="49" charset="-122"/>
              </a:rPr>
              <a:t>Department of Physics, Peking University, China</a:t>
            </a:r>
            <a:endParaRPr lang="en-US" altLang="zh-CN" sz="2400" dirty="0">
              <a:solidFill>
                <a:schemeClr val="tx1"/>
              </a:solidFill>
              <a:latin typeface="Bookman Old Style" panose="02050604050505020204" pitchFamily="18" charset="0"/>
              <a:ea typeface="隶书" panose="02010509060101010101" pitchFamily="49" charset="-122"/>
            </a:endParaRP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993473" y="2129819"/>
            <a:ext cx="10205049" cy="14660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5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Spectroscopic study of neutron-rich Ru isotopes</a:t>
            </a:r>
            <a:endParaRPr lang="zh-CN" altLang="en-US" sz="5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65521"/>
            <a:ext cx="9213011" cy="461665"/>
          </a:xfrm>
          <a:prstGeom prst="rect">
            <a:avLst/>
          </a:prstGeom>
          <a:noFill/>
          <a:ln w="19050">
            <a:gradFill flip="none" rotWithShape="1">
              <a:gsLst>
                <a:gs pos="1667">
                  <a:srgbClr val="CC0000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+mj-lt"/>
                <a:ea typeface="隶书" panose="02010509060101010101" pitchFamily="49" charset="-122"/>
              </a:rPr>
              <a:t>A3F-CNS Summer School, RIKEN </a:t>
            </a:r>
            <a:r>
              <a:rPr lang="en-US" altLang="zh-CN" sz="2400" dirty="0" err="1">
                <a:latin typeface="+mj-lt"/>
                <a:ea typeface="隶书" panose="02010509060101010101" pitchFamily="49" charset="-122"/>
              </a:rPr>
              <a:t>Nishina</a:t>
            </a:r>
            <a:r>
              <a:rPr lang="en-US" altLang="zh-CN" sz="2400" dirty="0">
                <a:latin typeface="+mj-lt"/>
                <a:ea typeface="隶书" panose="02010509060101010101" pitchFamily="49" charset="-122"/>
              </a:rPr>
              <a:t>, 2023-08-07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310">
            <a:off x="9853864" y="148116"/>
            <a:ext cx="1432185" cy="144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9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B736092-56D0-1776-C493-020C2C832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Transition probability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7F3D7CD-D8BB-3CEF-4FEE-E07C0E159C3D}"/>
              </a:ext>
            </a:extLst>
          </p:cNvPr>
          <p:cNvSpPr txBox="1"/>
          <p:nvPr/>
        </p:nvSpPr>
        <p:spPr>
          <a:xfrm>
            <a:off x="1532010" y="5057044"/>
            <a:ext cx="8726531" cy="12890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7/2- isomer comes from</a:t>
            </a:r>
            <a:r>
              <a:rPr lang="zh-CN" altLang="en-US" dirty="0"/>
              <a:t> </a:t>
            </a:r>
            <a:r>
              <a:rPr lang="en-US" altLang="zh-CN" dirty="0"/>
              <a:t>h</a:t>
            </a:r>
            <a:r>
              <a:rPr lang="en-US" altLang="zh-CN" baseline="-25000" dirty="0"/>
              <a:t>11/2</a:t>
            </a:r>
            <a:r>
              <a:rPr lang="en-US" altLang="zh-CN" dirty="0"/>
              <a:t> intruder orbit, with little mixing and (near) sphere shape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B(M2, 184keV) ~ 1 </a:t>
            </a:r>
            <a:r>
              <a:rPr lang="en-US" altLang="zh-CN" dirty="0" err="1"/>
              <a:t>W.u</a:t>
            </a:r>
            <a:r>
              <a:rPr lang="en-US" altLang="zh-CN" dirty="0"/>
              <a:t>., indicating a small structural difference between </a:t>
            </a:r>
            <a:r>
              <a:rPr lang="en-US" altLang="zh-CN" dirty="0" err="1"/>
              <a:t>g.s.</a:t>
            </a:r>
            <a:r>
              <a:rPr lang="en-US" altLang="zh-CN" dirty="0"/>
              <a:t> and isomer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This is consistent with the slight oblate deformation of </a:t>
            </a:r>
            <a:r>
              <a:rPr lang="en-US" altLang="zh-CN" baseline="30000" dirty="0"/>
              <a:t>117</a:t>
            </a:r>
            <a:r>
              <a:rPr lang="en-US" altLang="zh-CN" dirty="0"/>
              <a:t>Ru </a:t>
            </a:r>
            <a:r>
              <a:rPr lang="en-US" altLang="zh-CN" dirty="0" err="1"/>
              <a:t>g.s.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B58DAAC-6528-6B37-81D4-974AE707F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040" y="800001"/>
            <a:ext cx="4832133" cy="406606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4A70477C-F97D-43DF-1DE4-6667478653AF}"/>
              </a:ext>
            </a:extLst>
          </p:cNvPr>
          <p:cNvGrpSpPr/>
          <p:nvPr/>
        </p:nvGrpSpPr>
        <p:grpSpPr>
          <a:xfrm>
            <a:off x="7404376" y="994502"/>
            <a:ext cx="3379580" cy="3583462"/>
            <a:chOff x="8167815" y="1902685"/>
            <a:chExt cx="3880846" cy="3980124"/>
          </a:xfrm>
        </p:grpSpPr>
        <p:pic>
          <p:nvPicPr>
            <p:cNvPr id="8" name="Picture 2" descr="See the source image">
              <a:extLst>
                <a:ext uri="{FF2B5EF4-FFF2-40B4-BE49-F238E27FC236}">
                  <a16:creationId xmlns:a16="http://schemas.microsoft.com/office/drawing/2014/main" id="{FA17A0D2-BEE8-A7B4-085A-0514B9263B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7815" y="1902685"/>
              <a:ext cx="3880846" cy="3980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E25D71CE-493D-C5F4-8AF2-CF94F7F6E18E}"/>
                </a:ext>
              </a:extLst>
            </p:cNvPr>
            <p:cNvCxnSpPr/>
            <p:nvPr/>
          </p:nvCxnSpPr>
          <p:spPr>
            <a:xfrm>
              <a:off x="11084946" y="3386824"/>
              <a:ext cx="508958" cy="0"/>
            </a:xfrm>
            <a:prstGeom prst="line">
              <a:avLst/>
            </a:prstGeom>
            <a:ln w="19050">
              <a:solidFill>
                <a:srgbClr val="FF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C0FCCB4-2C05-8069-1E49-AADD418744D4}"/>
                </a:ext>
              </a:extLst>
            </p:cNvPr>
            <p:cNvSpPr txBox="1"/>
            <p:nvPr/>
          </p:nvSpPr>
          <p:spPr>
            <a:xfrm>
              <a:off x="11559867" y="3188950"/>
              <a:ext cx="447673" cy="4020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dirty="0">
                  <a:solidFill>
                    <a:srgbClr val="FF0000"/>
                  </a:solidFill>
                </a:rPr>
                <a:t>70</a:t>
              </a:r>
              <a:endParaRPr lang="zh-CN" altLang="en-US" sz="1600" dirty="0" err="1">
                <a:solidFill>
                  <a:srgbClr val="FF0000"/>
                </a:solidFill>
              </a:endParaRPr>
            </a:p>
          </p:txBody>
        </p:sp>
      </p:grpSp>
      <p:sp>
        <p:nvSpPr>
          <p:cNvPr id="11" name="椭圆 10">
            <a:extLst>
              <a:ext uri="{FF2B5EF4-FFF2-40B4-BE49-F238E27FC236}">
                <a16:creationId xmlns:a16="http://schemas.microsoft.com/office/drawing/2014/main" id="{0ACD9685-62E7-BBB6-7E44-612DE2CCBED6}"/>
              </a:ext>
            </a:extLst>
          </p:cNvPr>
          <p:cNvSpPr/>
          <p:nvPr/>
        </p:nvSpPr>
        <p:spPr>
          <a:xfrm>
            <a:off x="3536830" y="3088257"/>
            <a:ext cx="327804" cy="1518249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68BDEACB-C22B-11FE-132D-07DB93D912FD}"/>
              </a:ext>
            </a:extLst>
          </p:cNvPr>
          <p:cNvCxnSpPr>
            <a:stCxn id="11" idx="0"/>
          </p:cNvCxnSpPr>
          <p:nvPr/>
        </p:nvCxnSpPr>
        <p:spPr>
          <a:xfrm flipV="1">
            <a:off x="3700732" y="1570008"/>
            <a:ext cx="595223" cy="151824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4EFCCC9B-26FE-B45D-5625-3F116BAB8D00}"/>
              </a:ext>
            </a:extLst>
          </p:cNvPr>
          <p:cNvSpPr txBox="1"/>
          <p:nvPr/>
        </p:nvSpPr>
        <p:spPr>
          <a:xfrm>
            <a:off x="3864634" y="1120606"/>
            <a:ext cx="2943755" cy="395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0B0F0"/>
                </a:solidFill>
              </a:rPr>
              <a:t>B(M2, 184keV) = 1.4(3) </a:t>
            </a:r>
            <a:r>
              <a:rPr lang="en-US" altLang="zh-CN" dirty="0" err="1">
                <a:solidFill>
                  <a:srgbClr val="00B0F0"/>
                </a:solidFill>
              </a:rPr>
              <a:t>W.u</a:t>
            </a:r>
            <a:r>
              <a:rPr lang="en-US" altLang="zh-CN" dirty="0">
                <a:solidFill>
                  <a:srgbClr val="00B0F0"/>
                </a:solidFill>
              </a:rPr>
              <a:t>.</a:t>
            </a:r>
            <a:endParaRPr lang="zh-CN" altLang="en-US" dirty="0" err="1">
              <a:solidFill>
                <a:srgbClr val="00B0F0"/>
              </a:solidFill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0717FE3E-D19A-BF7B-44B7-A6951B1B7A7B}"/>
              </a:ext>
            </a:extLst>
          </p:cNvPr>
          <p:cNvSpPr/>
          <p:nvPr/>
        </p:nvSpPr>
        <p:spPr>
          <a:xfrm>
            <a:off x="9169879" y="2152577"/>
            <a:ext cx="443219" cy="2455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207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A5DBAC2E-C04A-5CCC-EC47-2801F035F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600" y="1283142"/>
            <a:ext cx="10404797" cy="2624625"/>
          </a:xfrm>
          <a:noFill/>
        </p:spPr>
        <p:txBody>
          <a:bodyPr>
            <a:norm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The level scheme of </a:t>
            </a:r>
            <a:r>
              <a:rPr lang="en-US" altLang="zh-CN" baseline="30000" dirty="0"/>
              <a:t>115</a:t>
            </a:r>
            <a:r>
              <a:rPr lang="en-US" altLang="zh-CN" dirty="0"/>
              <a:t>Ru and</a:t>
            </a:r>
            <a:r>
              <a:rPr lang="zh-CN" altLang="en-US" dirty="0"/>
              <a:t> </a:t>
            </a:r>
            <a:r>
              <a:rPr lang="en-US" altLang="zh-CN" baseline="30000" dirty="0"/>
              <a:t>117</a:t>
            </a:r>
            <a:r>
              <a:rPr lang="en-US" altLang="zh-CN" dirty="0"/>
              <a:t>Ru are established through the spectroscopic study of β-decay.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Based on the analysis of spin and parity and transition probability, the </a:t>
            </a:r>
            <a:r>
              <a:rPr lang="en-US" altLang="zh-CN" dirty="0" err="1"/>
              <a:t>g.s.</a:t>
            </a:r>
            <a:r>
              <a:rPr lang="en-US" altLang="zh-CN" dirty="0"/>
              <a:t> of </a:t>
            </a:r>
            <a:r>
              <a:rPr lang="en-US" altLang="zh-CN" baseline="30000" dirty="0"/>
              <a:t>115</a:t>
            </a:r>
            <a:r>
              <a:rPr lang="en-US" altLang="zh-CN" dirty="0"/>
              <a:t>Ru and</a:t>
            </a:r>
            <a:r>
              <a:rPr lang="zh-CN" altLang="en-US" dirty="0"/>
              <a:t> </a:t>
            </a:r>
            <a:r>
              <a:rPr lang="en-US" altLang="zh-CN" baseline="30000" dirty="0"/>
              <a:t>117</a:t>
            </a:r>
            <a:r>
              <a:rPr lang="en-US" altLang="zh-CN" dirty="0"/>
              <a:t>Ru are assumed to be slightly oblate deformed, which could be the shape transition point of Ru isotopes.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C401FBE-4A0C-DA81-89AE-22166264B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4" name="内容占位符 1">
            <a:extLst>
              <a:ext uri="{FF2B5EF4-FFF2-40B4-BE49-F238E27FC236}">
                <a16:creationId xmlns:a16="http://schemas.microsoft.com/office/drawing/2014/main" id="{AB6ADD22-C16F-FC42-048F-1FD8FA96B288}"/>
              </a:ext>
            </a:extLst>
          </p:cNvPr>
          <p:cNvSpPr txBox="1">
            <a:spLocks/>
          </p:cNvSpPr>
          <p:nvPr/>
        </p:nvSpPr>
        <p:spPr>
          <a:xfrm>
            <a:off x="3158704" y="4901998"/>
            <a:ext cx="5874588" cy="103306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400" dirty="0"/>
              <a:t>Thank</a:t>
            </a:r>
            <a:r>
              <a:rPr lang="zh-CN" altLang="en-US" sz="5400" dirty="0"/>
              <a:t> </a:t>
            </a:r>
            <a:r>
              <a:rPr lang="en-US" altLang="zh-CN" sz="5400" dirty="0"/>
              <a:t>you for listening!</a:t>
            </a:r>
            <a:endParaRPr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033580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4B3A2D02-B558-6BF3-DD5B-02AE44CCD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5423FAC-7FAD-7419-6EFC-C4EA90B9A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04" y="2033857"/>
            <a:ext cx="11163300" cy="349567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626096F-C4F3-9E59-66F7-9AD7B322A482}"/>
              </a:ext>
            </a:extLst>
          </p:cNvPr>
          <p:cNvSpPr txBox="1"/>
          <p:nvPr/>
        </p:nvSpPr>
        <p:spPr>
          <a:xfrm>
            <a:off x="5408762" y="6029864"/>
            <a:ext cx="1120820" cy="395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/>
              <a:t>Palladium</a:t>
            </a:r>
            <a:endParaRPr lang="zh-CN" altLang="en-US" dirty="0" err="1"/>
          </a:p>
        </p:txBody>
      </p:sp>
    </p:spTree>
    <p:extLst>
      <p:ext uri="{BB962C8B-B14F-4D97-AF65-F5344CB8AC3E}">
        <p14:creationId xmlns:p14="http://schemas.microsoft.com/office/powerpoint/2010/main" val="3288426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44256" y="1732149"/>
            <a:ext cx="6881259" cy="378013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3333FF"/>
                </a:solidFill>
              </a:rPr>
              <a:t> Introduction</a:t>
            </a:r>
          </a:p>
          <a:p>
            <a:pPr>
              <a:lnSpc>
                <a:spcPct val="130000"/>
              </a:lnSpc>
            </a:pPr>
            <a:endParaRPr lang="en-US" sz="2400" dirty="0"/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zh-CN" altLang="en-US" sz="2800" dirty="0">
                <a:solidFill>
                  <a:srgbClr val="3333FF"/>
                </a:solidFill>
              </a:rPr>
              <a:t> </a:t>
            </a:r>
            <a:r>
              <a:rPr lang="en-US" altLang="zh-CN" sz="2800" dirty="0">
                <a:solidFill>
                  <a:srgbClr val="3333FF"/>
                </a:solidFill>
              </a:rPr>
              <a:t>Experimental setup</a:t>
            </a:r>
            <a:endParaRPr lang="en-US" sz="2400" dirty="0"/>
          </a:p>
          <a:p>
            <a:pPr>
              <a:lnSpc>
                <a:spcPct val="130000"/>
              </a:lnSpc>
            </a:pPr>
            <a:endParaRPr lang="en-US" sz="2400" dirty="0"/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zh-CN" altLang="en-US" sz="2800" dirty="0">
                <a:solidFill>
                  <a:srgbClr val="3333FF"/>
                </a:solidFill>
              </a:rPr>
              <a:t> </a:t>
            </a:r>
            <a:r>
              <a:rPr lang="en-US" altLang="zh-CN" sz="2800" dirty="0">
                <a:solidFill>
                  <a:srgbClr val="3333FF"/>
                </a:solidFill>
              </a:rPr>
              <a:t>Results</a:t>
            </a:r>
            <a:endParaRPr lang="en-US" sz="2800" dirty="0">
              <a:solidFill>
                <a:srgbClr val="3333FF"/>
              </a:solidFill>
            </a:endParaRPr>
          </a:p>
          <a:p>
            <a:pPr marL="640080" indent="-285750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3333FF"/>
                </a:solidFill>
              </a:rPr>
              <a:t> Discussion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0" dirty="0">
                <a:effectLst/>
                <a:ea typeface="Adobe Gothic Std B" panose="020B0800000000000000" pitchFamily="34" charset="-128"/>
              </a:rPr>
              <a:t>Contents</a:t>
            </a:r>
            <a:endParaRPr lang="en-US" sz="3200" dirty="0"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9789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80007350-9975-4D16-05F4-06C3F9C94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44CAEE9-0472-29E8-CBC3-B05B0D83C529}"/>
              </a:ext>
            </a:extLst>
          </p:cNvPr>
          <p:cNvSpPr txBox="1"/>
          <p:nvPr/>
        </p:nvSpPr>
        <p:spPr>
          <a:xfrm>
            <a:off x="8311851" y="6352260"/>
            <a:ext cx="3944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Leoni et al., Riv. Nuovo Cim. 45, 461 (2022)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Ch. Droste et al., Eur. Phys. J. A. 22, 179 (2002)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715122D5-79B4-0024-5F1F-4AD183D3EA8C}"/>
              </a:ext>
            </a:extLst>
          </p:cNvPr>
          <p:cNvGrpSpPr/>
          <p:nvPr/>
        </p:nvGrpSpPr>
        <p:grpSpPr>
          <a:xfrm>
            <a:off x="115486" y="838932"/>
            <a:ext cx="11816066" cy="5437942"/>
            <a:chOff x="1494184" y="2003410"/>
            <a:chExt cx="10272789" cy="462306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4ACD460F-6274-3D6F-C8F2-ABA3F2D548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369"/>
            <a:stretch/>
          </p:blipFill>
          <p:spPr>
            <a:xfrm>
              <a:off x="1494184" y="3008227"/>
              <a:ext cx="6667468" cy="3618248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2BCB8719-4CAE-0FA5-9AB8-F83CC759E182}"/>
                </a:ext>
              </a:extLst>
            </p:cNvPr>
            <p:cNvSpPr txBox="1"/>
            <p:nvPr/>
          </p:nvSpPr>
          <p:spPr>
            <a:xfrm>
              <a:off x="8161652" y="2003410"/>
              <a:ext cx="3605321" cy="3077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600" dirty="0"/>
                <a:t>Few</a:t>
              </a:r>
              <a:r>
                <a:rPr lang="zh-CN" altLang="en-US" sz="1600" dirty="0"/>
                <a:t> </a:t>
              </a:r>
              <a:r>
                <a:rPr lang="en-US" altLang="zh-CN" sz="1600" dirty="0"/>
                <a:t>stable</a:t>
              </a:r>
              <a:r>
                <a:rPr lang="zh-CN" altLang="en-US" sz="1600" dirty="0"/>
                <a:t> </a:t>
              </a:r>
              <a:r>
                <a:rPr lang="en-US" altLang="zh-CN" sz="1600" dirty="0"/>
                <a:t>oblate</a:t>
              </a:r>
              <a:r>
                <a:rPr lang="zh-CN" altLang="en-US" sz="1600" dirty="0"/>
                <a:t> </a:t>
              </a:r>
              <a:r>
                <a:rPr lang="en-US" altLang="zh-CN" sz="1600" dirty="0"/>
                <a:t>shapes</a:t>
              </a:r>
              <a:r>
                <a:rPr lang="zh-CN" altLang="en-US" sz="1600" dirty="0"/>
                <a:t> </a:t>
              </a:r>
              <a:r>
                <a:rPr lang="en-US" altLang="zh-CN" sz="1600" dirty="0"/>
                <a:t>in</a:t>
              </a:r>
              <a:r>
                <a:rPr lang="zh-CN" altLang="en-US" sz="1600" dirty="0"/>
                <a:t> </a:t>
              </a:r>
              <a:r>
                <a:rPr lang="en-US" altLang="zh-CN" sz="1600" dirty="0"/>
                <a:t>chart</a:t>
              </a:r>
              <a:r>
                <a:rPr lang="zh-CN" altLang="en-US" sz="1600" dirty="0"/>
                <a:t> </a:t>
              </a:r>
              <a:r>
                <a:rPr lang="en-US" altLang="zh-CN" sz="1600" dirty="0"/>
                <a:t>of</a:t>
              </a:r>
              <a:r>
                <a:rPr lang="zh-CN" altLang="en-US" sz="1600" dirty="0"/>
                <a:t> </a:t>
              </a:r>
              <a:r>
                <a:rPr lang="en-US" altLang="zh-CN" sz="1600" dirty="0"/>
                <a:t>nuclides</a:t>
              </a:r>
              <a:endParaRPr lang="zh-CN" altLang="en-US" sz="1600" dirty="0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14F27732-6A85-D4D4-4F72-D2DDC2AB5142}"/>
                </a:ext>
              </a:extLst>
            </p:cNvPr>
            <p:cNvSpPr/>
            <p:nvPr/>
          </p:nvSpPr>
          <p:spPr>
            <a:xfrm>
              <a:off x="5214851" y="3552998"/>
              <a:ext cx="923925" cy="79835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星形: 五角 15">
              <a:extLst>
                <a:ext uri="{FF2B5EF4-FFF2-40B4-BE49-F238E27FC236}">
                  <a16:creationId xmlns:a16="http://schemas.microsoft.com/office/drawing/2014/main" id="{DA8D6EB4-7FB9-42BB-4B08-71D64E595757}"/>
                </a:ext>
              </a:extLst>
            </p:cNvPr>
            <p:cNvSpPr/>
            <p:nvPr/>
          </p:nvSpPr>
          <p:spPr>
            <a:xfrm>
              <a:off x="5850195" y="3875244"/>
              <a:ext cx="124288" cy="126000"/>
            </a:xfrm>
            <a:prstGeom prst="star5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星形: 五角 16">
              <a:extLst>
                <a:ext uri="{FF2B5EF4-FFF2-40B4-BE49-F238E27FC236}">
                  <a16:creationId xmlns:a16="http://schemas.microsoft.com/office/drawing/2014/main" id="{3E57995F-29D2-2F7C-9538-D42CE9265780}"/>
                </a:ext>
              </a:extLst>
            </p:cNvPr>
            <p:cNvSpPr/>
            <p:nvPr/>
          </p:nvSpPr>
          <p:spPr>
            <a:xfrm>
              <a:off x="5583493" y="3875244"/>
              <a:ext cx="124288" cy="126000"/>
            </a:xfrm>
            <a:prstGeom prst="star5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94A48371-1879-8E02-37F8-1589BDFDD6C5}"/>
                </a:ext>
              </a:extLst>
            </p:cNvPr>
            <p:cNvCxnSpPr>
              <a:cxnSpLocks/>
              <a:stCxn id="13" idx="1"/>
              <a:endCxn id="23" idx="2"/>
            </p:cNvCxnSpPr>
            <p:nvPr/>
          </p:nvCxnSpPr>
          <p:spPr>
            <a:xfrm flipH="1" flipV="1">
              <a:off x="3453178" y="2445783"/>
              <a:ext cx="1896979" cy="1224132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AE2E427-228E-E4FD-81BD-54C712AE4E40}"/>
                </a:ext>
              </a:extLst>
            </p:cNvPr>
            <p:cNvSpPr txBox="1"/>
            <p:nvPr/>
          </p:nvSpPr>
          <p:spPr>
            <a:xfrm>
              <a:off x="1620213" y="2138010"/>
              <a:ext cx="3665930" cy="3077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dirty="0"/>
                <a:t>A~110 region:</a:t>
              </a:r>
              <a:r>
                <a:rPr lang="zh-CN" altLang="en-US" sz="1600" dirty="0"/>
                <a:t> </a:t>
              </a:r>
              <a:r>
                <a:rPr lang="en-US" altLang="zh-CN" sz="1600" dirty="0"/>
                <a:t>Well-known</a:t>
              </a:r>
              <a:r>
                <a:rPr lang="zh-CN" altLang="en-US" sz="1600" dirty="0"/>
                <a:t> </a:t>
              </a:r>
              <a:r>
                <a:rPr lang="en-US" altLang="zh-CN" sz="1600" dirty="0"/>
                <a:t>shape</a:t>
              </a:r>
              <a:r>
                <a:rPr lang="zh-CN" altLang="en-US" sz="1600" dirty="0"/>
                <a:t> </a:t>
              </a:r>
              <a:r>
                <a:rPr lang="en-US" altLang="zh-CN" sz="1600" dirty="0"/>
                <a:t>transition</a:t>
              </a:r>
              <a:r>
                <a:rPr lang="zh-CN" altLang="en-US" sz="1600" dirty="0"/>
                <a:t> </a:t>
              </a:r>
              <a:r>
                <a:rPr lang="en-US" altLang="zh-CN" sz="1600" dirty="0"/>
                <a:t>area</a:t>
              </a:r>
              <a:endParaRPr lang="zh-CN" altLang="en-US" sz="1600" dirty="0"/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F9A3A5B8-CB09-9CE4-DACD-C19133A2F1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31" t="1992" r="4790"/>
          <a:stretch/>
        </p:blipFill>
        <p:spPr>
          <a:xfrm>
            <a:off x="8762215" y="1364032"/>
            <a:ext cx="2402425" cy="256194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730F210-1B91-16F1-88DA-80FE7B295A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9361" y="3921942"/>
            <a:ext cx="2402425" cy="2305644"/>
          </a:xfrm>
          <a:prstGeom prst="rect">
            <a:avLst/>
          </a:prstGeom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3D5AB0F3-2C75-F338-E7B4-3437A5506FA1}"/>
              </a:ext>
            </a:extLst>
          </p:cNvPr>
          <p:cNvCxnSpPr>
            <a:cxnSpLocks/>
          </p:cNvCxnSpPr>
          <p:nvPr/>
        </p:nvCxnSpPr>
        <p:spPr>
          <a:xfrm flipV="1">
            <a:off x="4926470" y="1810483"/>
            <a:ext cx="3903891" cy="120886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EBF42880-AF87-5195-C5C9-310FB35032D6}"/>
              </a:ext>
            </a:extLst>
          </p:cNvPr>
          <p:cNvCxnSpPr>
            <a:cxnSpLocks/>
          </p:cNvCxnSpPr>
          <p:nvPr/>
        </p:nvCxnSpPr>
        <p:spPr>
          <a:xfrm>
            <a:off x="5294737" y="3152652"/>
            <a:ext cx="3574356" cy="123819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>
            <a:extLst>
              <a:ext uri="{FF2B5EF4-FFF2-40B4-BE49-F238E27FC236}">
                <a16:creationId xmlns:a16="http://schemas.microsoft.com/office/drawing/2014/main" id="{768B2C1F-8F3E-C2ED-D9FD-DFA2E1DCCA7F}"/>
              </a:ext>
            </a:extLst>
          </p:cNvPr>
          <p:cNvSpPr/>
          <p:nvPr/>
        </p:nvSpPr>
        <p:spPr>
          <a:xfrm>
            <a:off x="3200401" y="3592100"/>
            <a:ext cx="293298" cy="3212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561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80007350-9975-4D16-05F4-06C3F9C94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44CAEE9-0472-29E8-CBC3-B05B0D83C529}"/>
              </a:ext>
            </a:extLst>
          </p:cNvPr>
          <p:cNvSpPr txBox="1"/>
          <p:nvPr/>
        </p:nvSpPr>
        <p:spPr>
          <a:xfrm>
            <a:off x="8406737" y="6369512"/>
            <a:ext cx="3864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Leoni et al., Riv. Nuovo Cim. 45, 461 (2022)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 R. Xu et al., Phys. Rev. C 65, 021303 (2002)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05B6DC27-59C5-FAAA-6DB5-CEA84F186902}"/>
              </a:ext>
            </a:extLst>
          </p:cNvPr>
          <p:cNvGrpSpPr/>
          <p:nvPr/>
        </p:nvGrpSpPr>
        <p:grpSpPr>
          <a:xfrm>
            <a:off x="8212347" y="2156605"/>
            <a:ext cx="3666227" cy="3982249"/>
            <a:chOff x="8212347" y="2294626"/>
            <a:chExt cx="3666227" cy="3982249"/>
          </a:xfrm>
        </p:grpSpPr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618751D4-3603-0511-A11F-D882C4D0A11D}"/>
                </a:ext>
              </a:extLst>
            </p:cNvPr>
            <p:cNvGrpSpPr/>
            <p:nvPr/>
          </p:nvGrpSpPr>
          <p:grpSpPr>
            <a:xfrm>
              <a:off x="8366221" y="2480501"/>
              <a:ext cx="3379580" cy="3583462"/>
              <a:chOff x="8167815" y="1902685"/>
              <a:chExt cx="3880846" cy="3980124"/>
            </a:xfrm>
          </p:grpSpPr>
          <p:pic>
            <p:nvPicPr>
              <p:cNvPr id="54" name="Picture 2" descr="See the source image">
                <a:extLst>
                  <a:ext uri="{FF2B5EF4-FFF2-40B4-BE49-F238E27FC236}">
                    <a16:creationId xmlns:a16="http://schemas.microsoft.com/office/drawing/2014/main" id="{76B05E54-CC15-3240-7212-747BD8A370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7815" y="1902685"/>
                <a:ext cx="3880846" cy="39801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56" name="直接连接符 55">
                <a:extLst>
                  <a:ext uri="{FF2B5EF4-FFF2-40B4-BE49-F238E27FC236}">
                    <a16:creationId xmlns:a16="http://schemas.microsoft.com/office/drawing/2014/main" id="{9EA9D81B-A4D4-6DDC-E240-E5CB30584FDB}"/>
                  </a:ext>
                </a:extLst>
              </p:cNvPr>
              <p:cNvCxnSpPr/>
              <p:nvPr/>
            </p:nvCxnSpPr>
            <p:spPr>
              <a:xfrm>
                <a:off x="11084946" y="3386824"/>
                <a:ext cx="508958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51CBDCFC-9A00-3753-4680-B713D8E871D2}"/>
                  </a:ext>
                </a:extLst>
              </p:cNvPr>
              <p:cNvSpPr txBox="1"/>
              <p:nvPr/>
            </p:nvSpPr>
            <p:spPr>
              <a:xfrm>
                <a:off x="11559867" y="3188950"/>
                <a:ext cx="447673" cy="402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600" dirty="0">
                    <a:solidFill>
                      <a:srgbClr val="FF0000"/>
                    </a:solidFill>
                  </a:rPr>
                  <a:t>70</a:t>
                </a:r>
                <a:endParaRPr lang="zh-CN" altLang="en-US" sz="1600" dirty="0" err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651B5E7-B805-EF92-860A-5DF1EEF044AC}"/>
                </a:ext>
              </a:extLst>
            </p:cNvPr>
            <p:cNvSpPr/>
            <p:nvPr/>
          </p:nvSpPr>
          <p:spPr>
            <a:xfrm>
              <a:off x="8212347" y="2294626"/>
              <a:ext cx="3666227" cy="398224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78F208F5-C57C-5B97-1822-0EEDA425E842}"/>
              </a:ext>
            </a:extLst>
          </p:cNvPr>
          <p:cNvSpPr txBox="1"/>
          <p:nvPr/>
        </p:nvSpPr>
        <p:spPr>
          <a:xfrm>
            <a:off x="4685973" y="1235723"/>
            <a:ext cx="2975325" cy="3595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/>
              <a:t>Target:</a:t>
            </a:r>
            <a:r>
              <a:rPr lang="zh-CN" altLang="en-US" sz="1600" dirty="0"/>
              <a:t> </a:t>
            </a:r>
            <a:r>
              <a:rPr lang="en-US" altLang="zh-CN" sz="1600" baseline="30000" dirty="0"/>
              <a:t>115</a:t>
            </a:r>
            <a:r>
              <a:rPr lang="en-US" altLang="zh-CN" sz="1600" dirty="0"/>
              <a:t>Ru </a:t>
            </a:r>
            <a:r>
              <a:rPr lang="en-US" altLang="zh-CN" sz="1600" baseline="30000" dirty="0"/>
              <a:t>117</a:t>
            </a:r>
            <a:r>
              <a:rPr lang="en-US" altLang="zh-CN" sz="1600" dirty="0"/>
              <a:t>Ru (N = 71, 73)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5CC88FDA-44B2-49F9-53EF-49B1F0532D35}"/>
              </a:ext>
            </a:extLst>
          </p:cNvPr>
          <p:cNvGrpSpPr/>
          <p:nvPr/>
        </p:nvGrpSpPr>
        <p:grpSpPr>
          <a:xfrm>
            <a:off x="115486" y="997256"/>
            <a:ext cx="11763088" cy="5860744"/>
            <a:chOff x="115486" y="997256"/>
            <a:chExt cx="11763088" cy="5860744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715122D5-79B4-0024-5F1F-4AD183D3EA8C}"/>
                </a:ext>
              </a:extLst>
            </p:cNvPr>
            <p:cNvGrpSpPr/>
            <p:nvPr/>
          </p:nvGrpSpPr>
          <p:grpSpPr>
            <a:xfrm>
              <a:off x="115486" y="997256"/>
              <a:ext cx="11763088" cy="5279620"/>
              <a:chOff x="1494184" y="2138010"/>
              <a:chExt cx="10226731" cy="4488465"/>
            </a:xfrm>
          </p:grpSpPr>
          <p:pic>
            <p:nvPicPr>
              <p:cNvPr id="4" name="图片 3">
                <a:extLst>
                  <a:ext uri="{FF2B5EF4-FFF2-40B4-BE49-F238E27FC236}">
                    <a16:creationId xmlns:a16="http://schemas.microsoft.com/office/drawing/2014/main" id="{4ACD460F-6274-3D6F-C8F2-ABA3F2D5483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1369"/>
              <a:stretch/>
            </p:blipFill>
            <p:spPr>
              <a:xfrm>
                <a:off x="1494184" y="3008227"/>
                <a:ext cx="6667468" cy="3618248"/>
              </a:xfrm>
              <a:prstGeom prst="rect">
                <a:avLst/>
              </a:prstGeom>
            </p:spPr>
          </p:pic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BCB8719-4CAE-0FA5-9AB8-F83CC759E182}"/>
                  </a:ext>
                </a:extLst>
              </p:cNvPr>
              <p:cNvSpPr txBox="1"/>
              <p:nvPr/>
            </p:nvSpPr>
            <p:spPr>
              <a:xfrm>
                <a:off x="8410893" y="2166301"/>
                <a:ext cx="3310022" cy="55896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/>
                  <a:t>The stability of oblate shapes will be strengthened when N &gt; 70 (theory)</a:t>
                </a:r>
              </a:p>
            </p:txBody>
          </p:sp>
          <p:sp>
            <p:nvSpPr>
              <p:cNvPr id="16" name="星形: 五角 15">
                <a:extLst>
                  <a:ext uri="{FF2B5EF4-FFF2-40B4-BE49-F238E27FC236}">
                    <a16:creationId xmlns:a16="http://schemas.microsoft.com/office/drawing/2014/main" id="{DA8D6EB4-7FB9-42BB-4B08-71D64E595757}"/>
                  </a:ext>
                </a:extLst>
              </p:cNvPr>
              <p:cNvSpPr/>
              <p:nvPr/>
            </p:nvSpPr>
            <p:spPr>
              <a:xfrm>
                <a:off x="6525165" y="3875244"/>
                <a:ext cx="124288" cy="126000"/>
              </a:xfrm>
              <a:prstGeom prst="star5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94A48371-1879-8E02-37F8-1589BDFDD6C5}"/>
                  </a:ext>
                </a:extLst>
              </p:cNvPr>
              <p:cNvCxnSpPr>
                <a:cxnSpLocks/>
                <a:stCxn id="13" idx="1"/>
                <a:endCxn id="23" idx="2"/>
              </p:cNvCxnSpPr>
              <p:nvPr/>
            </p:nvCxnSpPr>
            <p:spPr>
              <a:xfrm flipH="1" flipV="1">
                <a:off x="3449429" y="2445783"/>
                <a:ext cx="1900728" cy="1224132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1AE2E427-228E-E4FD-81BD-54C712AE4E40}"/>
                  </a:ext>
                </a:extLst>
              </p:cNvPr>
              <p:cNvSpPr txBox="1"/>
              <p:nvPr/>
            </p:nvSpPr>
            <p:spPr>
              <a:xfrm>
                <a:off x="1620213" y="2138010"/>
                <a:ext cx="3658431" cy="30777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600" dirty="0"/>
                  <a:t>A~110 region: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Well-known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shape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transition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area</a:t>
                </a:r>
                <a:endParaRPr lang="zh-CN" altLang="en-US" sz="1600" dirty="0"/>
              </a:p>
            </p:txBody>
          </p:sp>
          <p:cxnSp>
            <p:nvCxnSpPr>
              <p:cNvPr id="28" name="直接箭头连接符 27">
                <a:extLst>
                  <a:ext uri="{FF2B5EF4-FFF2-40B4-BE49-F238E27FC236}">
                    <a16:creationId xmlns:a16="http://schemas.microsoft.com/office/drawing/2014/main" id="{7A27AD98-B075-C5AA-E647-2010812D1C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68368" y="2646390"/>
                <a:ext cx="276798" cy="120410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14F27732-6A85-D4D4-4F72-D2DDC2AB5142}"/>
                  </a:ext>
                </a:extLst>
              </p:cNvPr>
              <p:cNvSpPr/>
              <p:nvPr/>
            </p:nvSpPr>
            <p:spPr>
              <a:xfrm>
                <a:off x="5214851" y="3552998"/>
                <a:ext cx="923925" cy="79835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7" name="星形: 五角 16">
                <a:extLst>
                  <a:ext uri="{FF2B5EF4-FFF2-40B4-BE49-F238E27FC236}">
                    <a16:creationId xmlns:a16="http://schemas.microsoft.com/office/drawing/2014/main" id="{3E57995F-29D2-2F7C-9538-D42CE9265780}"/>
                  </a:ext>
                </a:extLst>
              </p:cNvPr>
              <p:cNvSpPr/>
              <p:nvPr/>
            </p:nvSpPr>
            <p:spPr>
              <a:xfrm>
                <a:off x="6258465" y="3875244"/>
                <a:ext cx="124288" cy="126000"/>
              </a:xfrm>
              <a:prstGeom prst="star5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62198575-F06E-2C1E-A188-856D1B49A8DD}"/>
                </a:ext>
              </a:extLst>
            </p:cNvPr>
            <p:cNvSpPr/>
            <p:nvPr/>
          </p:nvSpPr>
          <p:spPr>
            <a:xfrm>
              <a:off x="5488429" y="2012235"/>
              <a:ext cx="71265" cy="449183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DA36670D-C6BB-F590-BDB9-375AFF7F1150}"/>
                </a:ext>
              </a:extLst>
            </p:cNvPr>
            <p:cNvSpPr txBox="1"/>
            <p:nvPr/>
          </p:nvSpPr>
          <p:spPr>
            <a:xfrm>
              <a:off x="5103362" y="6462251"/>
              <a:ext cx="827471" cy="395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>
                  <a:solidFill>
                    <a:srgbClr val="FF0000"/>
                  </a:solidFill>
                </a:rPr>
                <a:t>N = 70</a:t>
              </a:r>
              <a:endParaRPr lang="zh-CN" altLang="en-US" dirty="0" err="1">
                <a:solidFill>
                  <a:srgbClr val="FF0000"/>
                </a:solidFill>
              </a:endParaRPr>
            </a:p>
          </p:txBody>
        </p:sp>
      </p:grp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83959C83-08A0-FFB0-14D1-BD2AFE692CF6}"/>
              </a:ext>
            </a:extLst>
          </p:cNvPr>
          <p:cNvCxnSpPr>
            <a:cxnSpLocks/>
          </p:cNvCxnSpPr>
          <p:nvPr/>
        </p:nvCxnSpPr>
        <p:spPr>
          <a:xfrm flipV="1">
            <a:off x="5709181" y="1585226"/>
            <a:ext cx="154304" cy="133818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 1">
            <a:extLst>
              <a:ext uri="{FF2B5EF4-FFF2-40B4-BE49-F238E27FC236}">
                <a16:creationId xmlns:a16="http://schemas.microsoft.com/office/drawing/2014/main" id="{4EE95131-A184-E31A-7023-F4CA92CB3F9C}"/>
              </a:ext>
            </a:extLst>
          </p:cNvPr>
          <p:cNvSpPr/>
          <p:nvPr/>
        </p:nvSpPr>
        <p:spPr>
          <a:xfrm>
            <a:off x="10161917" y="3500555"/>
            <a:ext cx="443219" cy="2519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1063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58850669-B208-BBBD-4FD0-839A1A8E7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Experimental</a:t>
            </a:r>
            <a:r>
              <a:rPr lang="zh-CN" altLang="en-US" dirty="0"/>
              <a:t> </a:t>
            </a:r>
            <a:r>
              <a:rPr lang="en-US" altLang="zh-CN" dirty="0"/>
              <a:t>setup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5995926-DA8C-106E-DBA5-DD2A6FB3B4B8}"/>
              </a:ext>
            </a:extLst>
          </p:cNvPr>
          <p:cNvSpPr txBox="1"/>
          <p:nvPr/>
        </p:nvSpPr>
        <p:spPr>
          <a:xfrm>
            <a:off x="7781685" y="6527921"/>
            <a:ext cx="4390176" cy="328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400" b="0" i="0" u="none" strike="noStrike" baseline="0" dirty="0">
                <a:latin typeface="+mj-lt"/>
              </a:rPr>
              <a:t>T. Kubo et al., </a:t>
            </a:r>
            <a:r>
              <a:rPr lang="en-US" altLang="zh-CN" sz="1400" b="0" i="0" u="none" strike="noStrike" baseline="0" dirty="0" err="1">
                <a:latin typeface="+mj-lt"/>
              </a:rPr>
              <a:t>Nucl</a:t>
            </a:r>
            <a:r>
              <a:rPr lang="en-US" altLang="zh-CN" sz="1400" b="0" i="0" u="none" strike="noStrike" baseline="0" dirty="0">
                <a:latin typeface="+mj-lt"/>
              </a:rPr>
              <a:t>. Instr. and Meth. B 204, 97 (2003)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4697F7D-7637-F426-C063-A00515232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680" y="791303"/>
            <a:ext cx="8446639" cy="267559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4F94281-6A75-EA02-4142-CDAD94E0D0A9}"/>
              </a:ext>
            </a:extLst>
          </p:cNvPr>
          <p:cNvSpPr txBox="1"/>
          <p:nvPr/>
        </p:nvSpPr>
        <p:spPr>
          <a:xfrm>
            <a:off x="5960853" y="829411"/>
            <a:ext cx="2507418" cy="3957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/>
              <a:t>RIBF @ RIKEN </a:t>
            </a:r>
            <a:r>
              <a:rPr lang="en-US" altLang="zh-CN" dirty="0" err="1"/>
              <a:t>Nishina</a:t>
            </a:r>
            <a:endParaRPr lang="zh-CN" altLang="en-US" dirty="0" err="1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74839E6-B32F-E801-E46B-1D356A4F7653}"/>
              </a:ext>
            </a:extLst>
          </p:cNvPr>
          <p:cNvSpPr txBox="1"/>
          <p:nvPr/>
        </p:nvSpPr>
        <p:spPr>
          <a:xfrm>
            <a:off x="8306726" y="1375523"/>
            <a:ext cx="2503762" cy="362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/>
              <a:t>WAS3ABi + EURICA array</a:t>
            </a:r>
            <a:endParaRPr lang="zh-CN" altLang="en-US" sz="1600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7EC77E7-5E96-5ACB-22B4-83328CC73727}"/>
                  </a:ext>
                </a:extLst>
              </p:cNvPr>
              <p:cNvSpPr txBox="1"/>
              <p:nvPr/>
            </p:nvSpPr>
            <p:spPr>
              <a:xfrm>
                <a:off x="5725952" y="3865529"/>
                <a:ext cx="6322709" cy="226408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600" dirty="0"/>
                  <a:t>Neutron-rich radioactive beam was produced by induced fission of </a:t>
                </a:r>
                <a:r>
                  <a:rPr lang="en-US" altLang="zh-CN" sz="1600" baseline="30000" dirty="0"/>
                  <a:t>238</a:t>
                </a:r>
                <a:r>
                  <a:rPr lang="en-US" altLang="zh-CN" sz="1600" dirty="0"/>
                  <a:t>U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600" dirty="0"/>
                  <a:t>Δ</a:t>
                </a:r>
                <a:r>
                  <a:rPr lang="en-US" altLang="zh-CN" sz="1600" i="1" dirty="0"/>
                  <a:t>E</a:t>
                </a:r>
                <a:r>
                  <a:rPr lang="en-US" altLang="zh-CN" sz="1600" dirty="0"/>
                  <a:t>-</a:t>
                </a:r>
                <a:r>
                  <a:rPr lang="en-US" altLang="zh-CN" sz="1600" dirty="0" err="1"/>
                  <a:t>B</a:t>
                </a:r>
                <a:r>
                  <a:rPr lang="en-US" altLang="zh-CN" sz="1600" i="1" dirty="0" err="1"/>
                  <a:t>ρ</a:t>
                </a:r>
                <a:r>
                  <a:rPr lang="en-US" altLang="zh-CN" sz="1600" dirty="0"/>
                  <a:t>-TOF method (for beam identification)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6.0×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zh-CN" altLang="en-US" sz="1600" dirty="0"/>
                  <a:t>  </a:t>
                </a:r>
                <a14:m>
                  <m:oMath xmlns:m="http://schemas.openxmlformats.org/officeDocument/2006/math">
                    <m:r>
                      <a:rPr lang="en-US" altLang="zh-CN" sz="1600" i="1" baseline="30000" dirty="0" smtClean="0">
                        <a:latin typeface="Cambria Math" panose="02040503050406030204" pitchFamily="18" charset="0"/>
                      </a:rPr>
                      <m:t>115</m:t>
                    </m:r>
                    <m:r>
                      <m:rPr>
                        <m:sty m:val="p"/>
                      </m:rPr>
                      <a:rPr lang="en-US" altLang="zh-CN" sz="1600" i="0" dirty="0" smtClean="0">
                        <a:latin typeface="Cambria Math" panose="02040503050406030204" pitchFamily="18" charset="0"/>
                      </a:rPr>
                      <m:t>Tc</m:t>
                    </m:r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 → </m:t>
                    </m:r>
                    <m:r>
                      <a:rPr lang="en-US" altLang="zh-CN" sz="1600" i="1" baseline="30000" dirty="0" smtClean="0">
                        <a:latin typeface="Cambria Math" panose="02040503050406030204" pitchFamily="18" charset="0"/>
                      </a:rPr>
                      <m:t>115</m:t>
                    </m:r>
                    <m:r>
                      <m:rPr>
                        <m:sty m:val="p"/>
                      </m:rPr>
                      <a:rPr lang="en-US" altLang="zh-CN" sz="1600" i="0" dirty="0" smtClean="0">
                        <a:latin typeface="Cambria Math" panose="02040503050406030204" pitchFamily="18" charset="0"/>
                      </a:rPr>
                      <m:t>Ru</m:t>
                    </m:r>
                  </m:oMath>
                </a14:m>
                <a:endParaRPr lang="en-US" altLang="zh-CN" sz="16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0.8×</m:t>
                    </m:r>
                    <m:sSup>
                      <m:sSupPr>
                        <m:ctrlP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zh-CN" altLang="en-US" sz="1600" dirty="0"/>
                  <a:t>  </a:t>
                </a:r>
                <a14:m>
                  <m:oMath xmlns:m="http://schemas.openxmlformats.org/officeDocument/2006/math">
                    <m:r>
                      <a:rPr lang="en-US" altLang="zh-CN" sz="1600" i="1" baseline="30000" dirty="0" smtClean="0">
                        <a:latin typeface="Cambria Math" panose="02040503050406030204" pitchFamily="18" charset="0"/>
                      </a:rPr>
                      <m:t>117</m:t>
                    </m:r>
                    <m:r>
                      <m:rPr>
                        <m:sty m:val="p"/>
                      </m:rPr>
                      <a:rPr lang="en-US" altLang="zh-CN" sz="1600" i="0" dirty="0" smtClean="0">
                        <a:latin typeface="Cambria Math" panose="02040503050406030204" pitchFamily="18" charset="0"/>
                      </a:rPr>
                      <m:t>Tc</m:t>
                    </m:r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600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600" i="1" baseline="30000" dirty="0">
                        <a:latin typeface="Cambria Math" panose="02040503050406030204" pitchFamily="18" charset="0"/>
                      </a:rPr>
                      <m:t>11</m:t>
                    </m:r>
                    <m:r>
                      <a:rPr lang="en-US" altLang="zh-CN" sz="1600" b="0" i="1" baseline="30000" dirty="0" smtClean="0">
                        <a:latin typeface="Cambria Math" panose="02040503050406030204" pitchFamily="18" charset="0"/>
                      </a:rPr>
                      <m:t>7</m:t>
                    </m:r>
                    <m:r>
                      <m:rPr>
                        <m:sty m:val="p"/>
                      </m:rPr>
                      <a:rPr lang="en-US" altLang="zh-CN" sz="1600" i="0" dirty="0">
                        <a:latin typeface="Cambria Math" panose="02040503050406030204" pitchFamily="18" charset="0"/>
                      </a:rPr>
                      <m:t>Ru</m:t>
                    </m:r>
                  </m:oMath>
                </a14:m>
                <a:endParaRPr lang="en-US" altLang="zh-CN" sz="1600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600" dirty="0"/>
                  <a:t>The beam finally implanted into WAS3ABi array and went through β-decay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7EC77E7-5E96-5ACB-22B4-83328CC73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952" y="3865529"/>
                <a:ext cx="6322709" cy="2264081"/>
              </a:xfrm>
              <a:prstGeom prst="rect">
                <a:avLst/>
              </a:prstGeom>
              <a:blipFill>
                <a:blip r:embed="rId3"/>
                <a:stretch>
                  <a:fillRect l="-289" r="-192" b="-21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15EE336-E9B7-9BFA-7142-5A4D747A4954}"/>
                  </a:ext>
                </a:extLst>
              </p:cNvPr>
              <p:cNvSpPr txBox="1"/>
              <p:nvPr/>
            </p:nvSpPr>
            <p:spPr>
              <a:xfrm>
                <a:off x="7461855" y="4572001"/>
                <a:ext cx="408958" cy="313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1200" dirty="0" err="1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15EE336-E9B7-9BFA-7142-5A4D747A4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855" y="4572001"/>
                <a:ext cx="408958" cy="313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520D200-18C4-CD84-F88D-FB9996CC1E0E}"/>
                  </a:ext>
                </a:extLst>
              </p:cNvPr>
              <p:cNvSpPr txBox="1"/>
              <p:nvPr/>
            </p:nvSpPr>
            <p:spPr>
              <a:xfrm>
                <a:off x="7458983" y="4931430"/>
                <a:ext cx="408958" cy="313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1200" dirty="0" err="1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520D200-18C4-CD84-F88D-FB9996CC1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983" y="4931430"/>
                <a:ext cx="408958" cy="3139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图片 19">
            <a:extLst>
              <a:ext uri="{FF2B5EF4-FFF2-40B4-BE49-F238E27FC236}">
                <a16:creationId xmlns:a16="http://schemas.microsoft.com/office/drawing/2014/main" id="{EECC0727-9E4F-96AF-4CE9-986FFA765A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649" y="3686668"/>
            <a:ext cx="4818678" cy="3087058"/>
          </a:xfrm>
          <a:prstGeom prst="rect">
            <a:avLst/>
          </a:prstGeom>
        </p:spPr>
      </p:pic>
      <p:sp>
        <p:nvSpPr>
          <p:cNvPr id="21" name="椭圆 20">
            <a:extLst>
              <a:ext uri="{FF2B5EF4-FFF2-40B4-BE49-F238E27FC236}">
                <a16:creationId xmlns:a16="http://schemas.microsoft.com/office/drawing/2014/main" id="{42AE9790-F2BA-D3FE-12A0-13896FC755DF}"/>
              </a:ext>
            </a:extLst>
          </p:cNvPr>
          <p:cNvSpPr/>
          <p:nvPr/>
        </p:nvSpPr>
        <p:spPr>
          <a:xfrm>
            <a:off x="2240038" y="5554039"/>
            <a:ext cx="330634" cy="3205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44498A24-19C3-7E48-BEF0-ABC406ED21D4}"/>
              </a:ext>
            </a:extLst>
          </p:cNvPr>
          <p:cNvSpPr/>
          <p:nvPr/>
        </p:nvSpPr>
        <p:spPr>
          <a:xfrm>
            <a:off x="3055280" y="5584675"/>
            <a:ext cx="291768" cy="2698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D6832A9-5E39-57B8-3600-83A3D343E1D4}"/>
              </a:ext>
            </a:extLst>
          </p:cNvPr>
          <p:cNvSpPr txBox="1"/>
          <p:nvPr/>
        </p:nvSpPr>
        <p:spPr>
          <a:xfrm>
            <a:off x="299368" y="3290919"/>
            <a:ext cx="325730" cy="395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/>
              <a:t>Z</a:t>
            </a:r>
            <a:endParaRPr lang="zh-CN" altLang="en-US" dirty="0" err="1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874C26F-D7E9-9A14-8185-38BE8FFBAD10}"/>
              </a:ext>
            </a:extLst>
          </p:cNvPr>
          <p:cNvSpPr txBox="1"/>
          <p:nvPr/>
        </p:nvSpPr>
        <p:spPr>
          <a:xfrm>
            <a:off x="5118045" y="6494226"/>
            <a:ext cx="556563" cy="395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/>
              <a:t>A/Z</a:t>
            </a:r>
            <a:endParaRPr lang="zh-CN" altLang="en-US" dirty="0" err="1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16F96F4-DC07-E012-0201-D56062ADCE92}"/>
              </a:ext>
            </a:extLst>
          </p:cNvPr>
          <p:cNvSpPr txBox="1"/>
          <p:nvPr/>
        </p:nvSpPr>
        <p:spPr>
          <a:xfrm>
            <a:off x="1956307" y="3332885"/>
            <a:ext cx="2012089" cy="395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/>
              <a:t>Beam</a:t>
            </a:r>
            <a:r>
              <a:rPr lang="zh-CN" altLang="en-US" dirty="0"/>
              <a:t> </a:t>
            </a:r>
            <a:r>
              <a:rPr lang="en-US" altLang="zh-CN" dirty="0"/>
              <a:t>identification</a:t>
            </a:r>
            <a:endParaRPr lang="zh-CN" altLang="en-US" dirty="0"/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088D65C9-F19F-38D7-04D5-E5CFF1EDF760}"/>
              </a:ext>
            </a:extLst>
          </p:cNvPr>
          <p:cNvCxnSpPr>
            <a:stCxn id="22" idx="5"/>
          </p:cNvCxnSpPr>
          <p:nvPr/>
        </p:nvCxnSpPr>
        <p:spPr>
          <a:xfrm>
            <a:off x="3304320" y="5814988"/>
            <a:ext cx="741469" cy="3143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8595A57-41F4-023B-F154-E8C4C932D6A7}"/>
                  </a:ext>
                </a:extLst>
              </p:cNvPr>
              <p:cNvSpPr txBox="1"/>
              <p:nvPr/>
            </p:nvSpPr>
            <p:spPr>
              <a:xfrm>
                <a:off x="4024608" y="6082176"/>
                <a:ext cx="633656" cy="338554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baseline="30000" dirty="0" smtClean="0">
                          <a:latin typeface="Cambria Math" panose="02040503050406030204" pitchFamily="18" charset="0"/>
                        </a:rPr>
                        <m:t>117</m:t>
                      </m:r>
                      <m:r>
                        <m:rPr>
                          <m:sty m:val="p"/>
                        </m:rPr>
                        <a:rPr lang="en-US" altLang="zh-CN" sz="1600" i="0" dirty="0" smtClean="0">
                          <a:latin typeface="Cambria Math" panose="02040503050406030204" pitchFamily="18" charset="0"/>
                        </a:rPr>
                        <m:t>Tc</m:t>
                      </m:r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8595A57-41F4-023B-F154-E8C4C932D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608" y="6082176"/>
                <a:ext cx="633656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FD321733-D463-2D55-8D4F-66C4B2DFADF6}"/>
                  </a:ext>
                </a:extLst>
              </p:cNvPr>
              <p:cNvSpPr txBox="1"/>
              <p:nvPr/>
            </p:nvSpPr>
            <p:spPr>
              <a:xfrm>
                <a:off x="990501" y="6082176"/>
                <a:ext cx="633656" cy="338554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baseline="30000" dirty="0" smtClean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altLang="zh-CN" sz="1600" b="0" i="1" baseline="30000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m:rPr>
                          <m:sty m:val="p"/>
                        </m:rPr>
                        <a:rPr lang="en-US" altLang="zh-CN" sz="1600" i="0" dirty="0" smtClean="0">
                          <a:latin typeface="Cambria Math" panose="02040503050406030204" pitchFamily="18" charset="0"/>
                        </a:rPr>
                        <m:t>Tc</m:t>
                      </m:r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FD321733-D463-2D55-8D4F-66C4B2DFA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501" y="6082176"/>
                <a:ext cx="633656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B67F2DFC-73DD-D287-2D89-0295E530E94F}"/>
              </a:ext>
            </a:extLst>
          </p:cNvPr>
          <p:cNvCxnSpPr>
            <a:cxnSpLocks/>
            <a:stCxn id="21" idx="3"/>
          </p:cNvCxnSpPr>
          <p:nvPr/>
        </p:nvCxnSpPr>
        <p:spPr>
          <a:xfrm flipH="1">
            <a:off x="1624157" y="5827646"/>
            <a:ext cx="664301" cy="2466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247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58850669-B208-BBBD-4FD0-839A1A8E7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Experimental</a:t>
            </a:r>
            <a:r>
              <a:rPr lang="zh-CN" altLang="en-US" dirty="0"/>
              <a:t> </a:t>
            </a:r>
            <a:r>
              <a:rPr lang="en-US" altLang="zh-CN" dirty="0"/>
              <a:t>setup</a:t>
            </a:r>
            <a:endParaRPr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6C6AD568-36C3-F95B-F484-9154AC8C3A2B}"/>
              </a:ext>
            </a:extLst>
          </p:cNvPr>
          <p:cNvSpPr txBox="1"/>
          <p:nvPr/>
        </p:nvSpPr>
        <p:spPr>
          <a:xfrm>
            <a:off x="8119932" y="6563432"/>
            <a:ext cx="4757647" cy="294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200" b="0" i="0" u="none" strike="noStrike" baseline="0" dirty="0">
                <a:latin typeface="+mj-lt"/>
              </a:rPr>
              <a:t>S. Nishimura et al., Prog. Theo. Exp. Phys. 03C006 (2012)</a:t>
            </a:r>
            <a:endParaRPr lang="zh-CN" altLang="en-US" sz="1200" dirty="0" err="1">
              <a:latin typeface="+mj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150CF589-C49D-920B-5B22-BCB5A95B1A3B}"/>
              </a:ext>
            </a:extLst>
          </p:cNvPr>
          <p:cNvSpPr txBox="1"/>
          <p:nvPr/>
        </p:nvSpPr>
        <p:spPr>
          <a:xfrm>
            <a:off x="1089208" y="4243534"/>
            <a:ext cx="5182196" cy="22640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/>
              <a:t>β detection array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/>
              <a:t>8 pieces</a:t>
            </a:r>
            <a:r>
              <a:rPr lang="zh-CN" altLang="en-US" sz="1600" dirty="0"/>
              <a:t> </a:t>
            </a:r>
            <a:r>
              <a:rPr lang="en-US" altLang="zh-CN" sz="1600" dirty="0"/>
              <a:t>of</a:t>
            </a:r>
            <a:r>
              <a:rPr lang="zh-CN" altLang="en-US" sz="1600" dirty="0"/>
              <a:t> </a:t>
            </a:r>
            <a:r>
              <a:rPr lang="en-US" altLang="zh-CN" sz="1600" dirty="0"/>
              <a:t>DSSD with 60×40 pixels</a:t>
            </a:r>
            <a:r>
              <a:rPr lang="zh-CN" altLang="en-US" sz="1600" dirty="0"/>
              <a:t> </a:t>
            </a:r>
            <a:r>
              <a:rPr lang="en-US" altLang="zh-CN" sz="1600" dirty="0"/>
              <a:t>(segmented)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/>
              <a:t>The heavy-ion beam implant and stop in DSSD, followed by</a:t>
            </a:r>
            <a:r>
              <a:rPr lang="zh-CN" altLang="en-US" sz="1600" dirty="0"/>
              <a:t> </a:t>
            </a:r>
            <a:r>
              <a:rPr lang="en-US" altLang="zh-CN" sz="1600" i="1" dirty="0"/>
              <a:t>β</a:t>
            </a:r>
            <a:r>
              <a:rPr lang="en-US" altLang="zh-CN" sz="1600" dirty="0"/>
              <a:t> decay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/>
              <a:t>The time and positions of the implantation of heavy-ion and β-particle are used to reconstruct decay events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4E5260-AF5B-3F16-3A09-2E1F0946D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4951" y="1148219"/>
            <a:ext cx="4119036" cy="275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F842C6B-CF52-666E-0159-D664106110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413" t="6420" b="50710"/>
          <a:stretch/>
        </p:blipFill>
        <p:spPr>
          <a:xfrm>
            <a:off x="7749634" y="1113438"/>
            <a:ext cx="2945779" cy="281354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D43DE01-2407-42F1-A57E-CAA33C1FEA7E}"/>
              </a:ext>
            </a:extLst>
          </p:cNvPr>
          <p:cNvSpPr txBox="1"/>
          <p:nvPr/>
        </p:nvSpPr>
        <p:spPr>
          <a:xfrm>
            <a:off x="7629143" y="4482499"/>
            <a:ext cx="3473649" cy="15254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/>
              <a:t>γ detection array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/>
              <a:t>EURICA</a:t>
            </a:r>
            <a:r>
              <a:rPr lang="zh-CN" altLang="en-US" sz="1600" dirty="0"/>
              <a:t>，</a:t>
            </a:r>
            <a:r>
              <a:rPr lang="en-US" altLang="zh-CN" sz="1600" dirty="0"/>
              <a:t>12 cluster detectors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/>
              <a:t>Detect γ-rays following β-decay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/>
              <a:t>Addback for higher efficiency</a:t>
            </a: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F9E3ED46-856F-463A-A1F1-89595E655893}"/>
              </a:ext>
            </a:extLst>
          </p:cNvPr>
          <p:cNvCxnSpPr>
            <a:cxnSpLocks/>
          </p:cNvCxnSpPr>
          <p:nvPr/>
        </p:nvCxnSpPr>
        <p:spPr>
          <a:xfrm flipV="1">
            <a:off x="1362974" y="3056033"/>
            <a:ext cx="1666154" cy="845635"/>
          </a:xfrm>
          <a:prstGeom prst="straightConnector1">
            <a:avLst/>
          </a:prstGeom>
          <a:ln w="57150">
            <a:solidFill>
              <a:srgbClr val="92D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9CA10D81-668A-5DC3-7DE8-11C09E897827}"/>
              </a:ext>
            </a:extLst>
          </p:cNvPr>
          <p:cNvSpPr txBox="1"/>
          <p:nvPr/>
        </p:nvSpPr>
        <p:spPr>
          <a:xfrm rot="19970219">
            <a:off x="1668418" y="3080886"/>
            <a:ext cx="663964" cy="36202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/>
              <a:t>Beam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315423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8EB89836-7B64-23C8-5EDA-9549234B0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Results of </a:t>
            </a:r>
            <a:r>
              <a:rPr lang="en-US" altLang="zh-CN" baseline="30000" dirty="0"/>
              <a:t>115</a:t>
            </a:r>
            <a:r>
              <a:rPr lang="en-US" altLang="zh-CN" dirty="0"/>
              <a:t>Ru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65124FD-8ADC-2782-8574-CEB2B99DB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059" y="747782"/>
            <a:ext cx="5016831" cy="4042378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58E253F-AC69-CD4C-CB41-BAE8C2CD4C27}"/>
              </a:ext>
            </a:extLst>
          </p:cNvPr>
          <p:cNvSpPr txBox="1"/>
          <p:nvPr/>
        </p:nvSpPr>
        <p:spPr>
          <a:xfrm>
            <a:off x="273933" y="714314"/>
            <a:ext cx="643125" cy="328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/>
              <a:t>E/keV</a:t>
            </a:r>
            <a:endParaRPr lang="zh-CN" altLang="en-US" sz="1400" dirty="0" err="1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F4A8CB3-F78F-DFAB-2A61-20825FC21A62}"/>
              </a:ext>
            </a:extLst>
          </p:cNvPr>
          <p:cNvSpPr txBox="1"/>
          <p:nvPr/>
        </p:nvSpPr>
        <p:spPr>
          <a:xfrm>
            <a:off x="11405536" y="6517695"/>
            <a:ext cx="643125" cy="328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/>
              <a:t>E/keV</a:t>
            </a:r>
            <a:endParaRPr lang="zh-CN" altLang="en-US" sz="1400" dirty="0" err="1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0F2D6C5-1CDD-0CE7-8EB1-DAECF6459DD8}"/>
              </a:ext>
            </a:extLst>
          </p:cNvPr>
          <p:cNvSpPr txBox="1"/>
          <p:nvPr/>
        </p:nvSpPr>
        <p:spPr>
          <a:xfrm>
            <a:off x="5461395" y="4721781"/>
            <a:ext cx="694421" cy="328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/>
              <a:t>Counts</a:t>
            </a:r>
            <a:endParaRPr lang="zh-CN" altLang="en-US" sz="1400" dirty="0" err="1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DF9319A3-0943-0B49-E4A7-A7034C647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8" y="984854"/>
            <a:ext cx="5428725" cy="3557164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F13F919C-0318-A317-17A2-911B39A62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8573" y="4965371"/>
            <a:ext cx="5935076" cy="1633393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A3675B87-8F38-BD14-1620-F6A6987A9773}"/>
              </a:ext>
            </a:extLst>
          </p:cNvPr>
          <p:cNvSpPr txBox="1"/>
          <p:nvPr/>
        </p:nvSpPr>
        <p:spPr>
          <a:xfrm>
            <a:off x="2540902" y="4468959"/>
            <a:ext cx="1497526" cy="395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/>
              <a:t>t</a:t>
            </a:r>
            <a:r>
              <a:rPr lang="en-US" altLang="zh-CN" sz="2400" i="1" baseline="-25000" dirty="0"/>
              <a:t>β</a:t>
            </a:r>
            <a:r>
              <a:rPr lang="en-US" altLang="zh-CN" sz="2400" baseline="-25000" dirty="0"/>
              <a:t> </a:t>
            </a:r>
            <a:r>
              <a:rPr lang="en-US" altLang="zh-CN" dirty="0"/>
              <a:t>- </a:t>
            </a:r>
            <a:r>
              <a:rPr lang="en-US" altLang="zh-CN" dirty="0" err="1"/>
              <a:t>t</a:t>
            </a:r>
            <a:r>
              <a:rPr lang="en-US" altLang="zh-CN" sz="2400" baseline="-25000" dirty="0" err="1"/>
              <a:t>beam</a:t>
            </a:r>
            <a:r>
              <a:rPr lang="en-US" altLang="zh-CN" dirty="0"/>
              <a:t> / ms</a:t>
            </a:r>
            <a:endParaRPr lang="zh-CN" altLang="en-US" dirty="0" err="1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8DF8B9D-CB3C-BC4B-EBD6-2A6F7E268885}"/>
              </a:ext>
            </a:extLst>
          </p:cNvPr>
          <p:cNvSpPr txBox="1"/>
          <p:nvPr/>
        </p:nvSpPr>
        <p:spPr>
          <a:xfrm>
            <a:off x="222637" y="4684138"/>
            <a:ext cx="694421" cy="328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/>
              <a:t>Counts</a:t>
            </a:r>
            <a:endParaRPr lang="zh-CN" altLang="en-US" sz="1400" dirty="0" err="1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C45CC778-703D-2416-792F-4DDD828F2CE7}"/>
              </a:ext>
            </a:extLst>
          </p:cNvPr>
          <p:cNvSpPr txBox="1"/>
          <p:nvPr/>
        </p:nvSpPr>
        <p:spPr>
          <a:xfrm>
            <a:off x="5240436" y="6529640"/>
            <a:ext cx="643125" cy="328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/>
              <a:t>E/keV</a:t>
            </a:r>
            <a:endParaRPr lang="zh-CN" altLang="en-US" sz="1400" dirty="0" err="1"/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041502E2-AE46-ACDB-F093-7E464FC7C0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810" y="4948119"/>
            <a:ext cx="4787353" cy="1746486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C602A5D0-BE4C-BC00-93B4-C4366AD2FFEC}"/>
              </a:ext>
            </a:extLst>
          </p:cNvPr>
          <p:cNvSpPr txBox="1"/>
          <p:nvPr/>
        </p:nvSpPr>
        <p:spPr>
          <a:xfrm>
            <a:off x="4119636" y="1262066"/>
            <a:ext cx="1035605" cy="362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/>
              <a:t>292, </a:t>
            </a:r>
            <a:r>
              <a:rPr lang="en-US" altLang="zh-CN" sz="1600" baseline="30000" dirty="0"/>
              <a:t>115</a:t>
            </a:r>
            <a:r>
              <a:rPr lang="en-US" altLang="zh-CN" sz="1600" dirty="0"/>
              <a:t>Rh</a:t>
            </a:r>
            <a:endParaRPr lang="zh-CN" altLang="en-US" sz="1600" dirty="0" err="1"/>
          </a:p>
        </p:txBody>
      </p: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ABE76764-5A44-603B-312D-9194F5E3602F}"/>
              </a:ext>
            </a:extLst>
          </p:cNvPr>
          <p:cNvCxnSpPr>
            <a:cxnSpLocks/>
          </p:cNvCxnSpPr>
          <p:nvPr/>
        </p:nvCxnSpPr>
        <p:spPr>
          <a:xfrm flipH="1">
            <a:off x="3793168" y="1578347"/>
            <a:ext cx="390643" cy="3715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id="{E09C5E1C-9757-82C5-E793-91AAA54B5173}"/>
              </a:ext>
            </a:extLst>
          </p:cNvPr>
          <p:cNvSpPr txBox="1"/>
          <p:nvPr/>
        </p:nvSpPr>
        <p:spPr>
          <a:xfrm>
            <a:off x="4047749" y="2720734"/>
            <a:ext cx="1013162" cy="362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/>
              <a:t>127, </a:t>
            </a:r>
            <a:r>
              <a:rPr lang="en-US" altLang="zh-CN" sz="1600" baseline="30000" dirty="0"/>
              <a:t>115</a:t>
            </a:r>
            <a:r>
              <a:rPr lang="en-US" altLang="zh-CN" sz="1600" dirty="0"/>
              <a:t>Pd</a:t>
            </a:r>
            <a:endParaRPr lang="zh-CN" altLang="en-US" sz="1600" dirty="0" err="1"/>
          </a:p>
        </p:txBody>
      </p: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2169070E-C7AA-0003-8BB3-DC92DB549D42}"/>
              </a:ext>
            </a:extLst>
          </p:cNvPr>
          <p:cNvCxnSpPr>
            <a:cxnSpLocks/>
          </p:cNvCxnSpPr>
          <p:nvPr/>
        </p:nvCxnSpPr>
        <p:spPr>
          <a:xfrm flipH="1">
            <a:off x="3721281" y="3037015"/>
            <a:ext cx="390643" cy="3715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FC0478C2-E8A1-2965-A241-83048B4F5930}"/>
              </a:ext>
            </a:extLst>
          </p:cNvPr>
          <p:cNvSpPr txBox="1"/>
          <p:nvPr/>
        </p:nvSpPr>
        <p:spPr>
          <a:xfrm>
            <a:off x="3391587" y="3907791"/>
            <a:ext cx="1025345" cy="395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/>
              <a:t>61, </a:t>
            </a:r>
            <a:r>
              <a:rPr lang="en-US" altLang="zh-CN" baseline="30000" dirty="0"/>
              <a:t>115</a:t>
            </a:r>
            <a:r>
              <a:rPr lang="en-US" altLang="zh-CN" dirty="0"/>
              <a:t>Ru</a:t>
            </a:r>
            <a:endParaRPr lang="zh-CN" altLang="en-US" dirty="0" err="1"/>
          </a:p>
        </p:txBody>
      </p: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F0EBBC5B-2242-26A0-EA18-0BEED02D757D}"/>
              </a:ext>
            </a:extLst>
          </p:cNvPr>
          <p:cNvCxnSpPr>
            <a:cxnSpLocks/>
            <a:stCxn id="40" idx="1"/>
          </p:cNvCxnSpPr>
          <p:nvPr/>
        </p:nvCxnSpPr>
        <p:spPr>
          <a:xfrm flipH="1" flipV="1">
            <a:off x="2406770" y="4019909"/>
            <a:ext cx="984817" cy="857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>
            <a:extLst>
              <a:ext uri="{FF2B5EF4-FFF2-40B4-BE49-F238E27FC236}">
                <a16:creationId xmlns:a16="http://schemas.microsoft.com/office/drawing/2014/main" id="{091BA38F-F9E5-C31E-908F-221DC3E19E0C}"/>
              </a:ext>
            </a:extLst>
          </p:cNvPr>
          <p:cNvSpPr txBox="1"/>
          <p:nvPr/>
        </p:nvSpPr>
        <p:spPr>
          <a:xfrm>
            <a:off x="3787212" y="5094477"/>
            <a:ext cx="1372492" cy="395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i="1" dirty="0"/>
              <a:t>β-γ</a:t>
            </a:r>
            <a:r>
              <a:rPr lang="en-US" altLang="zh-CN" dirty="0"/>
              <a:t> spectrum</a:t>
            </a:r>
            <a:endParaRPr lang="zh-CN" altLang="en-US" dirty="0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392890FA-1F92-2C4C-4543-C18E8F1A444F}"/>
              </a:ext>
            </a:extLst>
          </p:cNvPr>
          <p:cNvSpPr txBox="1"/>
          <p:nvPr/>
        </p:nvSpPr>
        <p:spPr>
          <a:xfrm>
            <a:off x="9018730" y="5147910"/>
            <a:ext cx="2719655" cy="395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/>
              <a:t>61keV coincident spectrum</a:t>
            </a:r>
            <a:endParaRPr lang="zh-CN" altLang="en-US" dirty="0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C939A72A-77FD-A791-275F-8C585F1A23CC}"/>
              </a:ext>
            </a:extLst>
          </p:cNvPr>
          <p:cNvSpPr txBox="1"/>
          <p:nvPr/>
        </p:nvSpPr>
        <p:spPr>
          <a:xfrm>
            <a:off x="1918291" y="651627"/>
            <a:ext cx="3616696" cy="395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i="1" dirty="0" err="1"/>
              <a:t>E</a:t>
            </a:r>
            <a:r>
              <a:rPr lang="en-US" altLang="zh-CN" i="1" baseline="-25000" dirty="0" err="1"/>
              <a:t>γ</a:t>
            </a:r>
            <a:r>
              <a:rPr lang="en-US" altLang="zh-CN" dirty="0"/>
              <a:t> - </a:t>
            </a:r>
            <a:r>
              <a:rPr lang="en-US" altLang="zh-CN" i="1" dirty="0"/>
              <a:t>β</a:t>
            </a:r>
            <a:r>
              <a:rPr lang="en-US" altLang="zh-CN" dirty="0"/>
              <a:t> </a:t>
            </a:r>
            <a:r>
              <a:rPr lang="en-US" altLang="zh-CN" dirty="0" err="1"/>
              <a:t>decaytime</a:t>
            </a:r>
            <a:r>
              <a:rPr lang="zh-CN" altLang="en-US" dirty="0"/>
              <a:t> </a:t>
            </a:r>
            <a:r>
              <a:rPr lang="en-US" altLang="zh-CN" dirty="0"/>
              <a:t>correlated spectrum</a:t>
            </a:r>
            <a:endParaRPr lang="zh-CN" altLang="en-US" dirty="0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2D07907C-5185-B501-791B-0B08EB8A4A40}"/>
              </a:ext>
            </a:extLst>
          </p:cNvPr>
          <p:cNvCxnSpPr/>
          <p:nvPr/>
        </p:nvCxnSpPr>
        <p:spPr>
          <a:xfrm>
            <a:off x="1811549" y="1484119"/>
            <a:ext cx="0" cy="3105791"/>
          </a:xfrm>
          <a:prstGeom prst="line">
            <a:avLst/>
          </a:prstGeom>
          <a:ln w="38100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6FDA212C-C171-F1C9-9DA2-A6B0D9CC0ECD}"/>
              </a:ext>
            </a:extLst>
          </p:cNvPr>
          <p:cNvCxnSpPr/>
          <p:nvPr/>
        </p:nvCxnSpPr>
        <p:spPr>
          <a:xfrm>
            <a:off x="2757577" y="1484119"/>
            <a:ext cx="0" cy="3105791"/>
          </a:xfrm>
          <a:prstGeom prst="line">
            <a:avLst/>
          </a:prstGeom>
          <a:ln w="38100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5AD7E1CC-2024-4A60-199D-54113F676B60}"/>
              </a:ext>
            </a:extLst>
          </p:cNvPr>
          <p:cNvSpPr txBox="1"/>
          <p:nvPr/>
        </p:nvSpPr>
        <p:spPr>
          <a:xfrm>
            <a:off x="1001325" y="1036612"/>
            <a:ext cx="753732" cy="395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/>
              <a:t>3*T</a:t>
            </a:r>
            <a:r>
              <a:rPr lang="en-US" altLang="zh-CN" baseline="-25000" dirty="0"/>
              <a:t>1/2</a:t>
            </a:r>
            <a:endParaRPr lang="zh-CN" altLang="en-US" dirty="0" err="1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BEF34B5-CDAC-AE5F-2AF8-49DFEB33BC7D}"/>
              </a:ext>
            </a:extLst>
          </p:cNvPr>
          <p:cNvSpPr txBox="1"/>
          <p:nvPr/>
        </p:nvSpPr>
        <p:spPr>
          <a:xfrm>
            <a:off x="1934544" y="1036611"/>
            <a:ext cx="753732" cy="395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/>
              <a:t>3*T</a:t>
            </a:r>
            <a:r>
              <a:rPr lang="en-US" altLang="zh-CN" baseline="-25000" dirty="0"/>
              <a:t>1/2</a:t>
            </a:r>
            <a:endParaRPr lang="zh-CN" altLang="en-US" dirty="0" err="1"/>
          </a:p>
        </p:txBody>
      </p:sp>
      <p:sp>
        <p:nvSpPr>
          <p:cNvPr id="15" name="箭头: 下 14">
            <a:extLst>
              <a:ext uri="{FF2B5EF4-FFF2-40B4-BE49-F238E27FC236}">
                <a16:creationId xmlns:a16="http://schemas.microsoft.com/office/drawing/2014/main" id="{41DA448D-9121-2766-2530-8770B03533EB}"/>
              </a:ext>
            </a:extLst>
          </p:cNvPr>
          <p:cNvSpPr/>
          <p:nvPr/>
        </p:nvSpPr>
        <p:spPr>
          <a:xfrm>
            <a:off x="11145330" y="4338044"/>
            <a:ext cx="225702" cy="165419"/>
          </a:xfrm>
          <a:prstGeom prst="down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465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766FAD3-7EC6-90EA-311C-FC0C36C47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Results of </a:t>
            </a:r>
            <a:r>
              <a:rPr lang="en-US" altLang="zh-CN" baseline="30000" dirty="0"/>
              <a:t>117</a:t>
            </a:r>
            <a:r>
              <a:rPr lang="en-US" altLang="zh-CN" dirty="0"/>
              <a:t>Ru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B44293F-7D94-0611-24F5-F11FFD447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834" y="848198"/>
            <a:ext cx="4359777" cy="3668593"/>
          </a:xfrm>
          <a:prstGeom prst="rect">
            <a:avLst/>
          </a:prstGeom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1222BD0D-25A2-7A51-62BB-AAEC3D029C6D}"/>
              </a:ext>
            </a:extLst>
          </p:cNvPr>
          <p:cNvGrpSpPr/>
          <p:nvPr/>
        </p:nvGrpSpPr>
        <p:grpSpPr>
          <a:xfrm>
            <a:off x="129070" y="1117070"/>
            <a:ext cx="6238170" cy="4957628"/>
            <a:chOff x="275509" y="1023558"/>
            <a:chExt cx="6558818" cy="5198448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002A03F1-56C5-AE16-3E93-626695D39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072" y="1341834"/>
              <a:ext cx="6237255" cy="4555642"/>
            </a:xfrm>
            <a:prstGeom prst="rect">
              <a:avLst/>
            </a:prstGeom>
          </p:spPr>
        </p:pic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E8169C74-71C4-83C7-34B2-1946C6D092A9}"/>
                </a:ext>
              </a:extLst>
            </p:cNvPr>
            <p:cNvCxnSpPr/>
            <p:nvPr/>
          </p:nvCxnSpPr>
          <p:spPr>
            <a:xfrm flipH="1">
              <a:off x="4080294" y="3660864"/>
              <a:ext cx="362309" cy="2626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23CAD6D0-C199-C77A-0650-0C315D0A4C29}"/>
                </a:ext>
              </a:extLst>
            </p:cNvPr>
            <p:cNvCxnSpPr/>
            <p:nvPr/>
          </p:nvCxnSpPr>
          <p:spPr>
            <a:xfrm flipH="1">
              <a:off x="3066310" y="4434150"/>
              <a:ext cx="362309" cy="2626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ACF119FC-62FF-405D-CCBE-E163E3D3812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19069" y="4964546"/>
              <a:ext cx="388882" cy="21313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4B14C11E-611B-9A53-7856-11A0982684E6}"/>
                </a:ext>
              </a:extLst>
            </p:cNvPr>
            <p:cNvSpPr txBox="1"/>
            <p:nvPr/>
          </p:nvSpPr>
          <p:spPr>
            <a:xfrm>
              <a:off x="4338962" y="3289745"/>
              <a:ext cx="530915" cy="395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/>
                <a:t>184</a:t>
              </a:r>
              <a:endParaRPr lang="zh-CN" altLang="en-US" dirty="0" err="1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020A6D14-0542-E880-D99B-C1312A33AEFD}"/>
                </a:ext>
              </a:extLst>
            </p:cNvPr>
            <p:cNvSpPr txBox="1"/>
            <p:nvPr/>
          </p:nvSpPr>
          <p:spPr>
            <a:xfrm>
              <a:off x="3351013" y="4140524"/>
              <a:ext cx="530915" cy="395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/>
                <a:t>102</a:t>
              </a:r>
              <a:endParaRPr lang="zh-CN" altLang="en-US" dirty="0" err="1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8D4000B8-6966-7C92-6C0C-FCED03C3B3C5}"/>
                </a:ext>
              </a:extLst>
            </p:cNvPr>
            <p:cNvSpPr txBox="1"/>
            <p:nvPr/>
          </p:nvSpPr>
          <p:spPr>
            <a:xfrm>
              <a:off x="3482118" y="4979810"/>
              <a:ext cx="415498" cy="395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/>
                <a:t>82</a:t>
              </a:r>
              <a:endParaRPr lang="zh-CN" altLang="en-US" dirty="0" err="1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10EB3B1C-1CD3-4470-532A-0C9A7B0F888C}"/>
                </a:ext>
              </a:extLst>
            </p:cNvPr>
            <p:cNvSpPr txBox="1"/>
            <p:nvPr/>
          </p:nvSpPr>
          <p:spPr>
            <a:xfrm>
              <a:off x="275509" y="1023558"/>
              <a:ext cx="643125" cy="328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/>
                <a:t>E/keV</a:t>
              </a:r>
              <a:endParaRPr lang="zh-CN" altLang="en-US" sz="1400" dirty="0" err="1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C9F437DE-04BA-C698-CB32-8177E319846C}"/>
                </a:ext>
              </a:extLst>
            </p:cNvPr>
            <p:cNvSpPr txBox="1"/>
            <p:nvPr/>
          </p:nvSpPr>
          <p:spPr>
            <a:xfrm>
              <a:off x="3119069" y="5842399"/>
              <a:ext cx="989666" cy="379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dirty="0" err="1"/>
                <a:t>t</a:t>
              </a:r>
              <a:r>
                <a:rPr lang="en-US" altLang="zh-CN" sz="2400" baseline="-25000" dirty="0" err="1"/>
                <a:t>γ</a:t>
              </a:r>
              <a:r>
                <a:rPr lang="en-US" altLang="zh-CN" sz="2400" baseline="-25000" dirty="0"/>
                <a:t> </a:t>
              </a:r>
              <a:r>
                <a:rPr lang="en-US" altLang="zh-CN" sz="1600" dirty="0"/>
                <a:t>- t</a:t>
              </a:r>
              <a:r>
                <a:rPr lang="en-US" altLang="zh-CN" sz="2000" baseline="-25000" dirty="0"/>
                <a:t>β</a:t>
              </a:r>
              <a:r>
                <a:rPr lang="en-US" altLang="zh-CN" sz="1600" dirty="0"/>
                <a:t> /ns</a:t>
              </a:r>
              <a:endParaRPr lang="zh-CN" altLang="en-US" sz="1600" dirty="0" err="1"/>
            </a:p>
          </p:txBody>
        </p:sp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861560C2-ECD4-71AD-FBE1-27D344E7B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475" y="4620130"/>
            <a:ext cx="5525186" cy="1979078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75463AD9-8808-74DF-1FD4-56D74A27EE4F}"/>
              </a:ext>
            </a:extLst>
          </p:cNvPr>
          <p:cNvSpPr txBox="1"/>
          <p:nvPr/>
        </p:nvSpPr>
        <p:spPr>
          <a:xfrm rot="16200000">
            <a:off x="9575321" y="5252212"/>
            <a:ext cx="415498" cy="294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rgbClr val="FF0000"/>
                </a:solidFill>
              </a:rPr>
              <a:t>416</a:t>
            </a:r>
            <a:endParaRPr lang="zh-CN" altLang="en-US" sz="1200" dirty="0" err="1">
              <a:solidFill>
                <a:srgbClr val="FF0000"/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3169BEC4-1D6C-4E57-1EA1-7337EC7D2894}"/>
              </a:ext>
            </a:extLst>
          </p:cNvPr>
          <p:cNvSpPr txBox="1"/>
          <p:nvPr/>
        </p:nvSpPr>
        <p:spPr>
          <a:xfrm>
            <a:off x="9866178" y="4827673"/>
            <a:ext cx="2182483" cy="728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/>
              <a:t>184keV delayed</a:t>
            </a:r>
            <a:r>
              <a:rPr lang="zh-CN" altLang="en-US" dirty="0"/>
              <a:t> </a:t>
            </a:r>
            <a:r>
              <a:rPr lang="en-US" altLang="zh-CN" dirty="0"/>
              <a:t>coincidence</a:t>
            </a:r>
            <a:r>
              <a:rPr lang="zh-CN" altLang="en-US" dirty="0"/>
              <a:t> </a:t>
            </a:r>
            <a:r>
              <a:rPr lang="en-US" altLang="zh-CN" dirty="0"/>
              <a:t>spectrum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06743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CA6B4E96-1080-1069-BDDE-0A24006C1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Systematics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Nilsson</a:t>
            </a:r>
            <a:r>
              <a:rPr lang="zh-CN" altLang="en-US" dirty="0"/>
              <a:t> </a:t>
            </a:r>
            <a:r>
              <a:rPr lang="en-US" altLang="zh-CN" dirty="0"/>
              <a:t>diagram</a:t>
            </a:r>
            <a:endParaRPr lang="zh-CN" altLang="en-US" dirty="0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DE6D17DB-D0E9-3E3D-1439-5464BD1D99F1}"/>
              </a:ext>
            </a:extLst>
          </p:cNvPr>
          <p:cNvSpPr txBox="1"/>
          <p:nvPr/>
        </p:nvSpPr>
        <p:spPr>
          <a:xfrm>
            <a:off x="8397482" y="6298458"/>
            <a:ext cx="3794158" cy="586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Rissanen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Eur. Phys. J. A 47, 97 (2011)</a:t>
            </a:r>
            <a:endParaRPr lang="fr-FR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 R. Xu et al., Phys. Rev. C 65, 021303 (2002)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153F693E-FE1A-08A2-6876-9C157BFB8D8F}"/>
              </a:ext>
            </a:extLst>
          </p:cNvPr>
          <p:cNvSpPr txBox="1"/>
          <p:nvPr/>
        </p:nvSpPr>
        <p:spPr>
          <a:xfrm>
            <a:off x="1792900" y="4879512"/>
            <a:ext cx="8805062" cy="12890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aseline="30000" dirty="0"/>
              <a:t>109</a:t>
            </a:r>
            <a:r>
              <a:rPr lang="en-US" altLang="zh-CN" dirty="0"/>
              <a:t>Ru has</a:t>
            </a:r>
            <a:r>
              <a:rPr lang="zh-CN" altLang="en-US" dirty="0"/>
              <a:t> </a:t>
            </a:r>
            <a:r>
              <a:rPr lang="en-US" altLang="zh-CN" dirty="0"/>
              <a:t>prolate</a:t>
            </a:r>
            <a:r>
              <a:rPr lang="zh-CN" altLang="en-US" dirty="0"/>
              <a:t> </a:t>
            </a:r>
            <a:r>
              <a:rPr lang="en-US" altLang="zh-CN" dirty="0"/>
              <a:t>deformation</a:t>
            </a:r>
            <a:r>
              <a:rPr lang="zh-CN" altLang="en-US" dirty="0"/>
              <a:t> </a:t>
            </a:r>
            <a:r>
              <a:rPr lang="en-US" altLang="zh-CN" dirty="0"/>
              <a:t>of β</a:t>
            </a:r>
            <a:r>
              <a:rPr lang="en-US" altLang="zh-CN" baseline="-25000" dirty="0"/>
              <a:t>2 </a:t>
            </a:r>
            <a:r>
              <a:rPr lang="en-US" altLang="zh-CN" dirty="0"/>
              <a:t>~ 0.3 (probably with some triaxial degrees of freedom)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3/2</a:t>
            </a:r>
            <a:r>
              <a:rPr lang="en-US" altLang="zh-CN" baseline="30000" dirty="0"/>
              <a:t>+ </a:t>
            </a:r>
            <a:r>
              <a:rPr lang="en-US" altLang="zh-CN" dirty="0"/>
              <a:t>orbital in the vicinity of N = 72 Fermi surface</a:t>
            </a:r>
            <a:r>
              <a:rPr lang="zh-CN" altLang="en-US" dirty="0"/>
              <a:t> </a:t>
            </a:r>
            <a:r>
              <a:rPr lang="en-US" altLang="zh-CN" dirty="0"/>
              <a:t>on the prolate side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could find such orbital on the oblate side as the </a:t>
            </a:r>
            <a:r>
              <a:rPr lang="en-US" altLang="zh-CN" dirty="0" err="1"/>
              <a:t>g.s.</a:t>
            </a:r>
            <a:r>
              <a:rPr lang="en-US" altLang="zh-CN" dirty="0"/>
              <a:t> of </a:t>
            </a:r>
            <a:r>
              <a:rPr lang="en-US" altLang="zh-CN" baseline="30000" dirty="0"/>
              <a:t> 115</a:t>
            </a:r>
            <a:r>
              <a:rPr lang="en-US" altLang="zh-CN" dirty="0"/>
              <a:t>Ru </a:t>
            </a:r>
            <a:r>
              <a:rPr lang="en-US" altLang="zh-CN" baseline="30000" dirty="0"/>
              <a:t>117</a:t>
            </a:r>
            <a:r>
              <a:rPr lang="en-US" altLang="zh-CN" dirty="0"/>
              <a:t>Ru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8546D515-4439-E933-61AF-91F32D9033E1}"/>
              </a:ext>
            </a:extLst>
          </p:cNvPr>
          <p:cNvGrpSpPr/>
          <p:nvPr/>
        </p:nvGrpSpPr>
        <p:grpSpPr>
          <a:xfrm>
            <a:off x="6184082" y="669401"/>
            <a:ext cx="5580816" cy="4039523"/>
            <a:chOff x="5315476" y="559443"/>
            <a:chExt cx="6512092" cy="4898046"/>
          </a:xfrm>
        </p:grpSpPr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018FC291-7917-8512-CC0E-104BD6337812}"/>
                </a:ext>
              </a:extLst>
            </p:cNvPr>
            <p:cNvGrpSpPr/>
            <p:nvPr/>
          </p:nvGrpSpPr>
          <p:grpSpPr>
            <a:xfrm>
              <a:off x="5315476" y="559443"/>
              <a:ext cx="6512092" cy="4898046"/>
              <a:chOff x="5315476" y="559443"/>
              <a:chExt cx="6512092" cy="4898046"/>
            </a:xfrm>
          </p:grpSpPr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5766871D-93A4-D6E9-67E6-48D2CC0A0CDB}"/>
                  </a:ext>
                </a:extLst>
              </p:cNvPr>
              <p:cNvGrpSpPr/>
              <p:nvPr/>
            </p:nvGrpSpPr>
            <p:grpSpPr>
              <a:xfrm>
                <a:off x="5315476" y="725359"/>
                <a:ext cx="6512092" cy="4701405"/>
                <a:chOff x="3242103" y="821905"/>
                <a:chExt cx="8069962" cy="5737921"/>
              </a:xfrm>
            </p:grpSpPr>
            <p:pic>
              <p:nvPicPr>
                <p:cNvPr id="36" name="图片 35">
                  <a:extLst>
                    <a:ext uri="{FF2B5EF4-FFF2-40B4-BE49-F238E27FC236}">
                      <a16:creationId xmlns:a16="http://schemas.microsoft.com/office/drawing/2014/main" id="{14C6C2A6-9427-2EE3-1CBC-C5B086582C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1686" r="5209"/>
                <a:stretch/>
              </p:blipFill>
              <p:spPr>
                <a:xfrm>
                  <a:off x="3242103" y="821905"/>
                  <a:ext cx="8069962" cy="5737921"/>
                </a:xfrm>
                <a:prstGeom prst="rect">
                  <a:avLst/>
                </a:prstGeom>
              </p:spPr>
            </p:pic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317BDC35-F208-2D1E-F355-42445220D367}"/>
                    </a:ext>
                  </a:extLst>
                </p:cNvPr>
                <p:cNvSpPr txBox="1"/>
                <p:nvPr/>
              </p:nvSpPr>
              <p:spPr>
                <a:xfrm>
                  <a:off x="8963397" y="3707724"/>
                  <a:ext cx="526643" cy="4859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400" dirty="0">
                      <a:solidFill>
                        <a:srgbClr val="FF0000"/>
                      </a:solidFill>
                    </a:rPr>
                    <a:t>64</a:t>
                  </a:r>
                  <a:endParaRPr lang="zh-CN" altLang="en-US" sz="1400" dirty="0" err="1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E9FBB4C8-0F62-49F4-0901-82C89F76DD93}"/>
                    </a:ext>
                  </a:extLst>
                </p:cNvPr>
                <p:cNvSpPr txBox="1"/>
                <p:nvPr/>
              </p:nvSpPr>
              <p:spPr>
                <a:xfrm>
                  <a:off x="6051552" y="2963507"/>
                  <a:ext cx="526643" cy="4859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400" dirty="0">
                      <a:solidFill>
                        <a:srgbClr val="FF0000"/>
                      </a:solidFill>
                    </a:rPr>
                    <a:t>72</a:t>
                  </a:r>
                  <a:endParaRPr lang="zh-CN" altLang="en-US" sz="1400" dirty="0" err="1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2A55CF15-8E81-48FD-D0AB-7F73B71F62E1}"/>
                  </a:ext>
                </a:extLst>
              </p:cNvPr>
              <p:cNvSpPr/>
              <p:nvPr/>
            </p:nvSpPr>
            <p:spPr>
              <a:xfrm>
                <a:off x="9938044" y="2872409"/>
                <a:ext cx="527860" cy="624045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6" name="直接箭头连接符 45">
                <a:extLst>
                  <a:ext uri="{FF2B5EF4-FFF2-40B4-BE49-F238E27FC236}">
                    <a16:creationId xmlns:a16="http://schemas.microsoft.com/office/drawing/2014/main" id="{9AE23A5E-FB75-8002-5EF8-12FFACE46C20}"/>
                  </a:ext>
                </a:extLst>
              </p:cNvPr>
              <p:cNvCxnSpPr>
                <a:cxnSpLocks/>
                <a:stCxn id="42" idx="5"/>
                <a:endCxn id="47" idx="0"/>
              </p:cNvCxnSpPr>
              <p:nvPr/>
            </p:nvCxnSpPr>
            <p:spPr>
              <a:xfrm>
                <a:off x="10388601" y="3405065"/>
                <a:ext cx="642365" cy="165667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8090EB26-0DA3-097A-0287-D4778DC0AA15}"/>
                  </a:ext>
                </a:extLst>
              </p:cNvPr>
              <p:cNvSpPr/>
              <p:nvPr/>
            </p:nvSpPr>
            <p:spPr>
              <a:xfrm>
                <a:off x="7352229" y="2281027"/>
                <a:ext cx="648771" cy="624045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0" name="直接箭头连接符 49">
                <a:extLst>
                  <a:ext uri="{FF2B5EF4-FFF2-40B4-BE49-F238E27FC236}">
                    <a16:creationId xmlns:a16="http://schemas.microsoft.com/office/drawing/2014/main" id="{05F20752-8602-B422-511E-F66B8BBEE957}"/>
                  </a:ext>
                </a:extLst>
              </p:cNvPr>
              <p:cNvCxnSpPr>
                <a:stCxn id="48" idx="1"/>
              </p:cNvCxnSpPr>
              <p:nvPr/>
            </p:nvCxnSpPr>
            <p:spPr>
              <a:xfrm flipH="1" flipV="1">
                <a:off x="6539948" y="974035"/>
                <a:ext cx="907291" cy="139838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4E88B6E7-2622-797D-A1E3-C8BA8291562A}"/>
                  </a:ext>
                </a:extLst>
              </p:cNvPr>
              <p:cNvSpPr txBox="1"/>
              <p:nvPr/>
            </p:nvSpPr>
            <p:spPr>
              <a:xfrm>
                <a:off x="5614163" y="559443"/>
                <a:ext cx="1851569" cy="438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600" baseline="30000" dirty="0">
                    <a:solidFill>
                      <a:srgbClr val="FF0000"/>
                    </a:solidFill>
                  </a:rPr>
                  <a:t>115</a:t>
                </a:r>
                <a:r>
                  <a:rPr lang="en-US" altLang="zh-CN" sz="1600" dirty="0">
                    <a:solidFill>
                      <a:srgbClr val="FF0000"/>
                    </a:solidFill>
                  </a:rPr>
                  <a:t>Ru</a:t>
                </a:r>
                <a:r>
                  <a:rPr lang="en-US" altLang="zh-CN" sz="1600" baseline="-25000" dirty="0">
                    <a:solidFill>
                      <a:srgbClr val="FF0000"/>
                    </a:solidFill>
                  </a:rPr>
                  <a:t>71 </a:t>
                </a:r>
                <a:r>
                  <a:rPr lang="en-US" altLang="zh-CN" sz="1600" dirty="0">
                    <a:solidFill>
                      <a:srgbClr val="FF0000"/>
                    </a:solidFill>
                  </a:rPr>
                  <a:t>&amp; </a:t>
                </a:r>
                <a:r>
                  <a:rPr lang="en-US" altLang="zh-CN" sz="1600" baseline="30000" dirty="0">
                    <a:solidFill>
                      <a:srgbClr val="FF0000"/>
                    </a:solidFill>
                  </a:rPr>
                  <a:t>117</a:t>
                </a:r>
                <a:r>
                  <a:rPr lang="en-US" altLang="zh-CN" sz="1600" dirty="0">
                    <a:solidFill>
                      <a:srgbClr val="FF0000"/>
                    </a:solidFill>
                  </a:rPr>
                  <a:t>Ru</a:t>
                </a:r>
                <a:r>
                  <a:rPr lang="en-US" altLang="zh-CN" sz="1600" baseline="-25000" dirty="0">
                    <a:solidFill>
                      <a:srgbClr val="FF0000"/>
                    </a:solidFill>
                  </a:rPr>
                  <a:t>73</a:t>
                </a:r>
                <a:endParaRPr lang="zh-CN" altLang="en-US" sz="1600" baseline="30000" dirty="0" err="1">
                  <a:solidFill>
                    <a:srgbClr val="FF0000"/>
                  </a:solidFill>
                </a:endParaRPr>
              </a:p>
            </p:txBody>
          </p:sp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4F8C9F82-4317-1682-9DC6-5D0249012819}"/>
                  </a:ext>
                </a:extLst>
              </p:cNvPr>
              <p:cNvSpPr txBox="1"/>
              <p:nvPr/>
            </p:nvSpPr>
            <p:spPr>
              <a:xfrm>
                <a:off x="10611620" y="5061740"/>
                <a:ext cx="838691" cy="395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baseline="30000" dirty="0">
                    <a:solidFill>
                      <a:srgbClr val="FF0000"/>
                    </a:solidFill>
                  </a:rPr>
                  <a:t>109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Ru</a:t>
                </a:r>
                <a:r>
                  <a:rPr lang="en-US" altLang="zh-CN" baseline="-25000" dirty="0">
                    <a:solidFill>
                      <a:srgbClr val="FF0000"/>
                    </a:solidFill>
                  </a:rPr>
                  <a:t>65</a:t>
                </a:r>
                <a:endParaRPr lang="zh-CN" altLang="en-US" dirty="0" err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674ECDC0-7C59-670A-2E88-91130994161F}"/>
                </a:ext>
              </a:extLst>
            </p:cNvPr>
            <p:cNvSpPr/>
            <p:nvPr/>
          </p:nvSpPr>
          <p:spPr>
            <a:xfrm>
              <a:off x="9308549" y="4969565"/>
              <a:ext cx="1363455" cy="395749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68C8A484-C5A0-A92B-9CF5-D614CE2CD782}"/>
              </a:ext>
            </a:extLst>
          </p:cNvPr>
          <p:cNvSpPr txBox="1"/>
          <p:nvPr/>
        </p:nvSpPr>
        <p:spPr>
          <a:xfrm>
            <a:off x="11688554" y="4023953"/>
            <a:ext cx="378630" cy="395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/>
              <a:t>β</a:t>
            </a:r>
            <a:r>
              <a:rPr lang="en-US" altLang="zh-CN" baseline="-25000" dirty="0"/>
              <a:t>2</a:t>
            </a:r>
            <a:endParaRPr lang="zh-CN" altLang="en-US" dirty="0" err="1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687F9A0-7F19-DA2A-BB60-F077662FFDCF}"/>
              </a:ext>
            </a:extLst>
          </p:cNvPr>
          <p:cNvGrpSpPr/>
          <p:nvPr/>
        </p:nvGrpSpPr>
        <p:grpSpPr>
          <a:xfrm>
            <a:off x="481926" y="1070061"/>
            <a:ext cx="5143795" cy="3371633"/>
            <a:chOff x="511122" y="934890"/>
            <a:chExt cx="5143795" cy="3371633"/>
          </a:xfrm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EA99C9EA-A688-FB2B-A34A-03FC71DA4D92}"/>
                </a:ext>
              </a:extLst>
            </p:cNvPr>
            <p:cNvGrpSpPr/>
            <p:nvPr/>
          </p:nvGrpSpPr>
          <p:grpSpPr>
            <a:xfrm>
              <a:off x="511122" y="934890"/>
              <a:ext cx="5143795" cy="3371633"/>
              <a:chOff x="428323" y="1012894"/>
              <a:chExt cx="5018280" cy="3393768"/>
            </a:xfrm>
          </p:grpSpPr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0D8B6AB3-306C-F52F-3033-1F5F110BEFCB}"/>
                  </a:ext>
                </a:extLst>
              </p:cNvPr>
              <p:cNvGrpSpPr/>
              <p:nvPr/>
            </p:nvGrpSpPr>
            <p:grpSpPr>
              <a:xfrm>
                <a:off x="428323" y="1012894"/>
                <a:ext cx="5018280" cy="3393768"/>
                <a:chOff x="20818" y="822628"/>
                <a:chExt cx="5018280" cy="3393768"/>
              </a:xfrm>
            </p:grpSpPr>
            <p:pic>
              <p:nvPicPr>
                <p:cNvPr id="6" name="图片 5">
                  <a:extLst>
                    <a:ext uri="{FF2B5EF4-FFF2-40B4-BE49-F238E27FC236}">
                      <a16:creationId xmlns:a16="http://schemas.microsoft.com/office/drawing/2014/main" id="{888C59E6-5135-1BF2-1F59-F61FA1760F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818" y="828798"/>
                  <a:ext cx="4407232" cy="3387598"/>
                </a:xfrm>
                <a:prstGeom prst="rect">
                  <a:avLst/>
                </a:prstGeom>
              </p:spPr>
            </p:pic>
            <p:sp>
              <p:nvSpPr>
                <p:cNvPr id="2" name="矩形 1">
                  <a:extLst>
                    <a:ext uri="{FF2B5EF4-FFF2-40B4-BE49-F238E27FC236}">
                      <a16:creationId xmlns:a16="http://schemas.microsoft.com/office/drawing/2014/main" id="{2BADD101-3091-D9C7-0FA4-0CC865553028}"/>
                    </a:ext>
                  </a:extLst>
                </p:cNvPr>
                <p:cNvSpPr/>
                <p:nvPr/>
              </p:nvSpPr>
              <p:spPr>
                <a:xfrm>
                  <a:off x="4326837" y="822628"/>
                  <a:ext cx="116452" cy="2986503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2" name="图片 11">
                  <a:extLst>
                    <a:ext uri="{FF2B5EF4-FFF2-40B4-BE49-F238E27FC236}">
                      <a16:creationId xmlns:a16="http://schemas.microsoft.com/office/drawing/2014/main" id="{AE65D40C-41A1-0BF0-A8F9-4CB045A8AC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2707" r="1"/>
                <a:stretch/>
              </p:blipFill>
              <p:spPr>
                <a:xfrm>
                  <a:off x="4413504" y="3294273"/>
                  <a:ext cx="569408" cy="681791"/>
                </a:xfrm>
                <a:prstGeom prst="rect">
                  <a:avLst/>
                </a:prstGeom>
              </p:spPr>
            </p:pic>
            <p:pic>
              <p:nvPicPr>
                <p:cNvPr id="16" name="图片 15">
                  <a:extLst>
                    <a:ext uri="{FF2B5EF4-FFF2-40B4-BE49-F238E27FC236}">
                      <a16:creationId xmlns:a16="http://schemas.microsoft.com/office/drawing/2014/main" id="{B20CBF81-CA10-15F7-DF02-600FD35C13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21690" y="3617595"/>
                  <a:ext cx="113212" cy="198120"/>
                </a:xfrm>
                <a:prstGeom prst="rect">
                  <a:avLst/>
                </a:prstGeom>
              </p:spPr>
            </p:pic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67737FB5-03E2-4F24-FD93-BAB2E53136D8}"/>
                    </a:ext>
                  </a:extLst>
                </p:cNvPr>
                <p:cNvSpPr/>
                <p:nvPr/>
              </p:nvSpPr>
              <p:spPr>
                <a:xfrm>
                  <a:off x="4623237" y="3775710"/>
                  <a:ext cx="359675" cy="16383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F955DC81-0ABA-AC8E-5CB4-4D59558D8D0F}"/>
                    </a:ext>
                  </a:extLst>
                </p:cNvPr>
                <p:cNvSpPr txBox="1"/>
                <p:nvPr/>
              </p:nvSpPr>
              <p:spPr>
                <a:xfrm>
                  <a:off x="4555297" y="3678748"/>
                  <a:ext cx="483801" cy="3283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400" dirty="0"/>
                    <a:t>117</a:t>
                  </a:r>
                  <a:endParaRPr lang="zh-CN" altLang="en-US" sz="1400" dirty="0" err="1"/>
                </a:p>
              </p:txBody>
            </p:sp>
          </p:grp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7A6FC6D1-F78D-7309-D6DF-9466FEB402EB}"/>
                  </a:ext>
                </a:extLst>
              </p:cNvPr>
              <p:cNvSpPr/>
              <p:nvPr/>
            </p:nvSpPr>
            <p:spPr>
              <a:xfrm>
                <a:off x="874643" y="1021006"/>
                <a:ext cx="3935896" cy="171690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5C158F97-197C-61BF-9D49-69A8F5E3CB78}"/>
                </a:ext>
              </a:extLst>
            </p:cNvPr>
            <p:cNvSpPr/>
            <p:nvPr/>
          </p:nvSpPr>
          <p:spPr>
            <a:xfrm>
              <a:off x="2056813" y="2972841"/>
              <a:ext cx="887274" cy="77357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AA6A853E-C712-031D-A193-53A65A3E79FB}"/>
                </a:ext>
              </a:extLst>
            </p:cNvPr>
            <p:cNvSpPr/>
            <p:nvPr/>
          </p:nvSpPr>
          <p:spPr>
            <a:xfrm>
              <a:off x="4536619" y="3310379"/>
              <a:ext cx="1100451" cy="45355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椭圆 8">
            <a:extLst>
              <a:ext uri="{FF2B5EF4-FFF2-40B4-BE49-F238E27FC236}">
                <a16:creationId xmlns:a16="http://schemas.microsoft.com/office/drawing/2014/main" id="{A269AA84-DF71-BBAD-685B-3FEC394F1892}"/>
              </a:ext>
            </a:extLst>
          </p:cNvPr>
          <p:cNvSpPr/>
          <p:nvPr/>
        </p:nvSpPr>
        <p:spPr>
          <a:xfrm>
            <a:off x="9811329" y="2038500"/>
            <a:ext cx="1492242" cy="51466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8430486-7570-9CF5-EB8F-342BA90D95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0958" y="3226869"/>
            <a:ext cx="421067" cy="15832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010928D-A1F5-4B50-ED3B-F764DBAC3B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6712" y="2730287"/>
            <a:ext cx="421067" cy="15832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3208E73-ECA8-0D58-B426-D2BD0FEB4059}"/>
              </a:ext>
            </a:extLst>
          </p:cNvPr>
          <p:cNvSpPr txBox="1"/>
          <p:nvPr/>
        </p:nvSpPr>
        <p:spPr>
          <a:xfrm>
            <a:off x="3451995" y="1197114"/>
            <a:ext cx="1120820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systematics</a:t>
            </a:r>
            <a:endParaRPr lang="zh-CN" altLang="en-US" sz="14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49142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8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120000"/>
          </a:lnSpc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19270</TotalTime>
  <Words>634</Words>
  <Application>Microsoft Office PowerPoint</Application>
  <PresentationFormat>宽屏</PresentationFormat>
  <Paragraphs>108</Paragraphs>
  <Slides>12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等线</vt:lpstr>
      <vt:lpstr>微软雅黑</vt:lpstr>
      <vt:lpstr>Arial</vt:lpstr>
      <vt:lpstr>Bookman Old Style</vt:lpstr>
      <vt:lpstr>Calibri</vt:lpstr>
      <vt:lpstr>Cambria Math</vt:lpstr>
      <vt:lpstr>Times New Roman</vt:lpstr>
      <vt:lpstr>Wingdings</vt:lpstr>
      <vt:lpstr>1_Office 主题​​</vt:lpstr>
      <vt:lpstr>PowerPoint 演示文稿</vt:lpstr>
      <vt:lpstr>Contents</vt:lpstr>
      <vt:lpstr>Introduction</vt:lpstr>
      <vt:lpstr>Introduction</vt:lpstr>
      <vt:lpstr>Experimental setup</vt:lpstr>
      <vt:lpstr>Experimental setup</vt:lpstr>
      <vt:lpstr>Results of 115Ru</vt:lpstr>
      <vt:lpstr>Results of 117Ru</vt:lpstr>
      <vt:lpstr>Systematics and Nilsson diagram</vt:lpstr>
      <vt:lpstr>Transition probability</vt:lpstr>
      <vt:lpstr>Summary</vt:lpstr>
      <vt:lpstr>PowerPoint 演示文稿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集智</dc:creator>
  <cp:lastModifiedBy>张 集智</cp:lastModifiedBy>
  <cp:revision>373</cp:revision>
  <cp:lastPrinted>2023-01-07T06:39:49Z</cp:lastPrinted>
  <dcterms:created xsi:type="dcterms:W3CDTF">2022-09-15T03:14:54Z</dcterms:created>
  <dcterms:modified xsi:type="dcterms:W3CDTF">2023-08-06T14:59:38Z</dcterms:modified>
</cp:coreProperties>
</file>