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0"/>
  </p:notesMasterIdLst>
  <p:sldIdLst>
    <p:sldId id="256" r:id="rId2"/>
    <p:sldId id="297" r:id="rId3"/>
    <p:sldId id="363" r:id="rId4"/>
    <p:sldId id="361" r:id="rId5"/>
    <p:sldId id="262" r:id="rId6"/>
    <p:sldId id="300" r:id="rId7"/>
    <p:sldId id="277" r:id="rId8"/>
    <p:sldId id="335"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0D0F"/>
    <a:srgbClr val="008F0E"/>
    <a:srgbClr val="FFAAA1"/>
    <a:srgbClr val="00004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9"/>
    <p:restoredTop sz="88521"/>
  </p:normalViewPr>
  <p:slideViewPr>
    <p:cSldViewPr snapToGrid="0" snapToObjects="1">
      <p:cViewPr>
        <p:scale>
          <a:sx n="112" d="100"/>
          <a:sy n="112" d="100"/>
        </p:scale>
        <p:origin x="776" y="8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9A157-465A-FC42-8A41-F636D2DFF9A6}" type="datetimeFigureOut">
              <a:rPr kumimoji="1" lang="ja-JP" altLang="en-US" smtClean="0"/>
              <a:t>2023/8/28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200F-542C-CB41-959D-55E9EA21B952}" type="slidenum">
              <a:rPr kumimoji="1" lang="ja-JP" altLang="en-US" smtClean="0"/>
              <a:t>‹#›</a:t>
            </a:fld>
            <a:endParaRPr kumimoji="1" lang="ja-JP" altLang="en-US"/>
          </a:p>
        </p:txBody>
      </p:sp>
    </p:spTree>
    <p:extLst>
      <p:ext uri="{BB962C8B-B14F-4D97-AF65-F5344CB8AC3E}">
        <p14:creationId xmlns:p14="http://schemas.microsoft.com/office/powerpoint/2010/main" val="2762841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rtl="0">
              <a:buFontTx/>
              <a:buChar char="-"/>
            </a:pPr>
            <a:r>
              <a:rPr kumimoji="1" lang="en-US" altLang="ja-JP" sz="1200" kern="1200" dirty="0">
                <a:solidFill>
                  <a:schemeClr val="tx1"/>
                </a:solidFill>
                <a:effectLst/>
                <a:latin typeface="+mn-lt"/>
                <a:ea typeface="+mn-ea"/>
                <a:cs typeface="+mn-cs"/>
              </a:rPr>
              <a:t>Thank you for the introduction.</a:t>
            </a:r>
          </a:p>
          <a:p>
            <a:pPr marL="171450" indent="-171450" rtl="0">
              <a:buFontTx/>
              <a:buChar char="-"/>
            </a:pPr>
            <a:r>
              <a:rPr kumimoji="1" lang="en-US" altLang="ja-JP" sz="1200" kern="1200" dirty="0">
                <a:solidFill>
                  <a:schemeClr val="tx1"/>
                </a:solidFill>
                <a:effectLst/>
                <a:latin typeface="+mn-lt"/>
                <a:ea typeface="+mn-ea"/>
                <a:cs typeface="+mn-cs"/>
              </a:rPr>
              <a:t>I am </a:t>
            </a:r>
            <a:r>
              <a:rPr kumimoji="1" lang="en-US" altLang="ja-JP" sz="1200" kern="1200" dirty="0" err="1">
                <a:solidFill>
                  <a:schemeClr val="tx1"/>
                </a:solidFill>
                <a:effectLst/>
                <a:latin typeface="+mn-lt"/>
                <a:ea typeface="+mn-ea"/>
                <a:cs typeface="+mn-cs"/>
              </a:rPr>
              <a:t>Kodai</a:t>
            </a:r>
            <a:r>
              <a:rPr kumimoji="1" lang="en-US" altLang="ja-JP" sz="1200" kern="1200" dirty="0">
                <a:solidFill>
                  <a:schemeClr val="tx1"/>
                </a:solidFill>
                <a:effectLst/>
                <a:latin typeface="+mn-lt"/>
                <a:ea typeface="+mn-ea"/>
                <a:cs typeface="+mn-cs"/>
              </a:rPr>
              <a:t> Okawa from CNS, the university of Tokyo.</a:t>
            </a:r>
          </a:p>
          <a:p>
            <a:pPr marL="171450" indent="-171450" rtl="0">
              <a:buFontTx/>
              <a:buChar char="-"/>
            </a:pPr>
            <a:r>
              <a:rPr kumimoji="1" lang="en-US" altLang="ja-JP" sz="1200" kern="1200" dirty="0">
                <a:solidFill>
                  <a:schemeClr val="tx1"/>
                </a:solidFill>
                <a:effectLst/>
                <a:latin typeface="+mn-lt"/>
                <a:ea typeface="+mn-ea"/>
                <a:cs typeface="+mn-cs"/>
              </a:rPr>
              <a:t>I am honored to be able to show my research at this workshop.</a:t>
            </a:r>
          </a:p>
          <a:p>
            <a:pPr marL="171450" indent="-171450" rtl="0">
              <a:buFontTx/>
              <a:buChar char="-"/>
            </a:pPr>
            <a:r>
              <a:rPr kumimoji="1" lang="en-US" altLang="ja-JP" sz="1200" kern="1200" dirty="0">
                <a:solidFill>
                  <a:schemeClr val="tx1"/>
                </a:solidFill>
                <a:effectLst/>
                <a:latin typeface="+mn-lt"/>
                <a:ea typeface="+mn-ea"/>
                <a:cs typeface="+mn-cs"/>
              </a:rPr>
              <a:t>My research topic is “Direct measurement of the 26Si(a, p) reaction for the nucleosynthesis in X-ray burst”.</a:t>
            </a:r>
          </a:p>
          <a:p>
            <a:pPr marL="171450" indent="-171450" rtl="0">
              <a:buFontTx/>
              <a:buChar char="-"/>
            </a:pPr>
            <a:r>
              <a:rPr kumimoji="1" lang="en-US" altLang="ja-JP" sz="1200" kern="1200" dirty="0">
                <a:solidFill>
                  <a:schemeClr val="tx1"/>
                </a:solidFill>
                <a:effectLst/>
                <a:latin typeface="+mn-lt"/>
                <a:ea typeface="+mn-ea"/>
                <a:cs typeface="+mn-cs"/>
              </a:rPr>
              <a:t>Due to the time limitation, I would like to explain only the motivation part, so if you are interested, we can discuss it during the poster session time.</a:t>
            </a:r>
          </a:p>
          <a:p>
            <a:pPr marL="171450" indent="-171450" rtl="0">
              <a:buFontTx/>
              <a:buChar cha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4AB8200F-542C-CB41-959D-55E9EA21B952}" type="slidenum">
              <a:rPr kumimoji="1" lang="ja-JP" altLang="en-US" smtClean="0"/>
              <a:t>1</a:t>
            </a:fld>
            <a:endParaRPr kumimoji="1" lang="ja-JP" altLang="en-US"/>
          </a:p>
        </p:txBody>
      </p:sp>
    </p:spTree>
    <p:extLst>
      <p:ext uri="{BB962C8B-B14F-4D97-AF65-F5344CB8AC3E}">
        <p14:creationId xmlns:p14="http://schemas.microsoft.com/office/powerpoint/2010/main" val="362809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a:t>First, I would like to explain why the 26Si(a, p) reaction is important.</a:t>
            </a:r>
          </a:p>
          <a:p>
            <a:pPr marL="171450" indent="-171450">
              <a:buFontTx/>
              <a:buChar char="-"/>
            </a:pPr>
            <a:r>
              <a:rPr kumimoji="1" lang="en-US" altLang="ja-JP" dirty="0"/>
              <a:t>Here is a famous figure showing various processes of the nucleosynthesis.</a:t>
            </a:r>
          </a:p>
          <a:p>
            <a:pPr marL="171450" indent="-171450">
              <a:buFontTx/>
              <a:buChar char="-"/>
            </a:pPr>
            <a:r>
              <a:rPr kumimoji="1" lang="en-US" altLang="ja-JP" dirty="0"/>
              <a:t>I would like to focus on the process that takes place on the proton-rich side.</a:t>
            </a:r>
          </a:p>
          <a:p>
            <a:pPr marL="171450" indent="-171450">
              <a:buFontTx/>
              <a:buChar char="-"/>
            </a:pPr>
            <a:endParaRPr kumimoji="1" lang="en-US" altLang="ja-JP" dirty="0"/>
          </a:p>
          <a:p>
            <a:pPr marL="171450" indent="-171450">
              <a:buFontTx/>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4AB8200F-542C-CB41-959D-55E9EA21B952}" type="slidenum">
              <a:rPr kumimoji="1" lang="ja-JP" altLang="en-US" smtClean="0"/>
              <a:t>2</a:t>
            </a:fld>
            <a:endParaRPr kumimoji="1" lang="ja-JP" altLang="en-US"/>
          </a:p>
        </p:txBody>
      </p:sp>
    </p:spTree>
    <p:extLst>
      <p:ext uri="{BB962C8B-B14F-4D97-AF65-F5344CB8AC3E}">
        <p14:creationId xmlns:p14="http://schemas.microsoft.com/office/powerpoint/2010/main" val="163929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a:t>The process is considered to proceed under high temperature environment..</a:t>
            </a:r>
          </a:p>
          <a:p>
            <a:pPr marL="171450" indent="-171450">
              <a:buFontTx/>
              <a:buChar char="-"/>
            </a:pPr>
            <a:r>
              <a:rPr kumimoji="1" lang="en-US" altLang="ja-JP" dirty="0"/>
              <a:t>The left figure shows a typical nuclear reaction path at T = 0.5 GK.</a:t>
            </a:r>
          </a:p>
          <a:p>
            <a:pPr marL="171450" indent="-171450">
              <a:buFontTx/>
              <a:buChar char="-"/>
            </a:pPr>
            <a:r>
              <a:rPr kumimoji="1" lang="en-US" altLang="ja-JP" dirty="0"/>
              <a:t>Many reaction in this network proceed through the sequence of the (</a:t>
            </a:r>
            <a:r>
              <a:rPr kumimoji="1" lang="en-US" altLang="ja-JP" dirty="0" err="1"/>
              <a:t>p,gamma</a:t>
            </a:r>
            <a:r>
              <a:rPr kumimoji="1" lang="en-US" altLang="ja-JP" dirty="0"/>
              <a:t>) reaction and beta+ decay, called </a:t>
            </a:r>
            <a:r>
              <a:rPr kumimoji="1" lang="en-US" altLang="ja-JP" dirty="0" err="1"/>
              <a:t>rp</a:t>
            </a:r>
            <a:r>
              <a:rPr kumimoji="1" lang="en-US" altLang="ja-JP" dirty="0"/>
              <a:t>-process.</a:t>
            </a:r>
          </a:p>
          <a:p>
            <a:pPr marL="171450" indent="-171450">
              <a:buFontTx/>
              <a:buChar char="-"/>
            </a:pPr>
            <a:r>
              <a:rPr kumimoji="1" lang="en-US" altLang="ja-JP" dirty="0"/>
              <a:t>In this network, there are important nuclei that are waiting points due to their long beta+ decay half-life and small Q-value of (p, gamma) reaction, such as 22Mg, 26Si, 30S and 34Ar.</a:t>
            </a:r>
          </a:p>
          <a:p>
            <a:pPr marL="171450" indent="-171450">
              <a:buFontTx/>
              <a:buChar char="-"/>
            </a:pPr>
            <a:r>
              <a:rPr kumimoji="1" lang="en-US" altLang="ja-JP" dirty="0"/>
              <a:t>As the temperature increases, as shown in this right figure, the (</a:t>
            </a:r>
            <a:r>
              <a:rPr kumimoji="1" lang="en-US" altLang="ja-JP" dirty="0" err="1"/>
              <a:t>a,p</a:t>
            </a:r>
            <a:r>
              <a:rPr kumimoji="1" lang="en-US" altLang="ja-JP" dirty="0"/>
              <a:t>) reaction becomes competitive.</a:t>
            </a:r>
          </a:p>
          <a:p>
            <a:pPr marL="171450" indent="-171450">
              <a:buFontTx/>
              <a:buChar char="-"/>
            </a:pPr>
            <a:r>
              <a:rPr kumimoji="1" lang="en-US" altLang="ja-JP" dirty="0"/>
              <a:t>Then, these (</a:t>
            </a:r>
            <a:r>
              <a:rPr kumimoji="1" lang="en-US" altLang="ja-JP" dirty="0" err="1"/>
              <a:t>a,p</a:t>
            </a:r>
            <a:r>
              <a:rPr kumimoji="1" lang="en-US" altLang="ja-JP" dirty="0"/>
              <a:t>) reactions bypass these waiting points and are considered to accelerate the reaction flow.</a:t>
            </a:r>
          </a:p>
          <a:p>
            <a:pPr marL="171450" indent="-171450">
              <a:buFontTx/>
              <a:buChar char="-"/>
            </a:pPr>
            <a:r>
              <a:rPr kumimoji="1" lang="en-US" altLang="ja-JP" dirty="0"/>
              <a:t>This sequence of reactions involving (a, p) reaction is called ap-process.</a:t>
            </a:r>
          </a:p>
          <a:p>
            <a:pPr marL="171450" indent="-171450">
              <a:buFontTx/>
              <a:buChar char="-"/>
            </a:pPr>
            <a:r>
              <a:rPr kumimoji="1" lang="en-US" altLang="ja-JP" dirty="0"/>
              <a:t>Here, the 26Si(</a:t>
            </a:r>
            <a:r>
              <a:rPr kumimoji="1" lang="en-US" altLang="ja-JP" dirty="0" err="1"/>
              <a:t>a,p</a:t>
            </a:r>
            <a:r>
              <a:rPr kumimoji="1" lang="en-US" altLang="ja-JP" dirty="0"/>
              <a:t>) reaction is one of the reactions in this ap-process.</a:t>
            </a:r>
          </a:p>
          <a:p>
            <a:pPr marL="171450" indent="-171450">
              <a:buFontTx/>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4AB8200F-542C-CB41-959D-55E9EA21B952}" type="slidenum">
              <a:rPr kumimoji="1" lang="ja-JP" altLang="en-US" smtClean="0"/>
              <a:t>3</a:t>
            </a:fld>
            <a:endParaRPr kumimoji="1" lang="ja-JP" altLang="en-US"/>
          </a:p>
        </p:txBody>
      </p:sp>
    </p:spTree>
    <p:extLst>
      <p:ext uri="{BB962C8B-B14F-4D97-AF65-F5344CB8AC3E}">
        <p14:creationId xmlns:p14="http://schemas.microsoft.com/office/powerpoint/2010/main" val="276224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a:t>One of the sites where such a nucleosynthesis occurs is X-ray bursts</a:t>
            </a:r>
          </a:p>
          <a:p>
            <a:pPr marL="171450" indent="-171450">
              <a:buFontTx/>
              <a:buChar char="-"/>
            </a:pPr>
            <a:r>
              <a:rPr kumimoji="1" lang="en-US" altLang="ja-JP" dirty="0"/>
              <a:t>Yesterday, we have a nice lecture about X-ray bursts from </a:t>
            </a:r>
            <a:r>
              <a:rPr kumimoji="1" lang="en-US" altLang="ja-JP" dirty="0" err="1"/>
              <a:t>Dohi-san</a:t>
            </a:r>
            <a:r>
              <a:rPr kumimoji="1" lang="en-US" altLang="ja-JP" dirty="0"/>
              <a:t>, and also today, so I will move on to the next.</a:t>
            </a:r>
          </a:p>
        </p:txBody>
      </p:sp>
      <p:sp>
        <p:nvSpPr>
          <p:cNvPr id="4" name="スライド番号プレースホルダー 3"/>
          <p:cNvSpPr>
            <a:spLocks noGrp="1"/>
          </p:cNvSpPr>
          <p:nvPr>
            <p:ph type="sldNum" sz="quarter" idx="5"/>
          </p:nvPr>
        </p:nvSpPr>
        <p:spPr/>
        <p:txBody>
          <a:bodyPr/>
          <a:lstStyle/>
          <a:p>
            <a:fld id="{4AB8200F-542C-CB41-959D-55E9EA21B952}" type="slidenum">
              <a:rPr kumimoji="1" lang="ja-JP" altLang="en-US" smtClean="0"/>
              <a:t>4</a:t>
            </a:fld>
            <a:endParaRPr kumimoji="1" lang="ja-JP" altLang="en-US"/>
          </a:p>
        </p:txBody>
      </p:sp>
    </p:spTree>
    <p:extLst>
      <p:ext uri="{BB962C8B-B14F-4D97-AF65-F5344CB8AC3E}">
        <p14:creationId xmlns:p14="http://schemas.microsoft.com/office/powerpoint/2010/main" val="2903121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en-US" altLang="ja-JP" dirty="0"/>
              <a:t>Actually, about this slide, there was also nice lecture from </a:t>
            </a:r>
            <a:r>
              <a:rPr kumimoji="1" lang="en-US" altLang="ja-JP" dirty="0" err="1"/>
              <a:t>Javatissa-san</a:t>
            </a:r>
            <a:r>
              <a:rPr kumimoji="1" lang="en-US" altLang="ja-JP" dirty="0"/>
              <a:t>.</a:t>
            </a:r>
          </a:p>
          <a:p>
            <a:pPr marL="171450" indent="-171450">
              <a:buFontTx/>
              <a:buChar char="-"/>
            </a:pPr>
            <a:r>
              <a:rPr kumimoji="1" lang="en-US" altLang="ja-JP" dirty="0"/>
              <a:t>Anyway, one of the observables of this X-ray burst is the light curve.</a:t>
            </a:r>
          </a:p>
          <a:p>
            <a:pPr marL="171450" indent="-171450">
              <a:buFontTx/>
              <a:buChar char="-"/>
            </a:pPr>
            <a:r>
              <a:rPr kumimoji="1" lang="en-US" altLang="ja-JP" dirty="0"/>
              <a:t>This figure is actually from a simulation, but the light curve is the time variation of the luminosity of the X-ray burst.</a:t>
            </a:r>
          </a:p>
          <a:p>
            <a:pPr marL="171450" indent="-171450">
              <a:buFontTx/>
              <a:buChar char="-"/>
            </a:pPr>
            <a:r>
              <a:rPr kumimoji="1" lang="en-US" altLang="ja-JP" dirty="0"/>
              <a:t>Then, a comprehensive study of the nuclear reactions that affect the light curve of the X-ray burst was done by </a:t>
            </a:r>
            <a:r>
              <a:rPr kumimoji="1" lang="en-US" altLang="ja-JP" dirty="0" err="1"/>
              <a:t>Cyburt</a:t>
            </a:r>
            <a:r>
              <a:rPr kumimoji="1" lang="en-US" altLang="ja-JP" dirty="0"/>
              <a:t> et al. (you know this is very famous paper.)</a:t>
            </a:r>
          </a:p>
          <a:p>
            <a:pPr marL="171450" indent="-171450">
              <a:buFontTx/>
              <a:buChar char="-"/>
            </a:pPr>
            <a:r>
              <a:rPr kumimoji="1" lang="en-US" altLang="ja-JP" dirty="0"/>
              <a:t>And it showed that the 26Si(</a:t>
            </a:r>
            <a:r>
              <a:rPr kumimoji="1" lang="en-US" altLang="ja-JP" dirty="0" err="1"/>
              <a:t>a,p</a:t>
            </a:r>
            <a:r>
              <a:rPr kumimoji="1" lang="en-US" altLang="ja-JP" dirty="0"/>
              <a:t>) reaction has a high sensitivity to the light curve, the reaction located at rank 5 indeed.</a:t>
            </a:r>
          </a:p>
          <a:p>
            <a:pPr marL="171450" indent="-171450">
              <a:buFontTx/>
              <a:buChar char="-"/>
            </a:pPr>
            <a:r>
              <a:rPr kumimoji="1" lang="en-US" altLang="ja-JP" dirty="0"/>
              <a:t>The left figure shows how much the simulation result of the light curve changes when the rate of one nuclear reaction is varied.</a:t>
            </a:r>
          </a:p>
          <a:p>
            <a:pPr marL="171450" indent="-171450">
              <a:buFontTx/>
              <a:buChar char="-"/>
            </a:pPr>
            <a:r>
              <a:rPr kumimoji="1" lang="en-US" altLang="ja-JP" dirty="0"/>
              <a:t>The 26Si(</a:t>
            </a:r>
            <a:r>
              <a:rPr kumimoji="1" lang="en-US" altLang="ja-JP" dirty="0" err="1"/>
              <a:t>a,p</a:t>
            </a:r>
            <a:r>
              <a:rPr kumimoji="1" lang="en-US" altLang="ja-JP" dirty="0"/>
              <a:t>) case is shown in the green line.</a:t>
            </a:r>
          </a:p>
        </p:txBody>
      </p:sp>
      <p:sp>
        <p:nvSpPr>
          <p:cNvPr id="4" name="スライド番号プレースホルダー 3"/>
          <p:cNvSpPr>
            <a:spLocks noGrp="1"/>
          </p:cNvSpPr>
          <p:nvPr>
            <p:ph type="sldNum" sz="quarter" idx="5"/>
          </p:nvPr>
        </p:nvSpPr>
        <p:spPr/>
        <p:txBody>
          <a:bodyPr/>
          <a:lstStyle/>
          <a:p>
            <a:fld id="{4AB8200F-542C-CB41-959D-55E9EA21B952}" type="slidenum">
              <a:rPr kumimoji="1" lang="ja-JP" altLang="en-US" smtClean="0"/>
              <a:t>5</a:t>
            </a:fld>
            <a:endParaRPr kumimoji="1" lang="ja-JP" altLang="en-US"/>
          </a:p>
        </p:txBody>
      </p:sp>
    </p:spTree>
    <p:extLst>
      <p:ext uri="{BB962C8B-B14F-4D97-AF65-F5344CB8AC3E}">
        <p14:creationId xmlns:p14="http://schemas.microsoft.com/office/powerpoint/2010/main" val="151908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a:t>However, the reaction rate of this reaction has been studied only one time at limited energy range through a 30S level structure study using these two reactions.</a:t>
            </a:r>
          </a:p>
          <a:p>
            <a:pPr marL="171450" indent="-171450">
              <a:buFontTx/>
              <a:buChar char="-"/>
            </a:pPr>
            <a:r>
              <a:rPr kumimoji="1" lang="en-US" altLang="ja-JP" dirty="0"/>
              <a:t>In this study, resonance states with excitation energies only up to 12 MeV were identified, and there are no spin assignment at energy levels above the </a:t>
            </a:r>
            <a:r>
              <a:rPr kumimoji="1" lang="el-GR" altLang="ja-JP" dirty="0"/>
              <a:t>α </a:t>
            </a:r>
            <a:r>
              <a:rPr kumimoji="1" lang="en-US" altLang="ja-JP" dirty="0"/>
              <a:t>threshold, which is important for the 26Si(</a:t>
            </a:r>
            <a:r>
              <a:rPr kumimoji="1" lang="en-US" altLang="ja-JP" dirty="0" err="1"/>
              <a:t>a,p</a:t>
            </a:r>
            <a:r>
              <a:rPr kumimoji="1" lang="en-US" altLang="ja-JP" dirty="0"/>
              <a:t>) reaction.</a:t>
            </a:r>
          </a:p>
          <a:p>
            <a:pPr marL="171450" indent="-171450">
              <a:buFontTx/>
              <a:buChar char="-"/>
            </a:pPr>
            <a:r>
              <a:rPr kumimoji="1" lang="en-US" altLang="ja-JP" dirty="0"/>
              <a:t>Therefore, the evaluated reaction rates have a large discrepancy with statistical models.</a:t>
            </a:r>
          </a:p>
          <a:p>
            <a:pPr marL="171450" indent="-171450">
              <a:buFontTx/>
              <a:buChar char="-"/>
            </a:pPr>
            <a:r>
              <a:rPr kumimoji="1" lang="en-US" altLang="ja-JP" dirty="0"/>
              <a:t>So, our goal of this research is to measure the 26Si(a, p) reaction directly in the high energy region and to determine the reaction cross section.</a:t>
            </a:r>
          </a:p>
        </p:txBody>
      </p:sp>
      <p:sp>
        <p:nvSpPr>
          <p:cNvPr id="4" name="スライド番号プレースホルダー 3"/>
          <p:cNvSpPr>
            <a:spLocks noGrp="1"/>
          </p:cNvSpPr>
          <p:nvPr>
            <p:ph type="sldNum" sz="quarter" idx="5"/>
          </p:nvPr>
        </p:nvSpPr>
        <p:spPr/>
        <p:txBody>
          <a:bodyPr/>
          <a:lstStyle/>
          <a:p>
            <a:fld id="{4AB8200F-542C-CB41-959D-55E9EA21B952}" type="slidenum">
              <a:rPr kumimoji="1" lang="ja-JP" altLang="en-US" smtClean="0"/>
              <a:t>6</a:t>
            </a:fld>
            <a:endParaRPr kumimoji="1" lang="ja-JP" altLang="en-US"/>
          </a:p>
        </p:txBody>
      </p:sp>
    </p:spTree>
    <p:extLst>
      <p:ext uri="{BB962C8B-B14F-4D97-AF65-F5344CB8AC3E}">
        <p14:creationId xmlns:p14="http://schemas.microsoft.com/office/powerpoint/2010/main" val="206150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a:t>I will skip the details, but the experiment was performed at CRIB in RIKEN RIBF.</a:t>
            </a:r>
          </a:p>
          <a:p>
            <a:pPr marL="171450" indent="-171450">
              <a:buFontTx/>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4AB8200F-542C-CB41-959D-55E9EA21B952}" type="slidenum">
              <a:rPr kumimoji="1" lang="ja-JP" altLang="en-US" smtClean="0"/>
              <a:t>7</a:t>
            </a:fld>
            <a:endParaRPr kumimoji="1" lang="ja-JP" altLang="en-US"/>
          </a:p>
        </p:txBody>
      </p:sp>
    </p:spTree>
    <p:extLst>
      <p:ext uri="{BB962C8B-B14F-4D97-AF65-F5344CB8AC3E}">
        <p14:creationId xmlns:p14="http://schemas.microsoft.com/office/powerpoint/2010/main" val="89694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Tx/>
              <a:buChar char="-"/>
            </a:pPr>
            <a:r>
              <a:rPr kumimoji="1" lang="en-US" altLang="ja-JP" dirty="0"/>
              <a:t>Also ,I will skip detail, the experimental results are an order of magnitude smaller than the values of the statistical model, although the errors are quite large due to the data quality.</a:t>
            </a:r>
          </a:p>
          <a:p>
            <a:pPr marL="171450" indent="-171450">
              <a:buFontTx/>
              <a:buChar char="-"/>
            </a:pPr>
            <a:r>
              <a:rPr kumimoji="1" lang="en-US" altLang="ja-JP" dirty="0"/>
              <a:t>That's all</a:t>
            </a:r>
          </a:p>
          <a:p>
            <a:pPr marL="171450" indent="-171450">
              <a:buFontTx/>
              <a:buChar char="-"/>
            </a:pPr>
            <a:endParaRPr kumimoji="1" lang="en-US" altLang="ja-JP" dirty="0"/>
          </a:p>
          <a:p>
            <a:pPr marL="171450" indent="-171450">
              <a:buFontTx/>
              <a:buChar char="-"/>
            </a:pPr>
            <a:r>
              <a:rPr kumimoji="1" lang="en-US" altLang="ja-JP" dirty="0"/>
              <a:t>So if you are interested, we can discuss this in the poster presentation time.</a:t>
            </a:r>
          </a:p>
          <a:p>
            <a:pPr marL="171450" indent="-171450">
              <a:buFontTx/>
              <a:buChar char="-"/>
            </a:pPr>
            <a:r>
              <a:rPr kumimoji="1" lang="en-US" altLang="ja-JP" dirty="0"/>
              <a:t>Thank you for your attention.</a:t>
            </a:r>
          </a:p>
          <a:p>
            <a:pPr marL="171450" indent="-171450">
              <a:buFontTx/>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4AB8200F-542C-CB41-959D-55E9EA21B952}" type="slidenum">
              <a:rPr kumimoji="1" lang="ja-JP" altLang="en-US" smtClean="0"/>
              <a:t>8</a:t>
            </a:fld>
            <a:endParaRPr kumimoji="1" lang="ja-JP" altLang="en-US"/>
          </a:p>
        </p:txBody>
      </p:sp>
    </p:spTree>
    <p:extLst>
      <p:ext uri="{BB962C8B-B14F-4D97-AF65-F5344CB8AC3E}">
        <p14:creationId xmlns:p14="http://schemas.microsoft.com/office/powerpoint/2010/main" val="39866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524000" y="2570163"/>
            <a:ext cx="9144000" cy="2387600"/>
          </a:xfrm>
        </p:spPr>
        <p:txBody>
          <a:bodyPr anchor="b">
            <a:noAutofit/>
          </a:bodyPr>
          <a:lstStyle>
            <a:lvl1pPr algn="l">
              <a:defRPr sz="4800" b="1">
                <a:solidFill>
                  <a:schemeClr val="tx1"/>
                </a:solidFill>
                <a:latin typeface="游ゴシック" panose="020B0400000000000000" pitchFamily="50" charset="-128"/>
                <a:ea typeface="游ゴシック" panose="020B0400000000000000" pitchFamily="50" charset="-128"/>
              </a:defRPr>
            </a:lvl1pPr>
          </a:lstStyle>
          <a:p>
            <a:r>
              <a:rPr kumimoji="1" lang="ja-JP" altLang="en-US" dirty="0"/>
              <a:t>発表の内容と構成が想像できる</a:t>
            </a:r>
            <a:br>
              <a:rPr kumimoji="1" lang="en-US" altLang="ja-JP" dirty="0"/>
            </a:br>
            <a:r>
              <a:rPr kumimoji="1" lang="ja-JP" altLang="en-US" dirty="0"/>
              <a:t>発表題目をここに書く．</a:t>
            </a:r>
            <a:br>
              <a:rPr kumimoji="1" lang="en-US" altLang="ja-JP" dirty="0"/>
            </a:br>
            <a:r>
              <a:rPr kumimoji="1" lang="ja-JP" altLang="en-US" dirty="0"/>
              <a:t>単語の途中で改行しない．</a:t>
            </a:r>
          </a:p>
        </p:txBody>
      </p:sp>
      <p:sp>
        <p:nvSpPr>
          <p:cNvPr id="3" name="サブタイトル 2"/>
          <p:cNvSpPr>
            <a:spLocks noGrp="1"/>
          </p:cNvSpPr>
          <p:nvPr>
            <p:ph type="subTitle" idx="1" hasCustomPrompt="1"/>
          </p:nvPr>
        </p:nvSpPr>
        <p:spPr>
          <a:xfrm>
            <a:off x="1524000" y="5110163"/>
            <a:ext cx="9144000" cy="561975"/>
          </a:xfrm>
        </p:spPr>
        <p:txBody>
          <a:bodyPr>
            <a:noAutofit/>
          </a:bodyPr>
          <a:lstStyle>
            <a:lvl1pPr marL="0" indent="0" algn="l">
              <a:buNone/>
              <a:defRPr sz="3600">
                <a:latin typeface="游ゴシック" panose="020B0400000000000000" pitchFamily="50" charset="-128"/>
                <a:ea typeface="游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発表者名</a:t>
            </a:r>
            <a:endParaRPr kumimoji="1" lang="en-US" altLang="ja-JP" dirty="0"/>
          </a:p>
        </p:txBody>
      </p:sp>
      <p:sp>
        <p:nvSpPr>
          <p:cNvPr id="11" name="テキスト プレースホルダー 10"/>
          <p:cNvSpPr>
            <a:spLocks noGrp="1"/>
          </p:cNvSpPr>
          <p:nvPr>
            <p:ph type="body" sz="quarter" idx="11" hasCustomPrompt="1"/>
          </p:nvPr>
        </p:nvSpPr>
        <p:spPr>
          <a:xfrm>
            <a:off x="1524000" y="5740400"/>
            <a:ext cx="9144000" cy="469900"/>
          </a:xfrm>
        </p:spPr>
        <p:txBody>
          <a:bodyPr/>
          <a:lstStyle>
            <a:lvl1pPr marL="0" indent="0" algn="l">
              <a:buNone/>
              <a:defRPr>
                <a:latin typeface="游ゴシック Medium" panose="020B0500000000000000" pitchFamily="50" charset="-128"/>
                <a:ea typeface="游ゴシック Medium" panose="020B0500000000000000" pitchFamily="50" charset="-128"/>
              </a:defRPr>
            </a:lvl1pPr>
          </a:lstStyle>
          <a:p>
            <a:pPr lvl="0"/>
            <a:r>
              <a:rPr kumimoji="1" lang="ja-JP" altLang="en-US" dirty="0"/>
              <a:t>身分や所属など．関連する</a:t>
            </a:r>
            <a:r>
              <a:rPr kumimoji="1" lang="en-US" altLang="ja-JP" dirty="0"/>
              <a:t>SNS</a:t>
            </a:r>
            <a:r>
              <a:rPr kumimoji="1" lang="ja-JP" altLang="en-US" dirty="0"/>
              <a:t>アカウントなども．</a:t>
            </a:r>
          </a:p>
        </p:txBody>
      </p:sp>
      <p:cxnSp>
        <p:nvCxnSpPr>
          <p:cNvPr id="13" name="直線コネクタ 12"/>
          <p:cNvCxnSpPr/>
          <p:nvPr/>
        </p:nvCxnSpPr>
        <p:spPr>
          <a:xfrm flipV="1">
            <a:off x="0" y="5029200"/>
            <a:ext cx="121920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14"/>
          <p:cNvSpPr>
            <a:spLocks noGrp="1"/>
          </p:cNvSpPr>
          <p:nvPr>
            <p:ph type="body" sz="quarter" idx="12" hasCustomPrompt="1"/>
          </p:nvPr>
        </p:nvSpPr>
        <p:spPr>
          <a:xfrm>
            <a:off x="8420098" y="152399"/>
            <a:ext cx="3594101" cy="378541"/>
          </a:xfrm>
          <a:ln>
            <a:noFill/>
          </a:ln>
        </p:spPr>
        <p:txBody>
          <a:bodyPr>
            <a:noAutofit/>
          </a:bodyPr>
          <a:lstStyle>
            <a:lvl1pPr marL="0" indent="0">
              <a:buNone/>
              <a:defRPr sz="2000">
                <a:solidFill>
                  <a:schemeClr val="tx2"/>
                </a:solidFill>
                <a:latin typeface="游ゴシック Medium" panose="020B0500000000000000" pitchFamily="50" charset="-128"/>
                <a:ea typeface="游ゴシック Medium" panose="020B0500000000000000" pitchFamily="50" charset="-128"/>
              </a:defRPr>
            </a:lvl1pPr>
          </a:lstStyle>
          <a:p>
            <a:pPr lvl="0"/>
            <a:r>
              <a:rPr kumimoji="1" lang="ja-JP" altLang="en-US" dirty="0"/>
              <a:t>会議名と日程を書いておく</a:t>
            </a:r>
          </a:p>
        </p:txBody>
      </p:sp>
      <p:sp>
        <p:nvSpPr>
          <p:cNvPr id="17" name="図プレースホルダー 16"/>
          <p:cNvSpPr>
            <a:spLocks noGrp="1"/>
          </p:cNvSpPr>
          <p:nvPr>
            <p:ph type="pic" sz="quarter" idx="13" hasCustomPrompt="1"/>
          </p:nvPr>
        </p:nvSpPr>
        <p:spPr>
          <a:xfrm>
            <a:off x="1523999" y="647700"/>
            <a:ext cx="9144000" cy="1841500"/>
          </a:xfrm>
        </p:spPr>
        <p:txBody>
          <a:bodyPr/>
          <a:lstStyle>
            <a:lvl1pPr marL="0" indent="0">
              <a:buNone/>
              <a:defRPr>
                <a:solidFill>
                  <a:schemeClr val="bg2"/>
                </a:solidFill>
                <a:latin typeface="游ゴシック Medium" panose="020B0500000000000000" pitchFamily="50" charset="-128"/>
                <a:ea typeface="游ゴシック Medium" panose="020B0500000000000000" pitchFamily="50" charset="-128"/>
              </a:defRPr>
            </a:lvl1pPr>
          </a:lstStyle>
          <a:p>
            <a:r>
              <a:rPr kumimoji="1" lang="ja-JP" altLang="en-US" dirty="0"/>
              <a:t>題目の説明の助けになる図や動画があれば載せる．</a:t>
            </a:r>
            <a:endParaRPr kumimoji="1" lang="en-US" altLang="ja-JP" dirty="0"/>
          </a:p>
        </p:txBody>
      </p:sp>
    </p:spTree>
    <p:extLst>
      <p:ext uri="{BB962C8B-B14F-4D97-AF65-F5344CB8AC3E}">
        <p14:creationId xmlns:p14="http://schemas.microsoft.com/office/powerpoint/2010/main" val="87898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パラグラフ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58800" y="1015999"/>
            <a:ext cx="11099800" cy="938159"/>
          </a:xfrm>
        </p:spPr>
        <p:txBody>
          <a:bodyPr>
            <a:noAutofit/>
          </a:bodyPr>
          <a:lstStyle>
            <a:lvl1pPr>
              <a:defRPr sz="3600" b="1">
                <a:solidFill>
                  <a:schemeClr val="tx1"/>
                </a:solidFill>
                <a:latin typeface="游ゴシック" panose="020B0400000000000000" pitchFamily="50" charset="-128"/>
                <a:ea typeface="游ゴシック" panose="020B0400000000000000" pitchFamily="50" charset="-128"/>
              </a:defRPr>
            </a:lvl1pPr>
          </a:lstStyle>
          <a:p>
            <a:r>
              <a:rPr kumimoji="1" lang="ja-JP" altLang="en-US" dirty="0"/>
              <a:t>話題について伝えるべきメッセージ（問いの答え）</a:t>
            </a:r>
          </a:p>
        </p:txBody>
      </p:sp>
      <p:sp>
        <p:nvSpPr>
          <p:cNvPr id="3" name="コンテンツ プレースホルダー 2"/>
          <p:cNvSpPr>
            <a:spLocks noGrp="1"/>
          </p:cNvSpPr>
          <p:nvPr>
            <p:ph idx="1" hasCustomPrompt="1"/>
          </p:nvPr>
        </p:nvSpPr>
        <p:spPr>
          <a:xfrm>
            <a:off x="558800" y="2013155"/>
            <a:ext cx="11099800" cy="4572000"/>
          </a:xfrm>
        </p:spPr>
        <p:txBody>
          <a:bodyPr/>
          <a:lstStyle>
            <a:lvl1pPr marL="457200" indent="-457200">
              <a:buFont typeface="Wingdings" panose="05000000000000000000" pitchFamily="2" charset="2"/>
              <a:buChar char="l"/>
              <a:defRPr>
                <a:solidFill>
                  <a:schemeClr val="tx1"/>
                </a:solidFill>
                <a:latin typeface="游ゴシック" panose="020B0400000000000000" pitchFamily="50" charset="-128"/>
                <a:ea typeface="游ゴシック" panose="020B0400000000000000" pitchFamily="50" charset="-128"/>
              </a:defRPr>
            </a:lvl1pPr>
            <a:lvl2pPr marL="800100" marR="0" indent="-342900" algn="l" defTabSz="914400" rtl="0" eaLnBrk="1" fontAlgn="auto" latinLnBrk="0" hangingPunct="1">
              <a:lnSpc>
                <a:spcPct val="110000"/>
              </a:lnSpc>
              <a:spcBef>
                <a:spcPts val="0"/>
              </a:spcBef>
              <a:spcAft>
                <a:spcPts val="0"/>
              </a:spcAft>
              <a:buClrTx/>
              <a:buSzTx/>
              <a:buFont typeface="Wingdings" panose="05000000000000000000" pitchFamily="2" charset="2"/>
              <a:buChar char="l"/>
              <a:tabLst/>
              <a:defRPr>
                <a:latin typeface="游ゴシック Medium" panose="020B0500000000000000" pitchFamily="50" charset="-128"/>
                <a:ea typeface="游ゴシック Medium" panose="020B0500000000000000" pitchFamily="50" charset="-128"/>
              </a:defRPr>
            </a:lvl2pPr>
          </a:lstStyle>
          <a:p>
            <a:pPr lvl="0"/>
            <a:r>
              <a:rPr kumimoji="1" lang="ja-JP" altLang="en-US" dirty="0"/>
              <a:t>メッセージの補足説明（根拠／解説／具体例）</a:t>
            </a:r>
            <a:endParaRPr kumimoji="1" lang="en-US" altLang="ja-JP" dirty="0"/>
          </a:p>
          <a:p>
            <a:pPr lvl="1"/>
            <a:r>
              <a:rPr kumimoji="1" lang="ja-JP" altLang="en-US" dirty="0"/>
              <a:t>第２段</a:t>
            </a:r>
            <a:endParaRPr kumimoji="1" lang="en-US" altLang="ja-JP" dirty="0"/>
          </a:p>
          <a:p>
            <a:pPr lvl="2"/>
            <a:r>
              <a:rPr kumimoji="1" lang="ja-JP" altLang="en-US" dirty="0"/>
              <a:t>第３段</a:t>
            </a:r>
            <a:endParaRPr kumimoji="1" lang="en-US" altLang="ja-JP" dirty="0"/>
          </a:p>
          <a:p>
            <a:pPr lvl="3"/>
            <a:r>
              <a:rPr kumimoji="1" lang="ja-JP" altLang="en-US" dirty="0"/>
              <a:t>第４段</a:t>
            </a:r>
            <a:endParaRPr kumimoji="1" lang="en-US" altLang="ja-JP" dirty="0"/>
          </a:p>
          <a:p>
            <a:pPr lvl="4"/>
            <a:r>
              <a:rPr kumimoji="1" lang="ja-JP" altLang="en-US" dirty="0"/>
              <a:t>第５弾</a:t>
            </a:r>
            <a:endParaRPr kumimoji="1" lang="en-US" altLang="ja-JP" dirty="0"/>
          </a:p>
          <a:p>
            <a:pPr lvl="3"/>
            <a:endParaRPr kumimoji="1" lang="en-US" altLang="ja-JP" dirty="0"/>
          </a:p>
          <a:p>
            <a:pPr lvl="3"/>
            <a:endParaRPr kumimoji="1" lang="en-US" altLang="ja-JP" dirty="0"/>
          </a:p>
          <a:p>
            <a:pPr lvl="1"/>
            <a:endParaRPr kumimoji="1" lang="en-US" altLang="ja-JP" dirty="0"/>
          </a:p>
          <a:p>
            <a:pPr lvl="0"/>
            <a:endParaRPr kumimoji="1" lang="en-US" altLang="ja-JP" dirty="0"/>
          </a:p>
          <a:p>
            <a:pPr lvl="0"/>
            <a:endParaRPr kumimoji="1" lang="en-US" altLang="ja-JP" dirty="0"/>
          </a:p>
          <a:p>
            <a:pPr lvl="1"/>
            <a:endParaRPr kumimoji="1" lang="en-US" altLang="ja-JP" dirty="0"/>
          </a:p>
        </p:txBody>
      </p:sp>
      <p:sp>
        <p:nvSpPr>
          <p:cNvPr id="18" name="テキスト プレースホルダー 17"/>
          <p:cNvSpPr>
            <a:spLocks noGrp="1"/>
          </p:cNvSpPr>
          <p:nvPr>
            <p:ph type="body" sz="quarter" idx="11" hasCustomPrompt="1"/>
          </p:nvPr>
        </p:nvSpPr>
        <p:spPr>
          <a:xfrm>
            <a:off x="210574" y="348226"/>
            <a:ext cx="11455400" cy="469900"/>
          </a:xfrm>
        </p:spPr>
        <p:txBody>
          <a:bodyPr/>
          <a:lstStyle>
            <a:lvl1pPr marL="0" indent="0">
              <a:buNone/>
              <a:defRPr b="0">
                <a:latin typeface="游ゴシック Medium" panose="020B0500000000000000" pitchFamily="50" charset="-128"/>
                <a:ea typeface="游ゴシック Medium" panose="020B0500000000000000"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スライドの話題＝問い</a:t>
            </a:r>
            <a:r>
              <a:rPr kumimoji="1" lang="en-US" altLang="ja-JP" dirty="0"/>
              <a:t>=</a:t>
            </a:r>
            <a:r>
              <a:rPr kumimoji="1" lang="ja-JP" altLang="en-US" dirty="0"/>
              <a:t>論点</a:t>
            </a:r>
            <a:endParaRPr kumimoji="1" lang="en-US" altLang="ja-JP" dirty="0"/>
          </a:p>
        </p:txBody>
      </p:sp>
      <p:sp>
        <p:nvSpPr>
          <p:cNvPr id="23" name="テキスト ボックス 22"/>
          <p:cNvSpPr txBox="1"/>
          <p:nvPr/>
        </p:nvSpPr>
        <p:spPr>
          <a:xfrm>
            <a:off x="11493500" y="315648"/>
            <a:ext cx="561372" cy="461665"/>
          </a:xfrm>
          <a:prstGeom prst="rect">
            <a:avLst/>
          </a:prstGeom>
          <a:noFill/>
        </p:spPr>
        <p:txBody>
          <a:bodyPr wrap="none" rtlCol="0">
            <a:spAutoFit/>
          </a:bodyPr>
          <a:lstStyle/>
          <a:p>
            <a:fld id="{86695743-78A6-41C5-8EC9-B94E39B9B94D}" type="slidenum">
              <a:rPr kumimoji="1" lang="ja-JP" altLang="en-US" sz="2400" smtClean="0">
                <a:solidFill>
                  <a:schemeClr val="tx1"/>
                </a:solidFill>
                <a:latin typeface="+mn-lt"/>
                <a:ea typeface="游ゴシック Medium" panose="020B0500000000000000" pitchFamily="50" charset="-128"/>
              </a:rPr>
              <a:t>‹#›</a:t>
            </a:fld>
            <a:endParaRPr kumimoji="1" lang="ja-JP" altLang="en-US" sz="2400" dirty="0">
              <a:solidFill>
                <a:schemeClr val="tx1"/>
              </a:solidFill>
              <a:latin typeface="+mn-lt"/>
              <a:ea typeface="游ゴシック Medium" panose="020B0500000000000000" pitchFamily="50" charset="-128"/>
            </a:endParaRPr>
          </a:p>
        </p:txBody>
      </p:sp>
      <p:cxnSp>
        <p:nvCxnSpPr>
          <p:cNvPr id="26" name="直線コネクタ 25"/>
          <p:cNvCxnSpPr/>
          <p:nvPr/>
        </p:nvCxnSpPr>
        <p:spPr>
          <a:xfrm>
            <a:off x="0" y="825500"/>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36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カー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69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AB8859-A3CC-5930-AA0F-6F3A96E1B054}"/>
              </a:ext>
            </a:extLst>
          </p:cNvPr>
          <p:cNvSpPr>
            <a:spLocks noGrp="1"/>
          </p:cNvSpPr>
          <p:nvPr>
            <p:ph type="ctrTitle"/>
          </p:nvPr>
        </p:nvSpPr>
        <p:spPr>
          <a:xfrm>
            <a:off x="1524000" y="1122363"/>
            <a:ext cx="9144000" cy="2387600"/>
          </a:xfrm>
          <a:solidFill>
            <a:schemeClr val="bg1"/>
          </a:solidFill>
          <a:ln>
            <a:noFill/>
          </a:ln>
        </p:spPr>
        <p:txBody>
          <a:bodyPr anchor="b"/>
          <a:lstStyle>
            <a:lvl1pPr algn="ctr">
              <a:defRPr sz="6000">
                <a:latin typeface="Helvetica Neue" panose="02000503000000020004" pitchFamily="2" charset="0"/>
                <a:cs typeface="Helvetica Neue" panose="02000503000000020004" pitchFamily="2"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8C413D-F88F-2368-142F-DC7056D2C2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36DFAE-2253-D212-204D-B006D1409C8E}"/>
              </a:ext>
            </a:extLst>
          </p:cNvPr>
          <p:cNvSpPr>
            <a:spLocks noGrp="1"/>
          </p:cNvSpPr>
          <p:nvPr>
            <p:ph type="dt" sz="half" idx="10"/>
          </p:nvPr>
        </p:nvSpPr>
        <p:spPr/>
        <p:txBody>
          <a:bodyPr/>
          <a:lstStyle/>
          <a:p>
            <a:fld id="{4746659D-58D2-4E4D-8359-1B5D104E18C2}" type="datetime1">
              <a:rPr kumimoji="1" lang="ja-JP" altLang="en-US" smtClean="0"/>
              <a:t>2023/8/28</a:t>
            </a:fld>
            <a:endParaRPr kumimoji="1" lang="ja-JP" altLang="en-US"/>
          </a:p>
        </p:txBody>
      </p:sp>
      <p:sp>
        <p:nvSpPr>
          <p:cNvPr id="5" name="フッター プレースホルダー 4">
            <a:extLst>
              <a:ext uri="{FF2B5EF4-FFF2-40B4-BE49-F238E27FC236}">
                <a16:creationId xmlns:a16="http://schemas.microsoft.com/office/drawing/2014/main" id="{0C025873-4094-8D47-1E10-74E6E781D8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69710E-BF3E-8518-07CC-C5747E00570C}"/>
              </a:ext>
            </a:extLst>
          </p:cNvPr>
          <p:cNvSpPr>
            <a:spLocks noGrp="1"/>
          </p:cNvSpPr>
          <p:nvPr>
            <p:ph type="sldNum" sz="quarter" idx="12"/>
          </p:nvPr>
        </p:nvSpPr>
        <p:spPr/>
        <p:txBody>
          <a:bodyPr/>
          <a:lstStyle/>
          <a:p>
            <a:fld id="{E8F9B220-6376-054D-B25D-3CDE0CEDFD47}" type="slidenum">
              <a:rPr kumimoji="1" lang="ja-JP" altLang="en-US" smtClean="0"/>
              <a:t>‹#›</a:t>
            </a:fld>
            <a:r>
              <a:rPr kumimoji="1" lang="en-US" altLang="ja-JP" dirty="0"/>
              <a:t>/ 33</a:t>
            </a:r>
          </a:p>
        </p:txBody>
      </p:sp>
      <p:grpSp>
        <p:nvGrpSpPr>
          <p:cNvPr id="7" name="行" descr="行のグラフィック">
            <a:extLst>
              <a:ext uri="{FF2B5EF4-FFF2-40B4-BE49-F238E27FC236}">
                <a16:creationId xmlns:a16="http://schemas.microsoft.com/office/drawing/2014/main" id="{FE6A9059-DA20-1FA4-D6F4-B0CB6038A89A}"/>
              </a:ext>
            </a:extLst>
          </p:cNvPr>
          <p:cNvGrpSpPr/>
          <p:nvPr userDrawn="1"/>
        </p:nvGrpSpPr>
        <p:grpSpPr bwMode="invGray">
          <a:xfrm>
            <a:off x="563471" y="3544349"/>
            <a:ext cx="11250254" cy="57689"/>
            <a:chOff x="1522413" y="1514475"/>
            <a:chExt cx="10569575" cy="64008"/>
          </a:xfrm>
        </p:grpSpPr>
        <p:sp>
          <p:nvSpPr>
            <p:cNvPr id="8" name="フリーフォーム 10">
              <a:extLst>
                <a:ext uri="{FF2B5EF4-FFF2-40B4-BE49-F238E27FC236}">
                  <a16:creationId xmlns:a16="http://schemas.microsoft.com/office/drawing/2014/main" id="{D76619E6-E8EF-614C-7DEA-BACDE1A3F675}"/>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9" name="フリーフォーム 11">
              <a:extLst>
                <a:ext uri="{FF2B5EF4-FFF2-40B4-BE49-F238E27FC236}">
                  <a16:creationId xmlns:a16="http://schemas.microsoft.com/office/drawing/2014/main" id="{89855CFA-75D6-02C7-A327-14AB6C915CAC}"/>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0" name="フリーフォーム 12">
              <a:extLst>
                <a:ext uri="{FF2B5EF4-FFF2-40B4-BE49-F238E27FC236}">
                  <a16:creationId xmlns:a16="http://schemas.microsoft.com/office/drawing/2014/main" id="{3283D246-C867-B271-C273-CA1285D64EC3}"/>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1" name="フリーフォーム 15">
              <a:extLst>
                <a:ext uri="{FF2B5EF4-FFF2-40B4-BE49-F238E27FC236}">
                  <a16:creationId xmlns:a16="http://schemas.microsoft.com/office/drawing/2014/main" id="{C3E362B5-8C5A-79CC-4A65-A92658FA031C}"/>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2" name="フリーフォーム 16">
              <a:extLst>
                <a:ext uri="{FF2B5EF4-FFF2-40B4-BE49-F238E27FC236}">
                  <a16:creationId xmlns:a16="http://schemas.microsoft.com/office/drawing/2014/main" id="{190ED272-B2C9-F971-03EF-778CAD014B84}"/>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3" name="フリーフォーム 17">
              <a:extLst>
                <a:ext uri="{FF2B5EF4-FFF2-40B4-BE49-F238E27FC236}">
                  <a16:creationId xmlns:a16="http://schemas.microsoft.com/office/drawing/2014/main" id="{829DAEEA-5CC0-166E-B0E2-38A88105BB71}"/>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4" name="フリーフォーム 18">
              <a:extLst>
                <a:ext uri="{FF2B5EF4-FFF2-40B4-BE49-F238E27FC236}">
                  <a16:creationId xmlns:a16="http://schemas.microsoft.com/office/drawing/2014/main" id="{9E4EE7A9-7344-66FB-8257-492366977E64}"/>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5" name="フリーフォーム 19">
              <a:extLst>
                <a:ext uri="{FF2B5EF4-FFF2-40B4-BE49-F238E27FC236}">
                  <a16:creationId xmlns:a16="http://schemas.microsoft.com/office/drawing/2014/main" id="{60AD50E2-F368-750A-7F71-4041137C3AB9}"/>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6" name="フリーフォーム 20">
              <a:extLst>
                <a:ext uri="{FF2B5EF4-FFF2-40B4-BE49-F238E27FC236}">
                  <a16:creationId xmlns:a16="http://schemas.microsoft.com/office/drawing/2014/main" id="{620118C9-20E8-B624-AA90-2779D3B277D8}"/>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7" name="フリーフォーム 21">
              <a:extLst>
                <a:ext uri="{FF2B5EF4-FFF2-40B4-BE49-F238E27FC236}">
                  <a16:creationId xmlns:a16="http://schemas.microsoft.com/office/drawing/2014/main" id="{528255EE-C74A-70F9-E1AA-FD85CBC3E29F}"/>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8" name="フリーフォーム 22">
              <a:extLst>
                <a:ext uri="{FF2B5EF4-FFF2-40B4-BE49-F238E27FC236}">
                  <a16:creationId xmlns:a16="http://schemas.microsoft.com/office/drawing/2014/main" id="{06B6D7CA-F39E-0C22-26DD-D17C14D31DA1}"/>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9" name="フリーフォーム 23">
              <a:extLst>
                <a:ext uri="{FF2B5EF4-FFF2-40B4-BE49-F238E27FC236}">
                  <a16:creationId xmlns:a16="http://schemas.microsoft.com/office/drawing/2014/main" id="{4B16ACFE-42DD-2474-CDC0-BA9526E6897F}"/>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0" name="フリーフォーム 24">
              <a:extLst>
                <a:ext uri="{FF2B5EF4-FFF2-40B4-BE49-F238E27FC236}">
                  <a16:creationId xmlns:a16="http://schemas.microsoft.com/office/drawing/2014/main" id="{DA23F81C-CB78-E8B1-4434-0849FDB608B6}"/>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1" name="フリーフォーム 25">
              <a:extLst>
                <a:ext uri="{FF2B5EF4-FFF2-40B4-BE49-F238E27FC236}">
                  <a16:creationId xmlns:a16="http://schemas.microsoft.com/office/drawing/2014/main" id="{89EECCC1-68F8-8D51-E840-9A2DA4DF4AA9}"/>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2" name="フリーフォーム 26">
              <a:extLst>
                <a:ext uri="{FF2B5EF4-FFF2-40B4-BE49-F238E27FC236}">
                  <a16:creationId xmlns:a16="http://schemas.microsoft.com/office/drawing/2014/main" id="{393A0067-3C55-CD45-18B3-AE62575F0250}"/>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3" name="フリーフォーム 27">
              <a:extLst>
                <a:ext uri="{FF2B5EF4-FFF2-40B4-BE49-F238E27FC236}">
                  <a16:creationId xmlns:a16="http://schemas.microsoft.com/office/drawing/2014/main" id="{F6F0B1D3-4291-8A5B-5967-3EF7F58ADFD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4" name="フリーフォーム 28">
              <a:extLst>
                <a:ext uri="{FF2B5EF4-FFF2-40B4-BE49-F238E27FC236}">
                  <a16:creationId xmlns:a16="http://schemas.microsoft.com/office/drawing/2014/main" id="{D5CDBE5E-3FD9-6FED-F47D-FEA1D138EE97}"/>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5" name="フリーフォーム 29">
              <a:extLst>
                <a:ext uri="{FF2B5EF4-FFF2-40B4-BE49-F238E27FC236}">
                  <a16:creationId xmlns:a16="http://schemas.microsoft.com/office/drawing/2014/main" id="{EB13DE32-EBC7-8D96-F0EB-F70FE018CD3F}"/>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6" name="フリーフォーム 30">
              <a:extLst>
                <a:ext uri="{FF2B5EF4-FFF2-40B4-BE49-F238E27FC236}">
                  <a16:creationId xmlns:a16="http://schemas.microsoft.com/office/drawing/2014/main" id="{0212A5D0-B3D3-6397-D908-153C6BB0854C}"/>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7" name="フリーフォーム 31">
              <a:extLst>
                <a:ext uri="{FF2B5EF4-FFF2-40B4-BE49-F238E27FC236}">
                  <a16:creationId xmlns:a16="http://schemas.microsoft.com/office/drawing/2014/main" id="{EE7EC570-0F72-819A-F024-3E42A1DE4973}"/>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8" name="フリーフォーム 32">
              <a:extLst>
                <a:ext uri="{FF2B5EF4-FFF2-40B4-BE49-F238E27FC236}">
                  <a16:creationId xmlns:a16="http://schemas.microsoft.com/office/drawing/2014/main" id="{DD5AB0BA-AABE-A14A-3C67-A6851794C614}"/>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9" name="フリーフォーム 33">
              <a:extLst>
                <a:ext uri="{FF2B5EF4-FFF2-40B4-BE49-F238E27FC236}">
                  <a16:creationId xmlns:a16="http://schemas.microsoft.com/office/drawing/2014/main" id="{A5EA15F0-DDD6-A638-18FC-2C7FC313F041}"/>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0" name="フリーフォーム 34">
              <a:extLst>
                <a:ext uri="{FF2B5EF4-FFF2-40B4-BE49-F238E27FC236}">
                  <a16:creationId xmlns:a16="http://schemas.microsoft.com/office/drawing/2014/main" id="{4187D4E5-9AB3-6007-AEFE-6F53BD46015A}"/>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1" name="フリーフォーム 35">
              <a:extLst>
                <a:ext uri="{FF2B5EF4-FFF2-40B4-BE49-F238E27FC236}">
                  <a16:creationId xmlns:a16="http://schemas.microsoft.com/office/drawing/2014/main" id="{113BD210-6A8B-21C4-22B3-EA555DD59F5B}"/>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2" name="フリーフォーム 36">
              <a:extLst>
                <a:ext uri="{FF2B5EF4-FFF2-40B4-BE49-F238E27FC236}">
                  <a16:creationId xmlns:a16="http://schemas.microsoft.com/office/drawing/2014/main" id="{6AD2E46F-D03C-34BA-56BF-E059C50F0B26}"/>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3" name="フリーフォーム 37">
              <a:extLst>
                <a:ext uri="{FF2B5EF4-FFF2-40B4-BE49-F238E27FC236}">
                  <a16:creationId xmlns:a16="http://schemas.microsoft.com/office/drawing/2014/main" id="{610AD187-3E24-C105-A6C5-CD9D96B355A4}"/>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4" name="フリーフォーム 38">
              <a:extLst>
                <a:ext uri="{FF2B5EF4-FFF2-40B4-BE49-F238E27FC236}">
                  <a16:creationId xmlns:a16="http://schemas.microsoft.com/office/drawing/2014/main" id="{016F5EF9-7C15-FF25-33E7-F381B0701C5D}"/>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5" name="フリーフォーム 39">
              <a:extLst>
                <a:ext uri="{FF2B5EF4-FFF2-40B4-BE49-F238E27FC236}">
                  <a16:creationId xmlns:a16="http://schemas.microsoft.com/office/drawing/2014/main" id="{11341B19-C386-F986-6523-21644DBD8070}"/>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6" name="フリーフォーム 40">
              <a:extLst>
                <a:ext uri="{FF2B5EF4-FFF2-40B4-BE49-F238E27FC236}">
                  <a16:creationId xmlns:a16="http://schemas.microsoft.com/office/drawing/2014/main" id="{7F047279-8FE6-1E4F-6071-80FEB2F5D88A}"/>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7" name="フリーフォーム 41">
              <a:extLst>
                <a:ext uri="{FF2B5EF4-FFF2-40B4-BE49-F238E27FC236}">
                  <a16:creationId xmlns:a16="http://schemas.microsoft.com/office/drawing/2014/main" id="{D008659C-20BE-4CA9-9E5D-8478597462DC}"/>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8" name="フリーフォーム 42">
              <a:extLst>
                <a:ext uri="{FF2B5EF4-FFF2-40B4-BE49-F238E27FC236}">
                  <a16:creationId xmlns:a16="http://schemas.microsoft.com/office/drawing/2014/main" id="{6084189A-220A-8F85-96D2-DDDD62B1ED76}"/>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9" name="フリーフォーム 43">
              <a:extLst>
                <a:ext uri="{FF2B5EF4-FFF2-40B4-BE49-F238E27FC236}">
                  <a16:creationId xmlns:a16="http://schemas.microsoft.com/office/drawing/2014/main" id="{C17F5852-CB58-CD1C-56A6-1AE6EBC984DE}"/>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0" name="フリーフォーム 44">
              <a:extLst>
                <a:ext uri="{FF2B5EF4-FFF2-40B4-BE49-F238E27FC236}">
                  <a16:creationId xmlns:a16="http://schemas.microsoft.com/office/drawing/2014/main" id="{08255ABB-FB29-852B-E51F-445734B0B057}"/>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1" name="フリーフォーム 45">
              <a:extLst>
                <a:ext uri="{FF2B5EF4-FFF2-40B4-BE49-F238E27FC236}">
                  <a16:creationId xmlns:a16="http://schemas.microsoft.com/office/drawing/2014/main" id="{242ADD7D-E002-D2ED-B2B8-1FBAC3435EF1}"/>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2" name="フリーフォーム 46">
              <a:extLst>
                <a:ext uri="{FF2B5EF4-FFF2-40B4-BE49-F238E27FC236}">
                  <a16:creationId xmlns:a16="http://schemas.microsoft.com/office/drawing/2014/main" id="{9569770D-D3EF-9222-E2B1-BD2120439707}"/>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3" name="フリーフォーム 47">
              <a:extLst>
                <a:ext uri="{FF2B5EF4-FFF2-40B4-BE49-F238E27FC236}">
                  <a16:creationId xmlns:a16="http://schemas.microsoft.com/office/drawing/2014/main" id="{22F1D80B-BDF2-3044-6951-71B3E0948876}"/>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4" name="フリーフォーム 48">
              <a:extLst>
                <a:ext uri="{FF2B5EF4-FFF2-40B4-BE49-F238E27FC236}">
                  <a16:creationId xmlns:a16="http://schemas.microsoft.com/office/drawing/2014/main" id="{BDBE2FE3-6887-C6BD-3197-749048108DFE}"/>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5" name="フリーフォーム 49">
              <a:extLst>
                <a:ext uri="{FF2B5EF4-FFF2-40B4-BE49-F238E27FC236}">
                  <a16:creationId xmlns:a16="http://schemas.microsoft.com/office/drawing/2014/main" id="{090E20D9-4579-7228-47C7-928198A90038}"/>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6" name="フリーフォーム 50">
              <a:extLst>
                <a:ext uri="{FF2B5EF4-FFF2-40B4-BE49-F238E27FC236}">
                  <a16:creationId xmlns:a16="http://schemas.microsoft.com/office/drawing/2014/main" id="{75DDA29D-F922-3589-7FC9-7842B6AC3914}"/>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7" name="フリーフォーム 51">
              <a:extLst>
                <a:ext uri="{FF2B5EF4-FFF2-40B4-BE49-F238E27FC236}">
                  <a16:creationId xmlns:a16="http://schemas.microsoft.com/office/drawing/2014/main" id="{E8E1BB3E-F1E1-40A6-0CC0-70CB812EC069}"/>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8" name="フリーフォーム 52">
              <a:extLst>
                <a:ext uri="{FF2B5EF4-FFF2-40B4-BE49-F238E27FC236}">
                  <a16:creationId xmlns:a16="http://schemas.microsoft.com/office/drawing/2014/main" id="{CE7F9CF0-9809-4A21-FA19-A7590B576B79}"/>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9" name="フリーフォーム 53">
              <a:extLst>
                <a:ext uri="{FF2B5EF4-FFF2-40B4-BE49-F238E27FC236}">
                  <a16:creationId xmlns:a16="http://schemas.microsoft.com/office/drawing/2014/main" id="{2BDAB8C0-55B7-6608-C939-D93DC67112D1}"/>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0" name="フリーフォーム 54">
              <a:extLst>
                <a:ext uri="{FF2B5EF4-FFF2-40B4-BE49-F238E27FC236}">
                  <a16:creationId xmlns:a16="http://schemas.microsoft.com/office/drawing/2014/main" id="{8B0B9D5C-C8FF-F549-A441-3E2BF9A5DFA2}"/>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1" name="フリーフォーム 55">
              <a:extLst>
                <a:ext uri="{FF2B5EF4-FFF2-40B4-BE49-F238E27FC236}">
                  <a16:creationId xmlns:a16="http://schemas.microsoft.com/office/drawing/2014/main" id="{25F40E01-349E-C3E0-CEEC-10B5DB50319C}"/>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2" name="フリーフォーム 56">
              <a:extLst>
                <a:ext uri="{FF2B5EF4-FFF2-40B4-BE49-F238E27FC236}">
                  <a16:creationId xmlns:a16="http://schemas.microsoft.com/office/drawing/2014/main" id="{2E912D54-C74E-4308-6678-485B7CBCC9ED}"/>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3" name="フリーフォーム 57">
              <a:extLst>
                <a:ext uri="{FF2B5EF4-FFF2-40B4-BE49-F238E27FC236}">
                  <a16:creationId xmlns:a16="http://schemas.microsoft.com/office/drawing/2014/main" id="{4CE9C212-90FC-764F-0BB0-0E9D9C1E2199}"/>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4" name="フリーフォーム 58">
              <a:extLst>
                <a:ext uri="{FF2B5EF4-FFF2-40B4-BE49-F238E27FC236}">
                  <a16:creationId xmlns:a16="http://schemas.microsoft.com/office/drawing/2014/main" id="{E984C3E9-8691-1815-FCC6-E06298F3814A}"/>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5" name="フリーフォーム 59">
              <a:extLst>
                <a:ext uri="{FF2B5EF4-FFF2-40B4-BE49-F238E27FC236}">
                  <a16:creationId xmlns:a16="http://schemas.microsoft.com/office/drawing/2014/main" id="{691FBCC7-DB01-E46D-487D-06CE6B788579}"/>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6" name="フリーフォーム 60">
              <a:extLst>
                <a:ext uri="{FF2B5EF4-FFF2-40B4-BE49-F238E27FC236}">
                  <a16:creationId xmlns:a16="http://schemas.microsoft.com/office/drawing/2014/main" id="{7F1373AC-CA45-FEA5-5A45-BA0998D4B81B}"/>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7" name="フリーフォーム 61">
              <a:extLst>
                <a:ext uri="{FF2B5EF4-FFF2-40B4-BE49-F238E27FC236}">
                  <a16:creationId xmlns:a16="http://schemas.microsoft.com/office/drawing/2014/main" id="{483CED15-0367-0C61-6BF0-C19746575943}"/>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8" name="フリーフォーム 62">
              <a:extLst>
                <a:ext uri="{FF2B5EF4-FFF2-40B4-BE49-F238E27FC236}">
                  <a16:creationId xmlns:a16="http://schemas.microsoft.com/office/drawing/2014/main" id="{0CCFF629-AF37-FDA3-0F04-72C92BF9A0ED}"/>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9" name="フリーフォーム 63">
              <a:extLst>
                <a:ext uri="{FF2B5EF4-FFF2-40B4-BE49-F238E27FC236}">
                  <a16:creationId xmlns:a16="http://schemas.microsoft.com/office/drawing/2014/main" id="{15153574-BA5D-C806-0F83-AC4963F8A96E}"/>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0" name="フリーフォーム 64">
              <a:extLst>
                <a:ext uri="{FF2B5EF4-FFF2-40B4-BE49-F238E27FC236}">
                  <a16:creationId xmlns:a16="http://schemas.microsoft.com/office/drawing/2014/main" id="{FCE765AD-F62E-28C8-2FB0-86DB7BF6BF75}"/>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1" name="フリーフォーム 65">
              <a:extLst>
                <a:ext uri="{FF2B5EF4-FFF2-40B4-BE49-F238E27FC236}">
                  <a16:creationId xmlns:a16="http://schemas.microsoft.com/office/drawing/2014/main" id="{DA2FF4C2-A203-F2D5-09CA-78D37F5B3FD9}"/>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2" name="フリーフォーム 66">
              <a:extLst>
                <a:ext uri="{FF2B5EF4-FFF2-40B4-BE49-F238E27FC236}">
                  <a16:creationId xmlns:a16="http://schemas.microsoft.com/office/drawing/2014/main" id="{55343AF7-8C98-4948-F846-E151FBF55493}"/>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3" name="フリーフォーム 67">
              <a:extLst>
                <a:ext uri="{FF2B5EF4-FFF2-40B4-BE49-F238E27FC236}">
                  <a16:creationId xmlns:a16="http://schemas.microsoft.com/office/drawing/2014/main" id="{1ACC45C1-D17E-7A7A-6BA8-70631777B3CF}"/>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4" name="フリーフォーム 68">
              <a:extLst>
                <a:ext uri="{FF2B5EF4-FFF2-40B4-BE49-F238E27FC236}">
                  <a16:creationId xmlns:a16="http://schemas.microsoft.com/office/drawing/2014/main" id="{54B72692-324A-16C8-BC85-BF09B2832FDF}"/>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5" name="フリーフォーム 69">
              <a:extLst>
                <a:ext uri="{FF2B5EF4-FFF2-40B4-BE49-F238E27FC236}">
                  <a16:creationId xmlns:a16="http://schemas.microsoft.com/office/drawing/2014/main" id="{9D68E9A8-9973-8D99-CD09-A1B33F89EC29}"/>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6" name="フリーフォーム 70">
              <a:extLst>
                <a:ext uri="{FF2B5EF4-FFF2-40B4-BE49-F238E27FC236}">
                  <a16:creationId xmlns:a16="http://schemas.microsoft.com/office/drawing/2014/main" id="{CEB1454F-D959-7E2C-993C-75E9575998E1}"/>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7" name="フリーフォーム 71">
              <a:extLst>
                <a:ext uri="{FF2B5EF4-FFF2-40B4-BE49-F238E27FC236}">
                  <a16:creationId xmlns:a16="http://schemas.microsoft.com/office/drawing/2014/main" id="{ABA78614-ED09-7B91-884E-5AFA76163FDF}"/>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8" name="フリーフォーム 72">
              <a:extLst>
                <a:ext uri="{FF2B5EF4-FFF2-40B4-BE49-F238E27FC236}">
                  <a16:creationId xmlns:a16="http://schemas.microsoft.com/office/drawing/2014/main" id="{1A19EAFB-C396-0E2F-B7F4-D7930C5050FF}"/>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9" name="フリーフォーム 73">
              <a:extLst>
                <a:ext uri="{FF2B5EF4-FFF2-40B4-BE49-F238E27FC236}">
                  <a16:creationId xmlns:a16="http://schemas.microsoft.com/office/drawing/2014/main" id="{0BA09447-F34E-A12C-F013-FE0B62AFDF88}"/>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0" name="フリーフォーム 74">
              <a:extLst>
                <a:ext uri="{FF2B5EF4-FFF2-40B4-BE49-F238E27FC236}">
                  <a16:creationId xmlns:a16="http://schemas.microsoft.com/office/drawing/2014/main" id="{8A19AF0F-27D0-88C8-3A79-C6D211A30D8D}"/>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1" name="フリーフォーム 75">
              <a:extLst>
                <a:ext uri="{FF2B5EF4-FFF2-40B4-BE49-F238E27FC236}">
                  <a16:creationId xmlns:a16="http://schemas.microsoft.com/office/drawing/2014/main" id="{AC8D4A38-0579-05DB-D1E9-DFF8C3663311}"/>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2" name="フリーフォーム 76">
              <a:extLst>
                <a:ext uri="{FF2B5EF4-FFF2-40B4-BE49-F238E27FC236}">
                  <a16:creationId xmlns:a16="http://schemas.microsoft.com/office/drawing/2014/main" id="{25D3CD05-0676-D627-3EFE-D9C6297AA5C5}"/>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3" name="フリーフォーム 77">
              <a:extLst>
                <a:ext uri="{FF2B5EF4-FFF2-40B4-BE49-F238E27FC236}">
                  <a16:creationId xmlns:a16="http://schemas.microsoft.com/office/drawing/2014/main" id="{24988110-DE9A-40EF-F22E-96731080A174}"/>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4" name="フリーフォーム 78">
              <a:extLst>
                <a:ext uri="{FF2B5EF4-FFF2-40B4-BE49-F238E27FC236}">
                  <a16:creationId xmlns:a16="http://schemas.microsoft.com/office/drawing/2014/main" id="{5B8E5C5C-826C-05F5-82B8-EA0EE225E269}"/>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5" name="フリーフォーム 79">
              <a:extLst>
                <a:ext uri="{FF2B5EF4-FFF2-40B4-BE49-F238E27FC236}">
                  <a16:creationId xmlns:a16="http://schemas.microsoft.com/office/drawing/2014/main" id="{77E3B8B5-FF18-F6AE-9CFA-01A63261CFCF}"/>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6" name="フリーフォーム 80">
              <a:extLst>
                <a:ext uri="{FF2B5EF4-FFF2-40B4-BE49-F238E27FC236}">
                  <a16:creationId xmlns:a16="http://schemas.microsoft.com/office/drawing/2014/main" id="{EAA1835C-300B-B27C-D0E4-463585F0A63F}"/>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7" name="フリーフォーム 81">
              <a:extLst>
                <a:ext uri="{FF2B5EF4-FFF2-40B4-BE49-F238E27FC236}">
                  <a16:creationId xmlns:a16="http://schemas.microsoft.com/office/drawing/2014/main" id="{C6A810E7-CC12-3B52-1B6A-2E0CC273A816}"/>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8" name="フリーフォーム 82">
              <a:extLst>
                <a:ext uri="{FF2B5EF4-FFF2-40B4-BE49-F238E27FC236}">
                  <a16:creationId xmlns:a16="http://schemas.microsoft.com/office/drawing/2014/main" id="{48B06754-6855-A018-77F8-F291D8D2292E}"/>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9" name="フリーフォーム 83">
              <a:extLst>
                <a:ext uri="{FF2B5EF4-FFF2-40B4-BE49-F238E27FC236}">
                  <a16:creationId xmlns:a16="http://schemas.microsoft.com/office/drawing/2014/main" id="{4342ABF7-B4FC-5633-359B-4F56CC977CFA}"/>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80" name="フリーフォーム 84">
              <a:extLst>
                <a:ext uri="{FF2B5EF4-FFF2-40B4-BE49-F238E27FC236}">
                  <a16:creationId xmlns:a16="http://schemas.microsoft.com/office/drawing/2014/main" id="{CC9BD16A-E4EC-D0E1-A34D-ADBDFA7DDC6F}"/>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81" name="フリーフォーム 85">
              <a:extLst>
                <a:ext uri="{FF2B5EF4-FFF2-40B4-BE49-F238E27FC236}">
                  <a16:creationId xmlns:a16="http://schemas.microsoft.com/office/drawing/2014/main" id="{F519BFAB-7366-5308-6742-BE7F41A034B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86720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B1E32-C768-4EFA-A39E-06A17AFFE920}"/>
              </a:ext>
            </a:extLst>
          </p:cNvPr>
          <p:cNvSpPr>
            <a:spLocks noGrp="1"/>
          </p:cNvSpPr>
          <p:nvPr>
            <p:ph type="title"/>
          </p:nvPr>
        </p:nvSpPr>
        <p:spPr>
          <a:xfrm>
            <a:off x="838200" y="365125"/>
            <a:ext cx="10515600" cy="707537"/>
          </a:xfrm>
        </p:spPr>
        <p:txBody>
          <a:bodyPr>
            <a:normAutofit/>
          </a:bodyPr>
          <a:lstStyle>
            <a:lvl1pPr>
              <a:defRPr sz="3600" b="1">
                <a:latin typeface="Helvetica Neue" panose="02000503000000020004" pitchFamily="2" charset="0"/>
                <a:cs typeface="Helvetica Neue" panose="02000503000000020004" pitchFamily="2" charset="0"/>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2FA410-818D-D3D9-3D77-1D4BAE6D29E0}"/>
              </a:ext>
            </a:extLst>
          </p:cNvPr>
          <p:cNvSpPr>
            <a:spLocks noGrp="1"/>
          </p:cNvSpPr>
          <p:nvPr>
            <p:ph idx="1"/>
          </p:nvPr>
        </p:nvSpPr>
        <p:spPr>
          <a:xfrm>
            <a:off x="838200" y="1301262"/>
            <a:ext cx="10515600" cy="4875701"/>
          </a:xfrm>
        </p:spPr>
        <p:txBody>
          <a:bodyPr/>
          <a:lstStyle>
            <a:lvl1pPr>
              <a:defRPr sz="2400"/>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AB5F09C6-4D77-01DD-264C-BBE2A2FE75E1}"/>
              </a:ext>
            </a:extLst>
          </p:cNvPr>
          <p:cNvSpPr>
            <a:spLocks noGrp="1"/>
          </p:cNvSpPr>
          <p:nvPr>
            <p:ph type="dt" sz="half" idx="10"/>
          </p:nvPr>
        </p:nvSpPr>
        <p:spPr/>
        <p:txBody>
          <a:bodyPr/>
          <a:lstStyle/>
          <a:p>
            <a:fld id="{F77864A6-5E2C-8343-A9F9-D7A2C6C1A62C}" type="datetime1">
              <a:rPr kumimoji="1" lang="ja-JP" altLang="en-US" smtClean="0"/>
              <a:t>2023/8/28</a:t>
            </a:fld>
            <a:endParaRPr kumimoji="1" lang="ja-JP" altLang="en-US"/>
          </a:p>
        </p:txBody>
      </p:sp>
      <p:sp>
        <p:nvSpPr>
          <p:cNvPr id="5" name="フッター プレースホルダー 4">
            <a:extLst>
              <a:ext uri="{FF2B5EF4-FFF2-40B4-BE49-F238E27FC236}">
                <a16:creationId xmlns:a16="http://schemas.microsoft.com/office/drawing/2014/main" id="{0DB66FC6-1965-3D28-2EC1-7F43251238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2CEFEB-A516-153A-EC50-7F2A1C00CE84}"/>
              </a:ext>
            </a:extLst>
          </p:cNvPr>
          <p:cNvSpPr>
            <a:spLocks noGrp="1"/>
          </p:cNvSpPr>
          <p:nvPr>
            <p:ph type="sldNum" sz="quarter" idx="12"/>
          </p:nvPr>
        </p:nvSpPr>
        <p:spPr>
          <a:xfrm>
            <a:off x="9318266" y="6356350"/>
            <a:ext cx="2743200" cy="365125"/>
          </a:xfrm>
        </p:spPr>
        <p:txBody>
          <a:bodyPr/>
          <a:lstStyle/>
          <a:p>
            <a:fld id="{E8F9B220-6376-054D-B25D-3CDE0CEDFD47}" type="slidenum">
              <a:rPr kumimoji="1" lang="ja-JP" altLang="en-US" smtClean="0"/>
              <a:t>‹#›</a:t>
            </a:fld>
            <a:r>
              <a:rPr kumimoji="1" lang="en-US" altLang="ja-JP" dirty="0"/>
              <a:t>/33</a:t>
            </a:r>
            <a:endParaRPr kumimoji="1" lang="ja-JP" altLang="en-US"/>
          </a:p>
        </p:txBody>
      </p:sp>
      <p:grpSp>
        <p:nvGrpSpPr>
          <p:cNvPr id="7" name="行" descr="行のグラフィック">
            <a:extLst>
              <a:ext uri="{FF2B5EF4-FFF2-40B4-BE49-F238E27FC236}">
                <a16:creationId xmlns:a16="http://schemas.microsoft.com/office/drawing/2014/main" id="{9080CCCA-2B3A-83F0-F2CF-B887CC78C609}"/>
              </a:ext>
            </a:extLst>
          </p:cNvPr>
          <p:cNvGrpSpPr/>
          <p:nvPr userDrawn="1"/>
        </p:nvGrpSpPr>
        <p:grpSpPr bwMode="invGray">
          <a:xfrm>
            <a:off x="470873" y="1014973"/>
            <a:ext cx="11250254" cy="57689"/>
            <a:chOff x="1522413" y="1514475"/>
            <a:chExt cx="10569575" cy="64008"/>
          </a:xfrm>
        </p:grpSpPr>
        <p:sp>
          <p:nvSpPr>
            <p:cNvPr id="8" name="フリーフォーム 10">
              <a:extLst>
                <a:ext uri="{FF2B5EF4-FFF2-40B4-BE49-F238E27FC236}">
                  <a16:creationId xmlns:a16="http://schemas.microsoft.com/office/drawing/2014/main" id="{AE5DDE9E-0C46-FFB7-030B-AF73BA6A68DB}"/>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9" name="フリーフォーム 11">
              <a:extLst>
                <a:ext uri="{FF2B5EF4-FFF2-40B4-BE49-F238E27FC236}">
                  <a16:creationId xmlns:a16="http://schemas.microsoft.com/office/drawing/2014/main" id="{A0A15C4E-D4AE-0234-751C-92677F3403C9}"/>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0" name="フリーフォーム 12">
              <a:extLst>
                <a:ext uri="{FF2B5EF4-FFF2-40B4-BE49-F238E27FC236}">
                  <a16:creationId xmlns:a16="http://schemas.microsoft.com/office/drawing/2014/main" id="{122DB9E7-E28D-D63C-030E-67F012271754}"/>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1" name="フリーフォーム 15">
              <a:extLst>
                <a:ext uri="{FF2B5EF4-FFF2-40B4-BE49-F238E27FC236}">
                  <a16:creationId xmlns:a16="http://schemas.microsoft.com/office/drawing/2014/main" id="{F5E38ED8-28E9-78FD-2737-F51AADC19CFA}"/>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2" name="フリーフォーム 16">
              <a:extLst>
                <a:ext uri="{FF2B5EF4-FFF2-40B4-BE49-F238E27FC236}">
                  <a16:creationId xmlns:a16="http://schemas.microsoft.com/office/drawing/2014/main" id="{7BA7963E-EEB0-360A-B768-C3F47AB5AFD8}"/>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3" name="フリーフォーム 17">
              <a:extLst>
                <a:ext uri="{FF2B5EF4-FFF2-40B4-BE49-F238E27FC236}">
                  <a16:creationId xmlns:a16="http://schemas.microsoft.com/office/drawing/2014/main" id="{21BBE236-29A1-ACC5-5940-7800D45A878A}"/>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4" name="フリーフォーム 18">
              <a:extLst>
                <a:ext uri="{FF2B5EF4-FFF2-40B4-BE49-F238E27FC236}">
                  <a16:creationId xmlns:a16="http://schemas.microsoft.com/office/drawing/2014/main" id="{0A8FB893-2291-144E-0C7C-8D595EB58A59}"/>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5" name="フリーフォーム 19">
              <a:extLst>
                <a:ext uri="{FF2B5EF4-FFF2-40B4-BE49-F238E27FC236}">
                  <a16:creationId xmlns:a16="http://schemas.microsoft.com/office/drawing/2014/main" id="{A5D82232-2229-8ED4-4418-140805D57C6C}"/>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6" name="フリーフォーム 20">
              <a:extLst>
                <a:ext uri="{FF2B5EF4-FFF2-40B4-BE49-F238E27FC236}">
                  <a16:creationId xmlns:a16="http://schemas.microsoft.com/office/drawing/2014/main" id="{FD53BDFC-72CD-507D-F8C2-5DA1C90DAAF0}"/>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7" name="フリーフォーム 21">
              <a:extLst>
                <a:ext uri="{FF2B5EF4-FFF2-40B4-BE49-F238E27FC236}">
                  <a16:creationId xmlns:a16="http://schemas.microsoft.com/office/drawing/2014/main" id="{9E13132D-0F5D-0277-E774-7C4508F39C1C}"/>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8" name="フリーフォーム 22">
              <a:extLst>
                <a:ext uri="{FF2B5EF4-FFF2-40B4-BE49-F238E27FC236}">
                  <a16:creationId xmlns:a16="http://schemas.microsoft.com/office/drawing/2014/main" id="{0A2604F6-55A5-87EF-5CE8-8C67475DDC05}"/>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9" name="フリーフォーム 23">
              <a:extLst>
                <a:ext uri="{FF2B5EF4-FFF2-40B4-BE49-F238E27FC236}">
                  <a16:creationId xmlns:a16="http://schemas.microsoft.com/office/drawing/2014/main" id="{FEFF182B-0DB2-51B6-A2F5-9187DF682049}"/>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0" name="フリーフォーム 24">
              <a:extLst>
                <a:ext uri="{FF2B5EF4-FFF2-40B4-BE49-F238E27FC236}">
                  <a16:creationId xmlns:a16="http://schemas.microsoft.com/office/drawing/2014/main" id="{593BEDA2-76F9-6C77-DACA-551FFFC19611}"/>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1" name="フリーフォーム 25">
              <a:extLst>
                <a:ext uri="{FF2B5EF4-FFF2-40B4-BE49-F238E27FC236}">
                  <a16:creationId xmlns:a16="http://schemas.microsoft.com/office/drawing/2014/main" id="{C325FBE7-8A9A-DED6-B076-B7A14FB38E41}"/>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2" name="フリーフォーム 26">
              <a:extLst>
                <a:ext uri="{FF2B5EF4-FFF2-40B4-BE49-F238E27FC236}">
                  <a16:creationId xmlns:a16="http://schemas.microsoft.com/office/drawing/2014/main" id="{90772794-77E3-B5D0-B5DF-F6B32DF960CF}"/>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3" name="フリーフォーム 27">
              <a:extLst>
                <a:ext uri="{FF2B5EF4-FFF2-40B4-BE49-F238E27FC236}">
                  <a16:creationId xmlns:a16="http://schemas.microsoft.com/office/drawing/2014/main" id="{81C057C0-DEEC-1D99-8A91-58CBA7E5499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4" name="フリーフォーム 28">
              <a:extLst>
                <a:ext uri="{FF2B5EF4-FFF2-40B4-BE49-F238E27FC236}">
                  <a16:creationId xmlns:a16="http://schemas.microsoft.com/office/drawing/2014/main" id="{BC9E8E5F-EFB7-F598-CD40-D52583C02655}"/>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5" name="フリーフォーム 29">
              <a:extLst>
                <a:ext uri="{FF2B5EF4-FFF2-40B4-BE49-F238E27FC236}">
                  <a16:creationId xmlns:a16="http://schemas.microsoft.com/office/drawing/2014/main" id="{B67FED99-969A-936E-DE00-5BCF89A51E22}"/>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6" name="フリーフォーム 30">
              <a:extLst>
                <a:ext uri="{FF2B5EF4-FFF2-40B4-BE49-F238E27FC236}">
                  <a16:creationId xmlns:a16="http://schemas.microsoft.com/office/drawing/2014/main" id="{96493634-226A-87A5-3C13-6FBA67684CA8}"/>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7" name="フリーフォーム 31">
              <a:extLst>
                <a:ext uri="{FF2B5EF4-FFF2-40B4-BE49-F238E27FC236}">
                  <a16:creationId xmlns:a16="http://schemas.microsoft.com/office/drawing/2014/main" id="{22C3FCC3-7186-BE9E-B616-6892067C205A}"/>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8" name="フリーフォーム 32">
              <a:extLst>
                <a:ext uri="{FF2B5EF4-FFF2-40B4-BE49-F238E27FC236}">
                  <a16:creationId xmlns:a16="http://schemas.microsoft.com/office/drawing/2014/main" id="{DD57C1C0-FF8E-A8D1-E328-7F26A9325200}"/>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9" name="フリーフォーム 33">
              <a:extLst>
                <a:ext uri="{FF2B5EF4-FFF2-40B4-BE49-F238E27FC236}">
                  <a16:creationId xmlns:a16="http://schemas.microsoft.com/office/drawing/2014/main" id="{E6285804-63ED-ECA7-8F36-13EBE6994299}"/>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0" name="フリーフォーム 34">
              <a:extLst>
                <a:ext uri="{FF2B5EF4-FFF2-40B4-BE49-F238E27FC236}">
                  <a16:creationId xmlns:a16="http://schemas.microsoft.com/office/drawing/2014/main" id="{550517C7-645D-CA7C-62D6-731C2E5B3FB3}"/>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1" name="フリーフォーム 35">
              <a:extLst>
                <a:ext uri="{FF2B5EF4-FFF2-40B4-BE49-F238E27FC236}">
                  <a16:creationId xmlns:a16="http://schemas.microsoft.com/office/drawing/2014/main" id="{E313740F-AA42-A319-AABE-5D22F46C786B}"/>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2" name="フリーフォーム 36">
              <a:extLst>
                <a:ext uri="{FF2B5EF4-FFF2-40B4-BE49-F238E27FC236}">
                  <a16:creationId xmlns:a16="http://schemas.microsoft.com/office/drawing/2014/main" id="{AFDB802C-DDA1-4BA7-C5FF-0DA52631FBAE}"/>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3" name="フリーフォーム 37">
              <a:extLst>
                <a:ext uri="{FF2B5EF4-FFF2-40B4-BE49-F238E27FC236}">
                  <a16:creationId xmlns:a16="http://schemas.microsoft.com/office/drawing/2014/main" id="{3CA4EBCC-6A7E-5EBD-3AD3-A156F677FB6C}"/>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4" name="フリーフォーム 38">
              <a:extLst>
                <a:ext uri="{FF2B5EF4-FFF2-40B4-BE49-F238E27FC236}">
                  <a16:creationId xmlns:a16="http://schemas.microsoft.com/office/drawing/2014/main" id="{C4C3C2A8-AEF4-13CD-86F0-7A6AEBD65D7F}"/>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5" name="フリーフォーム 39">
              <a:extLst>
                <a:ext uri="{FF2B5EF4-FFF2-40B4-BE49-F238E27FC236}">
                  <a16:creationId xmlns:a16="http://schemas.microsoft.com/office/drawing/2014/main" id="{8C5CCFB7-96A1-CBDF-2923-190564E03E46}"/>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6" name="フリーフォーム 40">
              <a:extLst>
                <a:ext uri="{FF2B5EF4-FFF2-40B4-BE49-F238E27FC236}">
                  <a16:creationId xmlns:a16="http://schemas.microsoft.com/office/drawing/2014/main" id="{85D62475-4042-FD85-0B69-8E26CCECF67D}"/>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7" name="フリーフォーム 41">
              <a:extLst>
                <a:ext uri="{FF2B5EF4-FFF2-40B4-BE49-F238E27FC236}">
                  <a16:creationId xmlns:a16="http://schemas.microsoft.com/office/drawing/2014/main" id="{C9D76442-B93A-519A-11BD-A38BF4A901FA}"/>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8" name="フリーフォーム 42">
              <a:extLst>
                <a:ext uri="{FF2B5EF4-FFF2-40B4-BE49-F238E27FC236}">
                  <a16:creationId xmlns:a16="http://schemas.microsoft.com/office/drawing/2014/main" id="{A289264E-A1A5-497F-4917-ABE7D9253263}"/>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9" name="フリーフォーム 43">
              <a:extLst>
                <a:ext uri="{FF2B5EF4-FFF2-40B4-BE49-F238E27FC236}">
                  <a16:creationId xmlns:a16="http://schemas.microsoft.com/office/drawing/2014/main" id="{FD7D3FA2-DD69-67EC-0D06-B53C1087C87C}"/>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0" name="フリーフォーム 44">
              <a:extLst>
                <a:ext uri="{FF2B5EF4-FFF2-40B4-BE49-F238E27FC236}">
                  <a16:creationId xmlns:a16="http://schemas.microsoft.com/office/drawing/2014/main" id="{05180466-2518-15AB-FF97-EB80394E34D4}"/>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1" name="フリーフォーム 45">
              <a:extLst>
                <a:ext uri="{FF2B5EF4-FFF2-40B4-BE49-F238E27FC236}">
                  <a16:creationId xmlns:a16="http://schemas.microsoft.com/office/drawing/2014/main" id="{3E86EE85-D5A7-5F06-ECFC-7D18123C43BA}"/>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2" name="フリーフォーム 46">
              <a:extLst>
                <a:ext uri="{FF2B5EF4-FFF2-40B4-BE49-F238E27FC236}">
                  <a16:creationId xmlns:a16="http://schemas.microsoft.com/office/drawing/2014/main" id="{33B222E7-6E7B-8945-BE2E-5BF8548CC822}"/>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3" name="フリーフォーム 47">
              <a:extLst>
                <a:ext uri="{FF2B5EF4-FFF2-40B4-BE49-F238E27FC236}">
                  <a16:creationId xmlns:a16="http://schemas.microsoft.com/office/drawing/2014/main" id="{B2E699FE-C58E-41B1-F2FF-3459ED27032F}"/>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4" name="フリーフォーム 48">
              <a:extLst>
                <a:ext uri="{FF2B5EF4-FFF2-40B4-BE49-F238E27FC236}">
                  <a16:creationId xmlns:a16="http://schemas.microsoft.com/office/drawing/2014/main" id="{4440945D-A9E2-BFE3-85FA-8227812986DB}"/>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5" name="フリーフォーム 49">
              <a:extLst>
                <a:ext uri="{FF2B5EF4-FFF2-40B4-BE49-F238E27FC236}">
                  <a16:creationId xmlns:a16="http://schemas.microsoft.com/office/drawing/2014/main" id="{A8FD47BB-2C85-15CD-17FE-1D3AC36AF8C2}"/>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6" name="フリーフォーム 50">
              <a:extLst>
                <a:ext uri="{FF2B5EF4-FFF2-40B4-BE49-F238E27FC236}">
                  <a16:creationId xmlns:a16="http://schemas.microsoft.com/office/drawing/2014/main" id="{8DB55E4E-2321-AB09-5C23-FBCC13A637ED}"/>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7" name="フリーフォーム 51">
              <a:extLst>
                <a:ext uri="{FF2B5EF4-FFF2-40B4-BE49-F238E27FC236}">
                  <a16:creationId xmlns:a16="http://schemas.microsoft.com/office/drawing/2014/main" id="{52AF106C-482D-7208-198F-25229AF681F3}"/>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8" name="フリーフォーム 52">
              <a:extLst>
                <a:ext uri="{FF2B5EF4-FFF2-40B4-BE49-F238E27FC236}">
                  <a16:creationId xmlns:a16="http://schemas.microsoft.com/office/drawing/2014/main" id="{0EE06C6C-EEA5-AB2B-A523-B01E26D67089}"/>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9" name="フリーフォーム 53">
              <a:extLst>
                <a:ext uri="{FF2B5EF4-FFF2-40B4-BE49-F238E27FC236}">
                  <a16:creationId xmlns:a16="http://schemas.microsoft.com/office/drawing/2014/main" id="{8A1F68F6-1E5F-C09C-4BBB-EB76E92C76C4}"/>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0" name="フリーフォーム 54">
              <a:extLst>
                <a:ext uri="{FF2B5EF4-FFF2-40B4-BE49-F238E27FC236}">
                  <a16:creationId xmlns:a16="http://schemas.microsoft.com/office/drawing/2014/main" id="{E0CC4C5D-A476-3D39-F215-86E1285F3476}"/>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1" name="フリーフォーム 55">
              <a:extLst>
                <a:ext uri="{FF2B5EF4-FFF2-40B4-BE49-F238E27FC236}">
                  <a16:creationId xmlns:a16="http://schemas.microsoft.com/office/drawing/2014/main" id="{2A471473-0418-0A77-C8A9-6AE3B20E5168}"/>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2" name="フリーフォーム 56">
              <a:extLst>
                <a:ext uri="{FF2B5EF4-FFF2-40B4-BE49-F238E27FC236}">
                  <a16:creationId xmlns:a16="http://schemas.microsoft.com/office/drawing/2014/main" id="{23F7282C-7276-0327-7683-C71ED9CD5E48}"/>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3" name="フリーフォーム 57">
              <a:extLst>
                <a:ext uri="{FF2B5EF4-FFF2-40B4-BE49-F238E27FC236}">
                  <a16:creationId xmlns:a16="http://schemas.microsoft.com/office/drawing/2014/main" id="{C2D93D6C-AB74-0619-3A79-BBD1D2082872}"/>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4" name="フリーフォーム 58">
              <a:extLst>
                <a:ext uri="{FF2B5EF4-FFF2-40B4-BE49-F238E27FC236}">
                  <a16:creationId xmlns:a16="http://schemas.microsoft.com/office/drawing/2014/main" id="{AABBCA35-8C6D-6835-C3DD-D449A6BE4484}"/>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5" name="フリーフォーム 59">
              <a:extLst>
                <a:ext uri="{FF2B5EF4-FFF2-40B4-BE49-F238E27FC236}">
                  <a16:creationId xmlns:a16="http://schemas.microsoft.com/office/drawing/2014/main" id="{A80874E1-1C4C-018B-2AA5-AC7FB33FF951}"/>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6" name="フリーフォーム 60">
              <a:extLst>
                <a:ext uri="{FF2B5EF4-FFF2-40B4-BE49-F238E27FC236}">
                  <a16:creationId xmlns:a16="http://schemas.microsoft.com/office/drawing/2014/main" id="{7AD0E582-CB05-5594-0211-AF5DE4B7758F}"/>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7" name="フリーフォーム 61">
              <a:extLst>
                <a:ext uri="{FF2B5EF4-FFF2-40B4-BE49-F238E27FC236}">
                  <a16:creationId xmlns:a16="http://schemas.microsoft.com/office/drawing/2014/main" id="{C5E607F7-F753-03AE-1F79-53C22D4270CA}"/>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8" name="フリーフォーム 62">
              <a:extLst>
                <a:ext uri="{FF2B5EF4-FFF2-40B4-BE49-F238E27FC236}">
                  <a16:creationId xmlns:a16="http://schemas.microsoft.com/office/drawing/2014/main" id="{C7587ECA-C669-0776-1B12-052B94F56467}"/>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9" name="フリーフォーム 63">
              <a:extLst>
                <a:ext uri="{FF2B5EF4-FFF2-40B4-BE49-F238E27FC236}">
                  <a16:creationId xmlns:a16="http://schemas.microsoft.com/office/drawing/2014/main" id="{49DA7A7D-BBFA-6492-F79A-3C6C7E5DCC31}"/>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0" name="フリーフォーム 64">
              <a:extLst>
                <a:ext uri="{FF2B5EF4-FFF2-40B4-BE49-F238E27FC236}">
                  <a16:creationId xmlns:a16="http://schemas.microsoft.com/office/drawing/2014/main" id="{BDC3708E-F79A-FC7D-696A-6586D466F2D3}"/>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1" name="フリーフォーム 65">
              <a:extLst>
                <a:ext uri="{FF2B5EF4-FFF2-40B4-BE49-F238E27FC236}">
                  <a16:creationId xmlns:a16="http://schemas.microsoft.com/office/drawing/2014/main" id="{AFB31031-8750-704F-F70D-7CEA0FD2B234}"/>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2" name="フリーフォーム 66">
              <a:extLst>
                <a:ext uri="{FF2B5EF4-FFF2-40B4-BE49-F238E27FC236}">
                  <a16:creationId xmlns:a16="http://schemas.microsoft.com/office/drawing/2014/main" id="{8A3D83C9-F053-83C3-0968-AF518C857F6C}"/>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3" name="フリーフォーム 67">
              <a:extLst>
                <a:ext uri="{FF2B5EF4-FFF2-40B4-BE49-F238E27FC236}">
                  <a16:creationId xmlns:a16="http://schemas.microsoft.com/office/drawing/2014/main" id="{8D67CD60-CBF2-12C2-8A92-2AA94955E1F9}"/>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4" name="フリーフォーム 68">
              <a:extLst>
                <a:ext uri="{FF2B5EF4-FFF2-40B4-BE49-F238E27FC236}">
                  <a16:creationId xmlns:a16="http://schemas.microsoft.com/office/drawing/2014/main" id="{6E87DE6C-DBE9-39E9-B83B-46D2EE849A54}"/>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5" name="フリーフォーム 69">
              <a:extLst>
                <a:ext uri="{FF2B5EF4-FFF2-40B4-BE49-F238E27FC236}">
                  <a16:creationId xmlns:a16="http://schemas.microsoft.com/office/drawing/2014/main" id="{28266E9C-CFDE-E444-BAF3-00124014A5A4}"/>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6" name="フリーフォーム 70">
              <a:extLst>
                <a:ext uri="{FF2B5EF4-FFF2-40B4-BE49-F238E27FC236}">
                  <a16:creationId xmlns:a16="http://schemas.microsoft.com/office/drawing/2014/main" id="{492B9B45-BBED-EBE6-C3E4-FB1C391156D9}"/>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7" name="フリーフォーム 71">
              <a:extLst>
                <a:ext uri="{FF2B5EF4-FFF2-40B4-BE49-F238E27FC236}">
                  <a16:creationId xmlns:a16="http://schemas.microsoft.com/office/drawing/2014/main" id="{EACE622D-9CA3-A892-07B3-B494C0399518}"/>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8" name="フリーフォーム 72">
              <a:extLst>
                <a:ext uri="{FF2B5EF4-FFF2-40B4-BE49-F238E27FC236}">
                  <a16:creationId xmlns:a16="http://schemas.microsoft.com/office/drawing/2014/main" id="{73707164-E16B-9869-F166-3E5F1F8F5853}"/>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9" name="フリーフォーム 73">
              <a:extLst>
                <a:ext uri="{FF2B5EF4-FFF2-40B4-BE49-F238E27FC236}">
                  <a16:creationId xmlns:a16="http://schemas.microsoft.com/office/drawing/2014/main" id="{4A03C892-5AB8-5B33-ACC2-6138A381B64E}"/>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0" name="フリーフォーム 74">
              <a:extLst>
                <a:ext uri="{FF2B5EF4-FFF2-40B4-BE49-F238E27FC236}">
                  <a16:creationId xmlns:a16="http://schemas.microsoft.com/office/drawing/2014/main" id="{EA697FE0-2C38-ED14-D622-077790C4D113}"/>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1" name="フリーフォーム 75">
              <a:extLst>
                <a:ext uri="{FF2B5EF4-FFF2-40B4-BE49-F238E27FC236}">
                  <a16:creationId xmlns:a16="http://schemas.microsoft.com/office/drawing/2014/main" id="{AEDD2D0F-55BB-E320-7F9F-BF9138CD5883}"/>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2" name="フリーフォーム 76">
              <a:extLst>
                <a:ext uri="{FF2B5EF4-FFF2-40B4-BE49-F238E27FC236}">
                  <a16:creationId xmlns:a16="http://schemas.microsoft.com/office/drawing/2014/main" id="{61BFBE7A-9853-8788-CD65-3AA49C4EB9C1}"/>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3" name="フリーフォーム 77">
              <a:extLst>
                <a:ext uri="{FF2B5EF4-FFF2-40B4-BE49-F238E27FC236}">
                  <a16:creationId xmlns:a16="http://schemas.microsoft.com/office/drawing/2014/main" id="{179B8A61-267A-900A-FE32-927A52835EDF}"/>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4" name="フリーフォーム 78">
              <a:extLst>
                <a:ext uri="{FF2B5EF4-FFF2-40B4-BE49-F238E27FC236}">
                  <a16:creationId xmlns:a16="http://schemas.microsoft.com/office/drawing/2014/main" id="{9B4EA993-774C-79D9-9E64-C3224F3AF28E}"/>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5" name="フリーフォーム 79">
              <a:extLst>
                <a:ext uri="{FF2B5EF4-FFF2-40B4-BE49-F238E27FC236}">
                  <a16:creationId xmlns:a16="http://schemas.microsoft.com/office/drawing/2014/main" id="{557EDE39-5A7F-9BE4-D100-D3606C463B42}"/>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6" name="フリーフォーム 80">
              <a:extLst>
                <a:ext uri="{FF2B5EF4-FFF2-40B4-BE49-F238E27FC236}">
                  <a16:creationId xmlns:a16="http://schemas.microsoft.com/office/drawing/2014/main" id="{07E9D925-C802-D1AD-560B-FA1A2FE723DA}"/>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7" name="フリーフォーム 81">
              <a:extLst>
                <a:ext uri="{FF2B5EF4-FFF2-40B4-BE49-F238E27FC236}">
                  <a16:creationId xmlns:a16="http://schemas.microsoft.com/office/drawing/2014/main" id="{405DA850-DA61-DDA8-90DA-D6A9E16F0669}"/>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8" name="フリーフォーム 82">
              <a:extLst>
                <a:ext uri="{FF2B5EF4-FFF2-40B4-BE49-F238E27FC236}">
                  <a16:creationId xmlns:a16="http://schemas.microsoft.com/office/drawing/2014/main" id="{42E8674A-9245-F4C4-A54E-A664D7D5A6CC}"/>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9" name="フリーフォーム 83">
              <a:extLst>
                <a:ext uri="{FF2B5EF4-FFF2-40B4-BE49-F238E27FC236}">
                  <a16:creationId xmlns:a16="http://schemas.microsoft.com/office/drawing/2014/main" id="{791F2BFA-19BE-8B45-D676-840025CF4FDF}"/>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80" name="フリーフォーム 84">
              <a:extLst>
                <a:ext uri="{FF2B5EF4-FFF2-40B4-BE49-F238E27FC236}">
                  <a16:creationId xmlns:a16="http://schemas.microsoft.com/office/drawing/2014/main" id="{6051B50A-2574-9CCD-2D1C-038A182A8E36}"/>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81" name="フリーフォーム 85">
              <a:extLst>
                <a:ext uri="{FF2B5EF4-FFF2-40B4-BE49-F238E27FC236}">
                  <a16:creationId xmlns:a16="http://schemas.microsoft.com/office/drawing/2014/main" id="{2B7DD680-B552-CB1D-A144-5130A8751215}"/>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932945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C3FAA-7744-9942-9317-508E7CC6A94C}" type="datetime1">
              <a:rPr kumimoji="1" lang="ja-JP" altLang="en-US" smtClean="0"/>
              <a:t>2023/8/28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B220-6376-054D-B25D-3CDE0CEDFD47}" type="slidenum">
              <a:rPr kumimoji="1" lang="ja-JP" altLang="en-US" smtClean="0"/>
              <a:t>‹#›</a:t>
            </a:fld>
            <a:r>
              <a:rPr kumimoji="1" lang="en-US" altLang="ja-JP" dirty="0"/>
              <a:t>/33</a:t>
            </a:r>
            <a:endParaRPr kumimoji="1" lang="ja-JP" altLang="en-US"/>
          </a:p>
        </p:txBody>
      </p:sp>
    </p:spTree>
    <p:extLst>
      <p:ext uri="{BB962C8B-B14F-4D97-AF65-F5344CB8AC3E}">
        <p14:creationId xmlns:p14="http://schemas.microsoft.com/office/powerpoint/2010/main" val="8676797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446088" indent="-446088" algn="l" defTabSz="914400" rtl="0" eaLnBrk="1" latinLnBrk="0" hangingPunct="1">
        <a:lnSpc>
          <a:spcPct val="110000"/>
        </a:lnSpc>
        <a:spcBef>
          <a:spcPts val="1800"/>
        </a:spcBef>
        <a:buClr>
          <a:schemeClr val="accent4"/>
        </a:buClr>
        <a:buFont typeface="Wingdings" panose="05000000000000000000" pitchFamily="2" charset="2"/>
        <a:buChar char="l"/>
        <a:defRPr kumimoji="1" sz="2800" b="1" kern="1200">
          <a:solidFill>
            <a:schemeClr val="tx1"/>
          </a:solidFill>
          <a:latin typeface="游ゴシック" panose="020B0400000000000000" pitchFamily="50" charset="-128"/>
          <a:ea typeface="游ゴシック" panose="020B0400000000000000" pitchFamily="50" charset="-128"/>
          <a:cs typeface="+mn-cs"/>
        </a:defRPr>
      </a:lvl1pPr>
      <a:lvl2pPr marL="898525" indent="-441325" algn="l" defTabSz="914400" rtl="0" eaLnBrk="1" latinLnBrk="0" hangingPunct="1">
        <a:lnSpc>
          <a:spcPct val="110000"/>
        </a:lnSpc>
        <a:spcBef>
          <a:spcPts val="0"/>
        </a:spcBef>
        <a:buFont typeface="Wingdings" panose="05000000000000000000" pitchFamily="2" charset="2"/>
        <a:buChar char="l"/>
        <a:defRPr kumimoji="1" sz="2400" kern="1200">
          <a:solidFill>
            <a:schemeClr val="tx2"/>
          </a:solidFill>
          <a:latin typeface="+mn-lt"/>
          <a:ea typeface="+mn-ea"/>
          <a:cs typeface="+mn-cs"/>
        </a:defRPr>
      </a:lvl2pPr>
      <a:lvl3pPr marL="1252538" indent="-338138" algn="l" defTabSz="914400" rtl="0" eaLnBrk="1" latinLnBrk="0" hangingPunct="1">
        <a:lnSpc>
          <a:spcPct val="110000"/>
        </a:lnSpc>
        <a:spcBef>
          <a:spcPts val="0"/>
        </a:spcBef>
        <a:buFont typeface="Wingdings" panose="05000000000000000000" pitchFamily="2" charset="2"/>
        <a:buChar char="l"/>
        <a:defRPr kumimoji="1" sz="2000" kern="1200">
          <a:solidFill>
            <a:schemeClr val="tx2"/>
          </a:solidFill>
          <a:latin typeface="+mn-lt"/>
          <a:ea typeface="+mn-ea"/>
          <a:cs typeface="+mn-cs"/>
        </a:defRPr>
      </a:lvl3pPr>
      <a:lvl4pPr marL="1706563" indent="-334963" algn="l" defTabSz="914400" rtl="0" eaLnBrk="1" latinLnBrk="0" hangingPunct="1">
        <a:lnSpc>
          <a:spcPct val="110000"/>
        </a:lnSpc>
        <a:spcBef>
          <a:spcPts val="0"/>
        </a:spcBef>
        <a:buFont typeface="Wingdings" panose="05000000000000000000" pitchFamily="2" charset="2"/>
        <a:buChar char="l"/>
        <a:defRPr kumimoji="1" sz="1800" kern="1200">
          <a:solidFill>
            <a:schemeClr val="tx2"/>
          </a:solidFill>
          <a:latin typeface="+mn-lt"/>
          <a:ea typeface="+mn-ea"/>
          <a:cs typeface="+mn-cs"/>
        </a:defRPr>
      </a:lvl4pPr>
      <a:lvl5pPr marL="2151063" indent="-322263" algn="l" defTabSz="914400" rtl="0" eaLnBrk="1" latinLnBrk="0" hangingPunct="1">
        <a:lnSpc>
          <a:spcPct val="110000"/>
        </a:lnSpc>
        <a:spcBef>
          <a:spcPts val="0"/>
        </a:spcBef>
        <a:buFont typeface="Wingdings" panose="05000000000000000000" pitchFamily="2" charset="2"/>
        <a:buChar char="l"/>
        <a:defRPr kumimoji="1"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4A7E7C-64EF-27A3-135B-EBF62F91C222}"/>
              </a:ext>
            </a:extLst>
          </p:cNvPr>
          <p:cNvSpPr>
            <a:spLocks noGrp="1"/>
          </p:cNvSpPr>
          <p:nvPr>
            <p:ph type="ctrTitle"/>
          </p:nvPr>
        </p:nvSpPr>
        <p:spPr>
          <a:xfrm>
            <a:off x="362034" y="2553129"/>
            <a:ext cx="11597871" cy="1304691"/>
          </a:xfrm>
          <a:prstGeom prst="rect">
            <a:avLst/>
          </a:prstGeom>
        </p:spPr>
        <p:txBody>
          <a:bodyPr>
            <a:noAutofit/>
          </a:bodyPr>
          <a:lstStyle/>
          <a:p>
            <a:r>
              <a:rPr lang="en-US" altLang="ja-JP" sz="3600" b="1" dirty="0">
                <a:latin typeface="Helvetica Neue" panose="02000503000000020004" pitchFamily="2" charset="0"/>
                <a:cs typeface="Helvetica Neue" panose="02000503000000020004" pitchFamily="2" charset="0"/>
              </a:rPr>
              <a:t>Direct measurement of the </a:t>
            </a:r>
            <a:r>
              <a:rPr lang="en-US" altLang="ja-JP" sz="3600" b="1" baseline="30000" dirty="0">
                <a:latin typeface="Helvetica Neue" panose="02000503000000020004" pitchFamily="2" charset="0"/>
                <a:cs typeface="Helvetica Neue" panose="02000503000000020004" pitchFamily="2" charset="0"/>
              </a:rPr>
              <a:t>26</a:t>
            </a:r>
            <a:r>
              <a:rPr lang="en-US" altLang="ja-JP" sz="3600" b="1" dirty="0">
                <a:latin typeface="Helvetica Neue" panose="02000503000000020004" pitchFamily="2" charset="0"/>
                <a:cs typeface="Helvetica Neue" panose="02000503000000020004" pitchFamily="2" charset="0"/>
              </a:rPr>
              <a:t>Si(α, p)</a:t>
            </a:r>
            <a:r>
              <a:rPr lang="en-US" altLang="ja-JP" sz="3600" b="1" baseline="30000" dirty="0">
                <a:latin typeface="Helvetica Neue" panose="02000503000000020004" pitchFamily="2" charset="0"/>
                <a:cs typeface="Helvetica Neue" panose="02000503000000020004" pitchFamily="2" charset="0"/>
              </a:rPr>
              <a:t>29</a:t>
            </a:r>
            <a:r>
              <a:rPr lang="en-US" altLang="ja-JP" sz="3600" b="1" dirty="0">
                <a:latin typeface="Helvetica Neue" panose="02000503000000020004" pitchFamily="2" charset="0"/>
                <a:cs typeface="Helvetica Neue" panose="02000503000000020004" pitchFamily="2" charset="0"/>
              </a:rPr>
              <a:t>P</a:t>
            </a:r>
            <a:r>
              <a:rPr kumimoji="1" lang="en-US" altLang="ja-JP" sz="3600" b="1" dirty="0">
                <a:latin typeface="Helvetica Neue" panose="02000503000000020004" pitchFamily="2" charset="0"/>
                <a:cs typeface="Helvetica Neue" panose="02000503000000020004" pitchFamily="2" charset="0"/>
              </a:rPr>
              <a:t> reaction </a:t>
            </a:r>
            <a:br>
              <a:rPr kumimoji="1" lang="en-US" altLang="ja-JP" sz="3600" b="1" dirty="0">
                <a:latin typeface="Helvetica Neue" panose="02000503000000020004" pitchFamily="2" charset="0"/>
                <a:cs typeface="Helvetica Neue" panose="02000503000000020004" pitchFamily="2" charset="0"/>
              </a:rPr>
            </a:br>
            <a:r>
              <a:rPr kumimoji="1" lang="en-US" altLang="ja-JP" sz="3600" b="1" dirty="0">
                <a:latin typeface="Helvetica Neue" panose="02000503000000020004" pitchFamily="2" charset="0"/>
                <a:cs typeface="Helvetica Neue" panose="02000503000000020004" pitchFamily="2" charset="0"/>
              </a:rPr>
              <a:t>for the nucleosynthesis in X-ray bursts</a:t>
            </a:r>
            <a:endParaRPr kumimoji="1" lang="ja-JP" altLang="en-US" sz="3600" b="1" dirty="0">
              <a:latin typeface="Helvetica Neue" panose="02000503000000020004" pitchFamily="2" charset="0"/>
              <a:cs typeface="Helvetica Neue" panose="02000503000000020004" pitchFamily="2" charset="0"/>
            </a:endParaRPr>
          </a:p>
        </p:txBody>
      </p:sp>
      <p:sp>
        <p:nvSpPr>
          <p:cNvPr id="3" name="字幕 2">
            <a:extLst>
              <a:ext uri="{FF2B5EF4-FFF2-40B4-BE49-F238E27FC236}">
                <a16:creationId xmlns:a16="http://schemas.microsoft.com/office/drawing/2014/main" id="{B05C39DE-1415-2033-F750-5CFBEC734C9A}"/>
              </a:ext>
            </a:extLst>
          </p:cNvPr>
          <p:cNvSpPr>
            <a:spLocks noGrp="1"/>
          </p:cNvSpPr>
          <p:nvPr>
            <p:ph type="subTitle" idx="1"/>
          </p:nvPr>
        </p:nvSpPr>
        <p:spPr>
          <a:xfrm>
            <a:off x="1685044" y="4525280"/>
            <a:ext cx="9668756" cy="1423263"/>
          </a:xfrm>
          <a:prstGeom prst="rect">
            <a:avLst/>
          </a:prstGeom>
        </p:spPr>
        <p:txBody>
          <a:bodyPr>
            <a:normAutofit/>
          </a:bodyPr>
          <a:lstStyle/>
          <a:p>
            <a:pPr algn="r"/>
            <a:r>
              <a:rPr lang="en-US" altLang="ja-JP" dirty="0">
                <a:latin typeface="Helvetica Neue" panose="02000503000000020004" pitchFamily="2" charset="0"/>
                <a:ea typeface="Helvetica Neue" panose="02000503000000020004" pitchFamily="2" charset="0"/>
                <a:cs typeface="Helvetica Neue" panose="02000503000000020004" pitchFamily="2" charset="0"/>
              </a:rPr>
              <a:t>Short presentation, 2023/8/31</a:t>
            </a:r>
            <a:br>
              <a:rPr lang="en-US" altLang="ja-JP" dirty="0">
                <a:latin typeface="Helvetica Neue" panose="02000503000000020004" pitchFamily="2" charset="0"/>
                <a:ea typeface="Helvetica Neue" panose="02000503000000020004" pitchFamily="2" charset="0"/>
                <a:cs typeface="Helvetica Neue" panose="02000503000000020004" pitchFamily="2" charset="0"/>
              </a:rPr>
            </a:br>
            <a:r>
              <a:rPr lang="en-US" altLang="ja-JP" dirty="0">
                <a:latin typeface="Helvetica Neue" panose="02000503000000020004" pitchFamily="2" charset="0"/>
                <a:ea typeface="Helvetica Neue" panose="02000503000000020004" pitchFamily="2" charset="0"/>
                <a:cs typeface="Helvetica Neue" panose="02000503000000020004" pitchFamily="2" charset="0"/>
              </a:rPr>
              <a:t>CNS, D1, </a:t>
            </a:r>
            <a:r>
              <a:rPr lang="en-US" altLang="ja-JP" dirty="0" err="1">
                <a:latin typeface="Helvetica Neue" panose="02000503000000020004" pitchFamily="2" charset="0"/>
                <a:ea typeface="Helvetica Neue" panose="02000503000000020004" pitchFamily="2" charset="0"/>
                <a:cs typeface="Helvetica Neue" panose="02000503000000020004" pitchFamily="2" charset="0"/>
              </a:rPr>
              <a:t>Kodai</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 Okawa </a:t>
            </a:r>
            <a:endParaRPr kumimoji="1" lang="ja-JP" altLang="en-US" dirty="0">
              <a:latin typeface="Helvetica Neue" panose="02000503000000020004" pitchFamily="2" charset="0"/>
              <a:cs typeface="Helvetica Neue" panose="02000503000000020004" pitchFamily="2" charset="0"/>
            </a:endParaRPr>
          </a:p>
        </p:txBody>
      </p:sp>
      <p:grpSp>
        <p:nvGrpSpPr>
          <p:cNvPr id="5" name="行" descr="行のグラフィック">
            <a:extLst>
              <a:ext uri="{FF2B5EF4-FFF2-40B4-BE49-F238E27FC236}">
                <a16:creationId xmlns:a16="http://schemas.microsoft.com/office/drawing/2014/main" id="{11FD1FE8-DBC4-D48E-BC45-81C66C38BC2F}"/>
              </a:ext>
            </a:extLst>
          </p:cNvPr>
          <p:cNvGrpSpPr/>
          <p:nvPr/>
        </p:nvGrpSpPr>
        <p:grpSpPr bwMode="invGray">
          <a:xfrm>
            <a:off x="667643" y="4257109"/>
            <a:ext cx="11250254" cy="57689"/>
            <a:chOff x="1522413" y="1514475"/>
            <a:chExt cx="10569575" cy="64008"/>
          </a:xfrm>
        </p:grpSpPr>
        <p:sp>
          <p:nvSpPr>
            <p:cNvPr id="6" name="フリーフォーム 10">
              <a:extLst>
                <a:ext uri="{FF2B5EF4-FFF2-40B4-BE49-F238E27FC236}">
                  <a16:creationId xmlns:a16="http://schemas.microsoft.com/office/drawing/2014/main" id="{595A5665-23B5-5FDA-2629-385F2EA4D85F}"/>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 name="フリーフォーム 11">
              <a:extLst>
                <a:ext uri="{FF2B5EF4-FFF2-40B4-BE49-F238E27FC236}">
                  <a16:creationId xmlns:a16="http://schemas.microsoft.com/office/drawing/2014/main" id="{93DB9289-7473-2F73-8133-2CE6FED0285D}"/>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8" name="フリーフォーム 12">
              <a:extLst>
                <a:ext uri="{FF2B5EF4-FFF2-40B4-BE49-F238E27FC236}">
                  <a16:creationId xmlns:a16="http://schemas.microsoft.com/office/drawing/2014/main" id="{6B1FF125-5D03-9C4A-228B-40C1AE8AC0A8}"/>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9" name="フリーフォーム 15">
              <a:extLst>
                <a:ext uri="{FF2B5EF4-FFF2-40B4-BE49-F238E27FC236}">
                  <a16:creationId xmlns:a16="http://schemas.microsoft.com/office/drawing/2014/main" id="{435F877C-AE0C-E1C6-3981-AA52D955D27B}"/>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0" name="フリーフォーム 16">
              <a:extLst>
                <a:ext uri="{FF2B5EF4-FFF2-40B4-BE49-F238E27FC236}">
                  <a16:creationId xmlns:a16="http://schemas.microsoft.com/office/drawing/2014/main" id="{03F622DE-2BE5-437D-48E2-DFBFF65B749A}"/>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1" name="フリーフォーム 17">
              <a:extLst>
                <a:ext uri="{FF2B5EF4-FFF2-40B4-BE49-F238E27FC236}">
                  <a16:creationId xmlns:a16="http://schemas.microsoft.com/office/drawing/2014/main" id="{A0873CBF-D9F4-8725-71FD-F9E4B705E3CA}"/>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2" name="フリーフォーム 18">
              <a:extLst>
                <a:ext uri="{FF2B5EF4-FFF2-40B4-BE49-F238E27FC236}">
                  <a16:creationId xmlns:a16="http://schemas.microsoft.com/office/drawing/2014/main" id="{1279D639-C57A-4E71-E8C8-A98FA980E538}"/>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3" name="フリーフォーム 19">
              <a:extLst>
                <a:ext uri="{FF2B5EF4-FFF2-40B4-BE49-F238E27FC236}">
                  <a16:creationId xmlns:a16="http://schemas.microsoft.com/office/drawing/2014/main" id="{290BCC7A-BE2B-3EED-E836-C8FE0ED6DE27}"/>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4" name="フリーフォーム 20">
              <a:extLst>
                <a:ext uri="{FF2B5EF4-FFF2-40B4-BE49-F238E27FC236}">
                  <a16:creationId xmlns:a16="http://schemas.microsoft.com/office/drawing/2014/main" id="{B57E1F73-FA85-9D1B-D73E-5D40BB5C68AC}"/>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5" name="フリーフォーム 21">
              <a:extLst>
                <a:ext uri="{FF2B5EF4-FFF2-40B4-BE49-F238E27FC236}">
                  <a16:creationId xmlns:a16="http://schemas.microsoft.com/office/drawing/2014/main" id="{79DCF16D-DA27-BD59-D9B9-A11B9B28535E}"/>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6" name="フリーフォーム 22">
              <a:extLst>
                <a:ext uri="{FF2B5EF4-FFF2-40B4-BE49-F238E27FC236}">
                  <a16:creationId xmlns:a16="http://schemas.microsoft.com/office/drawing/2014/main" id="{929CD24F-6A64-7689-6D45-CF7D8C1A41FE}"/>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7" name="フリーフォーム 23">
              <a:extLst>
                <a:ext uri="{FF2B5EF4-FFF2-40B4-BE49-F238E27FC236}">
                  <a16:creationId xmlns:a16="http://schemas.microsoft.com/office/drawing/2014/main" id="{C7CFD7C4-86E3-0CD4-E0A5-DE9A5D3E317D}"/>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8" name="フリーフォーム 24">
              <a:extLst>
                <a:ext uri="{FF2B5EF4-FFF2-40B4-BE49-F238E27FC236}">
                  <a16:creationId xmlns:a16="http://schemas.microsoft.com/office/drawing/2014/main" id="{C8FC2E07-DD24-6226-1ED5-A1663D870EFC}"/>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19" name="フリーフォーム 25">
              <a:extLst>
                <a:ext uri="{FF2B5EF4-FFF2-40B4-BE49-F238E27FC236}">
                  <a16:creationId xmlns:a16="http://schemas.microsoft.com/office/drawing/2014/main" id="{137578A7-EC3E-6BBB-8A49-EAD1552C7DD2}"/>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0" name="フリーフォーム 26">
              <a:extLst>
                <a:ext uri="{FF2B5EF4-FFF2-40B4-BE49-F238E27FC236}">
                  <a16:creationId xmlns:a16="http://schemas.microsoft.com/office/drawing/2014/main" id="{287E8D50-3859-696C-A0CD-38F41A5909F6}"/>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1" name="フリーフォーム 27">
              <a:extLst>
                <a:ext uri="{FF2B5EF4-FFF2-40B4-BE49-F238E27FC236}">
                  <a16:creationId xmlns:a16="http://schemas.microsoft.com/office/drawing/2014/main" id="{B5E39389-A8E3-4A35-9647-B61621CDC3A8}"/>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2" name="フリーフォーム 28">
              <a:extLst>
                <a:ext uri="{FF2B5EF4-FFF2-40B4-BE49-F238E27FC236}">
                  <a16:creationId xmlns:a16="http://schemas.microsoft.com/office/drawing/2014/main" id="{6470D631-D1E7-6B27-00B7-A5988D86CEDE}"/>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3" name="フリーフォーム 29">
              <a:extLst>
                <a:ext uri="{FF2B5EF4-FFF2-40B4-BE49-F238E27FC236}">
                  <a16:creationId xmlns:a16="http://schemas.microsoft.com/office/drawing/2014/main" id="{B33BB86E-210A-321F-B994-C84F2E702911}"/>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4" name="フリーフォーム 30">
              <a:extLst>
                <a:ext uri="{FF2B5EF4-FFF2-40B4-BE49-F238E27FC236}">
                  <a16:creationId xmlns:a16="http://schemas.microsoft.com/office/drawing/2014/main" id="{8A156DDE-649B-9FBF-D40F-8BD1C5A506D4}"/>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5" name="フリーフォーム 31">
              <a:extLst>
                <a:ext uri="{FF2B5EF4-FFF2-40B4-BE49-F238E27FC236}">
                  <a16:creationId xmlns:a16="http://schemas.microsoft.com/office/drawing/2014/main" id="{AE369E78-1389-8367-7EA8-B07B12A0F3E0}"/>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6" name="フリーフォーム 32">
              <a:extLst>
                <a:ext uri="{FF2B5EF4-FFF2-40B4-BE49-F238E27FC236}">
                  <a16:creationId xmlns:a16="http://schemas.microsoft.com/office/drawing/2014/main" id="{5F77BA31-98B0-75DA-9A93-3C2357924A8F}"/>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7" name="フリーフォーム 33">
              <a:extLst>
                <a:ext uri="{FF2B5EF4-FFF2-40B4-BE49-F238E27FC236}">
                  <a16:creationId xmlns:a16="http://schemas.microsoft.com/office/drawing/2014/main" id="{9203CBB4-C976-5CB6-13F2-20A183E0F2E4}"/>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8" name="フリーフォーム 34">
              <a:extLst>
                <a:ext uri="{FF2B5EF4-FFF2-40B4-BE49-F238E27FC236}">
                  <a16:creationId xmlns:a16="http://schemas.microsoft.com/office/drawing/2014/main" id="{E83BAA38-0203-1C72-E712-E32E3FB89352}"/>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29" name="フリーフォーム 35">
              <a:extLst>
                <a:ext uri="{FF2B5EF4-FFF2-40B4-BE49-F238E27FC236}">
                  <a16:creationId xmlns:a16="http://schemas.microsoft.com/office/drawing/2014/main" id="{8259F3DC-A8BE-BC09-7125-0AF9A114B34E}"/>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0" name="フリーフォーム 36">
              <a:extLst>
                <a:ext uri="{FF2B5EF4-FFF2-40B4-BE49-F238E27FC236}">
                  <a16:creationId xmlns:a16="http://schemas.microsoft.com/office/drawing/2014/main" id="{EA251364-ED3D-8D32-3EAA-A9EB77142E85}"/>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1" name="フリーフォーム 37">
              <a:extLst>
                <a:ext uri="{FF2B5EF4-FFF2-40B4-BE49-F238E27FC236}">
                  <a16:creationId xmlns:a16="http://schemas.microsoft.com/office/drawing/2014/main" id="{BCF362DA-14BB-6E56-E9A3-3D18BFB5D06A}"/>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2" name="フリーフォーム 38">
              <a:extLst>
                <a:ext uri="{FF2B5EF4-FFF2-40B4-BE49-F238E27FC236}">
                  <a16:creationId xmlns:a16="http://schemas.microsoft.com/office/drawing/2014/main" id="{2AFC1049-946C-621A-D735-4DF3F0DB77DB}"/>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3" name="フリーフォーム 39">
              <a:extLst>
                <a:ext uri="{FF2B5EF4-FFF2-40B4-BE49-F238E27FC236}">
                  <a16:creationId xmlns:a16="http://schemas.microsoft.com/office/drawing/2014/main" id="{5ACF5710-112D-2621-FB17-BE18730B9403}"/>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4" name="フリーフォーム 40">
              <a:extLst>
                <a:ext uri="{FF2B5EF4-FFF2-40B4-BE49-F238E27FC236}">
                  <a16:creationId xmlns:a16="http://schemas.microsoft.com/office/drawing/2014/main" id="{50E177B2-8CD5-176F-8116-550F0EF3A3BE}"/>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5" name="フリーフォーム 41">
              <a:extLst>
                <a:ext uri="{FF2B5EF4-FFF2-40B4-BE49-F238E27FC236}">
                  <a16:creationId xmlns:a16="http://schemas.microsoft.com/office/drawing/2014/main" id="{37E6BA77-888C-5F46-1AB0-25A70BE683D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6" name="フリーフォーム 42">
              <a:extLst>
                <a:ext uri="{FF2B5EF4-FFF2-40B4-BE49-F238E27FC236}">
                  <a16:creationId xmlns:a16="http://schemas.microsoft.com/office/drawing/2014/main" id="{8578E3AE-270F-C55B-F717-8F9DA7FA98E5}"/>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7" name="フリーフォーム 43">
              <a:extLst>
                <a:ext uri="{FF2B5EF4-FFF2-40B4-BE49-F238E27FC236}">
                  <a16:creationId xmlns:a16="http://schemas.microsoft.com/office/drawing/2014/main" id="{1FFB528B-CFA6-0D49-10A6-D1599F13A47D}"/>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8" name="フリーフォーム 44">
              <a:extLst>
                <a:ext uri="{FF2B5EF4-FFF2-40B4-BE49-F238E27FC236}">
                  <a16:creationId xmlns:a16="http://schemas.microsoft.com/office/drawing/2014/main" id="{EF3FF36F-4598-7782-F342-1ADD195E08C4}"/>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39" name="フリーフォーム 45">
              <a:extLst>
                <a:ext uri="{FF2B5EF4-FFF2-40B4-BE49-F238E27FC236}">
                  <a16:creationId xmlns:a16="http://schemas.microsoft.com/office/drawing/2014/main" id="{A6A20665-D458-58E2-17E1-7DB06C3B4B2D}"/>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0" name="フリーフォーム 46">
              <a:extLst>
                <a:ext uri="{FF2B5EF4-FFF2-40B4-BE49-F238E27FC236}">
                  <a16:creationId xmlns:a16="http://schemas.microsoft.com/office/drawing/2014/main" id="{DB9A2DDC-93A5-6432-AC11-F269A36A39A1}"/>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1" name="フリーフォーム 47">
              <a:extLst>
                <a:ext uri="{FF2B5EF4-FFF2-40B4-BE49-F238E27FC236}">
                  <a16:creationId xmlns:a16="http://schemas.microsoft.com/office/drawing/2014/main" id="{3B79A418-F579-65D0-8861-AEDC800966DF}"/>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2" name="フリーフォーム 48">
              <a:extLst>
                <a:ext uri="{FF2B5EF4-FFF2-40B4-BE49-F238E27FC236}">
                  <a16:creationId xmlns:a16="http://schemas.microsoft.com/office/drawing/2014/main" id="{F2730801-9547-6B6B-66AE-897F142FB94F}"/>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3" name="フリーフォーム 49">
              <a:extLst>
                <a:ext uri="{FF2B5EF4-FFF2-40B4-BE49-F238E27FC236}">
                  <a16:creationId xmlns:a16="http://schemas.microsoft.com/office/drawing/2014/main" id="{AE5B4E8B-5672-2A98-BC21-886BE0207A59}"/>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4" name="フリーフォーム 50">
              <a:extLst>
                <a:ext uri="{FF2B5EF4-FFF2-40B4-BE49-F238E27FC236}">
                  <a16:creationId xmlns:a16="http://schemas.microsoft.com/office/drawing/2014/main" id="{D96B595E-B7DF-AD6A-8B00-D80B45558064}"/>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5" name="フリーフォーム 51">
              <a:extLst>
                <a:ext uri="{FF2B5EF4-FFF2-40B4-BE49-F238E27FC236}">
                  <a16:creationId xmlns:a16="http://schemas.microsoft.com/office/drawing/2014/main" id="{44D4D0C7-E4B1-E4B6-A8B9-BEBB32F73667}"/>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6" name="フリーフォーム 52">
              <a:extLst>
                <a:ext uri="{FF2B5EF4-FFF2-40B4-BE49-F238E27FC236}">
                  <a16:creationId xmlns:a16="http://schemas.microsoft.com/office/drawing/2014/main" id="{C9CCF85D-8A3B-5567-64E7-F49626880E25}"/>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7" name="フリーフォーム 53">
              <a:extLst>
                <a:ext uri="{FF2B5EF4-FFF2-40B4-BE49-F238E27FC236}">
                  <a16:creationId xmlns:a16="http://schemas.microsoft.com/office/drawing/2014/main" id="{19E21C27-8FE3-1C45-9982-982C16790CAD}"/>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8" name="フリーフォーム 54">
              <a:extLst>
                <a:ext uri="{FF2B5EF4-FFF2-40B4-BE49-F238E27FC236}">
                  <a16:creationId xmlns:a16="http://schemas.microsoft.com/office/drawing/2014/main" id="{C15B136C-B58A-2FBF-1273-3FD78B2F87AB}"/>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49" name="フリーフォーム 55">
              <a:extLst>
                <a:ext uri="{FF2B5EF4-FFF2-40B4-BE49-F238E27FC236}">
                  <a16:creationId xmlns:a16="http://schemas.microsoft.com/office/drawing/2014/main" id="{5D028440-BB9A-335D-88CB-67B97067477F}"/>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0" name="フリーフォーム 56">
              <a:extLst>
                <a:ext uri="{FF2B5EF4-FFF2-40B4-BE49-F238E27FC236}">
                  <a16:creationId xmlns:a16="http://schemas.microsoft.com/office/drawing/2014/main" id="{9A47F4A1-482A-DC78-2B93-923646AC4DEB}"/>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1" name="フリーフォーム 57">
              <a:extLst>
                <a:ext uri="{FF2B5EF4-FFF2-40B4-BE49-F238E27FC236}">
                  <a16:creationId xmlns:a16="http://schemas.microsoft.com/office/drawing/2014/main" id="{EC1415B4-58FA-BCC3-27E1-14B41DB23AA0}"/>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2" name="フリーフォーム 58">
              <a:extLst>
                <a:ext uri="{FF2B5EF4-FFF2-40B4-BE49-F238E27FC236}">
                  <a16:creationId xmlns:a16="http://schemas.microsoft.com/office/drawing/2014/main" id="{48D8F6D6-FFAF-7A81-10CA-647DA87A9561}"/>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3" name="フリーフォーム 59">
              <a:extLst>
                <a:ext uri="{FF2B5EF4-FFF2-40B4-BE49-F238E27FC236}">
                  <a16:creationId xmlns:a16="http://schemas.microsoft.com/office/drawing/2014/main" id="{31A8DC88-A377-3056-1025-EBFF9662C980}"/>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4" name="フリーフォーム 60">
              <a:extLst>
                <a:ext uri="{FF2B5EF4-FFF2-40B4-BE49-F238E27FC236}">
                  <a16:creationId xmlns:a16="http://schemas.microsoft.com/office/drawing/2014/main" id="{9512F146-7A12-4303-2D16-543FA34155A1}"/>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5" name="フリーフォーム 61">
              <a:extLst>
                <a:ext uri="{FF2B5EF4-FFF2-40B4-BE49-F238E27FC236}">
                  <a16:creationId xmlns:a16="http://schemas.microsoft.com/office/drawing/2014/main" id="{D6B26958-15FD-6493-B226-9A0905A684ED}"/>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6" name="フリーフォーム 62">
              <a:extLst>
                <a:ext uri="{FF2B5EF4-FFF2-40B4-BE49-F238E27FC236}">
                  <a16:creationId xmlns:a16="http://schemas.microsoft.com/office/drawing/2014/main" id="{4E26C056-A686-24D2-0AAD-850C5ACB3D88}"/>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7" name="フリーフォーム 63">
              <a:extLst>
                <a:ext uri="{FF2B5EF4-FFF2-40B4-BE49-F238E27FC236}">
                  <a16:creationId xmlns:a16="http://schemas.microsoft.com/office/drawing/2014/main" id="{C7EA4EC9-5F6D-8D38-8365-A3270FB6C396}"/>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8" name="フリーフォーム 64">
              <a:extLst>
                <a:ext uri="{FF2B5EF4-FFF2-40B4-BE49-F238E27FC236}">
                  <a16:creationId xmlns:a16="http://schemas.microsoft.com/office/drawing/2014/main" id="{0053C5B0-8642-0C43-285E-469CE81A8718}"/>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59" name="フリーフォーム 65">
              <a:extLst>
                <a:ext uri="{FF2B5EF4-FFF2-40B4-BE49-F238E27FC236}">
                  <a16:creationId xmlns:a16="http://schemas.microsoft.com/office/drawing/2014/main" id="{E7C3DFB2-54D4-A885-0BDF-573CAFB20082}"/>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0" name="フリーフォーム 66">
              <a:extLst>
                <a:ext uri="{FF2B5EF4-FFF2-40B4-BE49-F238E27FC236}">
                  <a16:creationId xmlns:a16="http://schemas.microsoft.com/office/drawing/2014/main" id="{C73BBE28-B2A1-C9C7-CF4B-7B8180CA5ECE}"/>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1" name="フリーフォーム 67">
              <a:extLst>
                <a:ext uri="{FF2B5EF4-FFF2-40B4-BE49-F238E27FC236}">
                  <a16:creationId xmlns:a16="http://schemas.microsoft.com/office/drawing/2014/main" id="{01B9E161-E392-BAC2-16DE-C25DF9195574}"/>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2" name="フリーフォーム 68">
              <a:extLst>
                <a:ext uri="{FF2B5EF4-FFF2-40B4-BE49-F238E27FC236}">
                  <a16:creationId xmlns:a16="http://schemas.microsoft.com/office/drawing/2014/main" id="{980AEB1B-4C40-F56A-D0A1-2F2452E9ADEF}"/>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3" name="フリーフォーム 69">
              <a:extLst>
                <a:ext uri="{FF2B5EF4-FFF2-40B4-BE49-F238E27FC236}">
                  <a16:creationId xmlns:a16="http://schemas.microsoft.com/office/drawing/2014/main" id="{1240E6BA-029B-1A3B-20C2-876B5B8518EA}"/>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4" name="フリーフォーム 70">
              <a:extLst>
                <a:ext uri="{FF2B5EF4-FFF2-40B4-BE49-F238E27FC236}">
                  <a16:creationId xmlns:a16="http://schemas.microsoft.com/office/drawing/2014/main" id="{7CCEC497-A7CE-5C14-1C1E-D1825D4CB5B0}"/>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5" name="フリーフォーム 71">
              <a:extLst>
                <a:ext uri="{FF2B5EF4-FFF2-40B4-BE49-F238E27FC236}">
                  <a16:creationId xmlns:a16="http://schemas.microsoft.com/office/drawing/2014/main" id="{CB32D99B-9885-4606-9433-165AB047D786}"/>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6" name="フリーフォーム 72">
              <a:extLst>
                <a:ext uri="{FF2B5EF4-FFF2-40B4-BE49-F238E27FC236}">
                  <a16:creationId xmlns:a16="http://schemas.microsoft.com/office/drawing/2014/main" id="{BDBF57CE-523F-7AAC-9461-D0660CECB63C}"/>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7" name="フリーフォーム 73">
              <a:extLst>
                <a:ext uri="{FF2B5EF4-FFF2-40B4-BE49-F238E27FC236}">
                  <a16:creationId xmlns:a16="http://schemas.microsoft.com/office/drawing/2014/main" id="{9542AC7D-5958-0A3D-C9E1-F0A15B148786}"/>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8" name="フリーフォーム 74">
              <a:extLst>
                <a:ext uri="{FF2B5EF4-FFF2-40B4-BE49-F238E27FC236}">
                  <a16:creationId xmlns:a16="http://schemas.microsoft.com/office/drawing/2014/main" id="{F3198D64-88A2-A214-88A0-B1155CC59FF0}"/>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69" name="フリーフォーム 75">
              <a:extLst>
                <a:ext uri="{FF2B5EF4-FFF2-40B4-BE49-F238E27FC236}">
                  <a16:creationId xmlns:a16="http://schemas.microsoft.com/office/drawing/2014/main" id="{48DEEADF-C51C-3750-B58E-C9BA0FB1DE1E}"/>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0" name="フリーフォーム 76">
              <a:extLst>
                <a:ext uri="{FF2B5EF4-FFF2-40B4-BE49-F238E27FC236}">
                  <a16:creationId xmlns:a16="http://schemas.microsoft.com/office/drawing/2014/main" id="{B2FF3C69-AE9B-66AF-880E-D88622F8C91E}"/>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1" name="フリーフォーム 77">
              <a:extLst>
                <a:ext uri="{FF2B5EF4-FFF2-40B4-BE49-F238E27FC236}">
                  <a16:creationId xmlns:a16="http://schemas.microsoft.com/office/drawing/2014/main" id="{C577031F-E796-80B5-554C-2F6551E79F6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2" name="フリーフォーム 78">
              <a:extLst>
                <a:ext uri="{FF2B5EF4-FFF2-40B4-BE49-F238E27FC236}">
                  <a16:creationId xmlns:a16="http://schemas.microsoft.com/office/drawing/2014/main" id="{5B6B3327-72B4-35E3-C219-A502DAEC186A}"/>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3" name="フリーフォーム 79">
              <a:extLst>
                <a:ext uri="{FF2B5EF4-FFF2-40B4-BE49-F238E27FC236}">
                  <a16:creationId xmlns:a16="http://schemas.microsoft.com/office/drawing/2014/main" id="{30DB2F92-3E4B-4667-5B80-34BF8873ECA1}"/>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4" name="フリーフォーム 80">
              <a:extLst>
                <a:ext uri="{FF2B5EF4-FFF2-40B4-BE49-F238E27FC236}">
                  <a16:creationId xmlns:a16="http://schemas.microsoft.com/office/drawing/2014/main" id="{7586984E-43B7-9865-4540-B37E218A50AC}"/>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5" name="フリーフォーム 81">
              <a:extLst>
                <a:ext uri="{FF2B5EF4-FFF2-40B4-BE49-F238E27FC236}">
                  <a16:creationId xmlns:a16="http://schemas.microsoft.com/office/drawing/2014/main" id="{0581E124-7460-C82F-992E-CC144B555500}"/>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6" name="フリーフォーム 82">
              <a:extLst>
                <a:ext uri="{FF2B5EF4-FFF2-40B4-BE49-F238E27FC236}">
                  <a16:creationId xmlns:a16="http://schemas.microsoft.com/office/drawing/2014/main" id="{8924F143-9A4B-199F-5C5B-7FB49E3A2119}"/>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7" name="フリーフォーム 83">
              <a:extLst>
                <a:ext uri="{FF2B5EF4-FFF2-40B4-BE49-F238E27FC236}">
                  <a16:creationId xmlns:a16="http://schemas.microsoft.com/office/drawing/2014/main" id="{C27F5E11-ACE0-4775-9027-F9D6D83A3643}"/>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8" name="フリーフォーム 84">
              <a:extLst>
                <a:ext uri="{FF2B5EF4-FFF2-40B4-BE49-F238E27FC236}">
                  <a16:creationId xmlns:a16="http://schemas.microsoft.com/office/drawing/2014/main" id="{D783B738-72F8-0A6B-7414-5E835B4D9859}"/>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sp>
          <p:nvSpPr>
            <p:cNvPr id="79" name="フリーフォーム 85">
              <a:extLst>
                <a:ext uri="{FF2B5EF4-FFF2-40B4-BE49-F238E27FC236}">
                  <a16:creationId xmlns:a16="http://schemas.microsoft.com/office/drawing/2014/main" id="{1E157602-568B-44D6-A72D-44B7B0388555}"/>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ja-JP" altLang="en-US" noProof="0" dirty="0">
                <a:ln>
                  <a:noFill/>
                </a:ln>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41141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BB4E8-9B55-D6B6-9535-2A7839BB1B5E}"/>
              </a:ext>
            </a:extLst>
          </p:cNvPr>
          <p:cNvSpPr>
            <a:spLocks noGrp="1"/>
          </p:cNvSpPr>
          <p:nvPr>
            <p:ph type="title"/>
          </p:nvPr>
        </p:nvSpPr>
        <p:spPr/>
        <p:txBody>
          <a:bodyPr>
            <a:normAutofit/>
          </a:bodyPr>
          <a:lstStyle/>
          <a:p>
            <a:r>
              <a:rPr kumimoji="1" lang="en-US" altLang="ja-JP" dirty="0">
                <a:ea typeface="Helvetica Neue" panose="02000503000000020004" pitchFamily="2" charset="0"/>
              </a:rPr>
              <a:t>Why is the </a:t>
            </a:r>
            <a:r>
              <a:rPr kumimoji="1" lang="en-US" altLang="ja-JP" baseline="30000" dirty="0">
                <a:ea typeface="Helvetica Neue" panose="02000503000000020004" pitchFamily="2" charset="0"/>
              </a:rPr>
              <a:t>26</a:t>
            </a:r>
            <a:r>
              <a:rPr kumimoji="1" lang="en-US" altLang="ja-JP" dirty="0">
                <a:ea typeface="Helvetica Neue" panose="02000503000000020004" pitchFamily="2" charset="0"/>
              </a:rPr>
              <a:t>Si(α, p)</a:t>
            </a:r>
            <a:r>
              <a:rPr kumimoji="1" lang="en-US" altLang="ja-JP" baseline="30000" dirty="0">
                <a:ea typeface="Helvetica Neue" panose="02000503000000020004" pitchFamily="2" charset="0"/>
              </a:rPr>
              <a:t>29</a:t>
            </a:r>
            <a:r>
              <a:rPr kumimoji="1" lang="en-US" altLang="ja-JP" dirty="0">
                <a:ea typeface="Helvetica Neue" panose="02000503000000020004" pitchFamily="2" charset="0"/>
              </a:rPr>
              <a:t>P reaction important?</a:t>
            </a:r>
            <a:endParaRPr kumimoji="1" lang="ja-JP" altLang="en-US">
              <a:latin typeface="Helvetica Neue" panose="02000503000000020004" pitchFamily="2" charset="0"/>
              <a:cs typeface="Helvetica Neue" panose="02000503000000020004" pitchFamily="2" charset="0"/>
            </a:endParaRPr>
          </a:p>
        </p:txBody>
      </p:sp>
      <p:pic>
        <p:nvPicPr>
          <p:cNvPr id="7" name="図 6" descr="グラフ&#10;&#10;自動的に生成された説明">
            <a:extLst>
              <a:ext uri="{FF2B5EF4-FFF2-40B4-BE49-F238E27FC236}">
                <a16:creationId xmlns:a16="http://schemas.microsoft.com/office/drawing/2014/main" id="{11DE988E-D25D-0F19-F66E-5F708043E51E}"/>
              </a:ext>
            </a:extLst>
          </p:cNvPr>
          <p:cNvPicPr>
            <a:picLocks noChangeAspect="1"/>
          </p:cNvPicPr>
          <p:nvPr/>
        </p:nvPicPr>
        <p:blipFill>
          <a:blip r:embed="rId3"/>
          <a:stretch>
            <a:fillRect/>
          </a:stretch>
        </p:blipFill>
        <p:spPr>
          <a:xfrm>
            <a:off x="2327971" y="1355511"/>
            <a:ext cx="7536057" cy="5018128"/>
          </a:xfrm>
          <a:prstGeom prst="rect">
            <a:avLst/>
          </a:prstGeom>
        </p:spPr>
      </p:pic>
      <p:sp>
        <p:nvSpPr>
          <p:cNvPr id="15" name="テキスト ボックス 14">
            <a:extLst>
              <a:ext uri="{FF2B5EF4-FFF2-40B4-BE49-F238E27FC236}">
                <a16:creationId xmlns:a16="http://schemas.microsoft.com/office/drawing/2014/main" id="{75C8CE25-AD20-D7AD-509B-AA4EB943079D}"/>
              </a:ext>
            </a:extLst>
          </p:cNvPr>
          <p:cNvSpPr txBox="1"/>
          <p:nvPr/>
        </p:nvSpPr>
        <p:spPr>
          <a:xfrm>
            <a:off x="2945295" y="3212572"/>
            <a:ext cx="1785732" cy="461665"/>
          </a:xfrm>
          <a:prstGeom prst="rect">
            <a:avLst/>
          </a:prstGeom>
          <a:solidFill>
            <a:srgbClr val="FFFFFF"/>
          </a:solidFill>
        </p:spPr>
        <p:txBody>
          <a:bodyPr wrap="square" rtlCol="0">
            <a:spAutoFit/>
          </a:bodyPr>
          <a:lstStyle/>
          <a:p>
            <a:r>
              <a:rPr kumimoji="1" lang="en-US" altLang="ja-JP" sz="24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rp</a:t>
            </a:r>
            <a:r>
              <a:rPr kumimoji="1" lang="en-US" altLang="ja-JP" sz="24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-process</a:t>
            </a:r>
            <a:endParaRPr kumimoji="1" lang="ja-JP" altLang="en-US" sz="2400" b="1">
              <a:solidFill>
                <a:srgbClr val="FF0000"/>
              </a:solidFill>
              <a:latin typeface="Helvetica Neue" panose="02000503000000020004" pitchFamily="2" charset="0"/>
              <a:cs typeface="Helvetica Neue" panose="02000503000000020004" pitchFamily="2" charset="0"/>
            </a:endParaRPr>
          </a:p>
        </p:txBody>
      </p:sp>
      <p:sp>
        <p:nvSpPr>
          <p:cNvPr id="16" name="円/楕円 15">
            <a:extLst>
              <a:ext uri="{FF2B5EF4-FFF2-40B4-BE49-F238E27FC236}">
                <a16:creationId xmlns:a16="http://schemas.microsoft.com/office/drawing/2014/main" id="{09269E97-BA6F-ED7C-02B6-A0125EE57115}"/>
              </a:ext>
            </a:extLst>
          </p:cNvPr>
          <p:cNvSpPr/>
          <p:nvPr/>
        </p:nvSpPr>
        <p:spPr>
          <a:xfrm rot="19073952">
            <a:off x="2376917" y="4245615"/>
            <a:ext cx="3547598" cy="624087"/>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B08A588-59C9-91E3-2731-E7C3EA8B6172}"/>
              </a:ext>
            </a:extLst>
          </p:cNvPr>
          <p:cNvSpPr txBox="1"/>
          <p:nvPr/>
        </p:nvSpPr>
        <p:spPr>
          <a:xfrm>
            <a:off x="8437762" y="6373639"/>
            <a:ext cx="2852531" cy="261610"/>
          </a:xfrm>
          <a:prstGeom prst="rect">
            <a:avLst/>
          </a:prstGeom>
          <a:noFill/>
        </p:spPr>
        <p:txBody>
          <a:bodyPr wrap="square" rtlCol="0">
            <a:spAutoFit/>
          </a:bodyPr>
          <a:lstStyle/>
          <a:p>
            <a:r>
              <a:rPr kumimoji="1" lang="en-US" altLang="ja-JP" sz="1100" dirty="0">
                <a:latin typeface="Helvetica Neue" panose="02000503000000020004" pitchFamily="2" charset="0"/>
                <a:cs typeface="Helvetica Neue" panose="02000503000000020004" pitchFamily="2" charset="0"/>
              </a:rPr>
              <a:t>Cited from IUPAP Report 41 Introduction</a:t>
            </a:r>
            <a:endParaRPr kumimoji="1" lang="ja-JP" altLang="en-US" sz="1100">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4097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BB4E8-9B55-D6B6-9535-2A7839BB1B5E}"/>
              </a:ext>
            </a:extLst>
          </p:cNvPr>
          <p:cNvSpPr>
            <a:spLocks noGrp="1"/>
          </p:cNvSpPr>
          <p:nvPr>
            <p:ph type="title"/>
          </p:nvPr>
        </p:nvSpPr>
        <p:spPr/>
        <p:txBody>
          <a:bodyPr>
            <a:normAutofit/>
          </a:bodyPr>
          <a:lstStyle/>
          <a:p>
            <a:r>
              <a:rPr kumimoji="1" lang="en-US" altLang="ja-JP" dirty="0">
                <a:ea typeface="Helvetica Neue" panose="02000503000000020004" pitchFamily="2" charset="0"/>
              </a:rPr>
              <a:t>Why is the </a:t>
            </a:r>
            <a:r>
              <a:rPr kumimoji="1" lang="en-US" altLang="ja-JP" baseline="30000" dirty="0">
                <a:ea typeface="Helvetica Neue" panose="02000503000000020004" pitchFamily="2" charset="0"/>
              </a:rPr>
              <a:t>26</a:t>
            </a:r>
            <a:r>
              <a:rPr kumimoji="1" lang="en-US" altLang="ja-JP" dirty="0">
                <a:ea typeface="Helvetica Neue" panose="02000503000000020004" pitchFamily="2" charset="0"/>
              </a:rPr>
              <a:t>Si(α, p)</a:t>
            </a:r>
            <a:r>
              <a:rPr kumimoji="1" lang="en-US" altLang="ja-JP" baseline="30000" dirty="0">
                <a:ea typeface="Helvetica Neue" panose="02000503000000020004" pitchFamily="2" charset="0"/>
              </a:rPr>
              <a:t>29</a:t>
            </a:r>
            <a:r>
              <a:rPr kumimoji="1" lang="en-US" altLang="ja-JP" dirty="0">
                <a:ea typeface="Helvetica Neue" panose="02000503000000020004" pitchFamily="2" charset="0"/>
              </a:rPr>
              <a:t>P reaction important?</a:t>
            </a:r>
            <a:endParaRPr kumimoji="1" lang="ja-JP" altLang="en-US">
              <a:latin typeface="Helvetica Neue" panose="02000503000000020004" pitchFamily="2" charset="0"/>
              <a:cs typeface="Helvetica Neue" panose="02000503000000020004" pitchFamily="2" charset="0"/>
            </a:endParaRPr>
          </a:p>
        </p:txBody>
      </p:sp>
      <p:sp>
        <p:nvSpPr>
          <p:cNvPr id="9" name="コンテンツ プレースホルダー 8">
            <a:extLst>
              <a:ext uri="{FF2B5EF4-FFF2-40B4-BE49-F238E27FC236}">
                <a16:creationId xmlns:a16="http://schemas.microsoft.com/office/drawing/2014/main" id="{7E118163-4B31-D73C-3A85-AF088B3B21D2}"/>
              </a:ext>
            </a:extLst>
          </p:cNvPr>
          <p:cNvSpPr>
            <a:spLocks noGrp="1"/>
          </p:cNvSpPr>
          <p:nvPr>
            <p:ph idx="1"/>
          </p:nvPr>
        </p:nvSpPr>
        <p:spPr>
          <a:xfrm>
            <a:off x="838200" y="4896134"/>
            <a:ext cx="10838100" cy="1780432"/>
          </a:xfrm>
        </p:spPr>
        <p:txBody>
          <a:bodyPr>
            <a:normAutofit/>
          </a:bodyPr>
          <a:lstStyle/>
          <a:p>
            <a:r>
              <a:rPr lang="en-US" altLang="ja-JP" sz="1800" b="0" dirty="0">
                <a:latin typeface="Helvetica Neue" panose="02000503000000020004" pitchFamily="2" charset="0"/>
                <a:ea typeface="Helvetica Neue" panose="02000503000000020004" pitchFamily="2" charset="0"/>
                <a:cs typeface="Helvetica Neue" panose="02000503000000020004" pitchFamily="2" charset="0"/>
              </a:rPr>
              <a:t>Waiting point nuclei in the </a:t>
            </a:r>
            <a:r>
              <a:rPr lang="en-US" altLang="ja-JP" sz="1800" b="0" dirty="0" err="1">
                <a:latin typeface="Helvetica Neue" panose="02000503000000020004" pitchFamily="2" charset="0"/>
                <a:ea typeface="Helvetica Neue" panose="02000503000000020004" pitchFamily="2" charset="0"/>
                <a:cs typeface="Helvetica Neue" panose="02000503000000020004" pitchFamily="2" charset="0"/>
              </a:rPr>
              <a:t>rp</a:t>
            </a:r>
            <a:r>
              <a:rPr lang="en-US" altLang="ja-JP" sz="1800" b="0" dirty="0">
                <a:latin typeface="Helvetica Neue" panose="02000503000000020004" pitchFamily="2" charset="0"/>
                <a:ea typeface="Helvetica Neue" panose="02000503000000020004" pitchFamily="2" charset="0"/>
                <a:cs typeface="Helvetica Neue" panose="02000503000000020004" pitchFamily="2" charset="0"/>
              </a:rPr>
              <a:t>-process: </a:t>
            </a:r>
            <a:r>
              <a:rPr lang="en-US" altLang="ja-JP" sz="1800" b="0" baseline="30000" dirty="0">
                <a:latin typeface="Helvetica Neue" panose="02000503000000020004" pitchFamily="2" charset="0"/>
                <a:ea typeface="Helvetica Neue" panose="02000503000000020004" pitchFamily="2" charset="0"/>
                <a:cs typeface="Helvetica Neue" panose="02000503000000020004" pitchFamily="2" charset="0"/>
              </a:rPr>
              <a:t>22</a:t>
            </a:r>
            <a:r>
              <a:rPr lang="en-US" altLang="ja-JP" sz="1800" b="0" dirty="0">
                <a:latin typeface="Helvetica Neue" panose="02000503000000020004" pitchFamily="2" charset="0"/>
                <a:ea typeface="Helvetica Neue" panose="02000503000000020004" pitchFamily="2" charset="0"/>
                <a:cs typeface="Helvetica Neue" panose="02000503000000020004" pitchFamily="2" charset="0"/>
              </a:rPr>
              <a:t>Mg, </a:t>
            </a:r>
            <a:r>
              <a:rPr lang="en-US" altLang="ja-JP" sz="1800" b="0" baseline="30000" dirty="0">
                <a:latin typeface="Helvetica Neue" panose="02000503000000020004" pitchFamily="2" charset="0"/>
                <a:ea typeface="Helvetica Neue" panose="02000503000000020004" pitchFamily="2" charset="0"/>
                <a:cs typeface="Helvetica Neue" panose="02000503000000020004" pitchFamily="2" charset="0"/>
              </a:rPr>
              <a:t>26</a:t>
            </a:r>
            <a:r>
              <a:rPr lang="en-US" altLang="ja-JP" sz="1800" b="0" dirty="0">
                <a:latin typeface="Helvetica Neue" panose="02000503000000020004" pitchFamily="2" charset="0"/>
                <a:ea typeface="Helvetica Neue" panose="02000503000000020004" pitchFamily="2" charset="0"/>
                <a:cs typeface="Helvetica Neue" panose="02000503000000020004" pitchFamily="2" charset="0"/>
              </a:rPr>
              <a:t>Si, </a:t>
            </a:r>
            <a:r>
              <a:rPr lang="en-US" altLang="ja-JP" sz="1800" b="0" baseline="30000" dirty="0">
                <a:latin typeface="Helvetica Neue" panose="02000503000000020004" pitchFamily="2" charset="0"/>
                <a:ea typeface="Helvetica Neue" panose="02000503000000020004" pitchFamily="2" charset="0"/>
                <a:cs typeface="Helvetica Neue" panose="02000503000000020004" pitchFamily="2" charset="0"/>
              </a:rPr>
              <a:t>30</a:t>
            </a:r>
            <a:r>
              <a:rPr lang="en-US" altLang="ja-JP" sz="1800" b="0" dirty="0">
                <a:latin typeface="Helvetica Neue" panose="02000503000000020004" pitchFamily="2" charset="0"/>
                <a:ea typeface="Helvetica Neue" panose="02000503000000020004" pitchFamily="2" charset="0"/>
                <a:cs typeface="Helvetica Neue" panose="02000503000000020004" pitchFamily="2" charset="0"/>
              </a:rPr>
              <a:t>S, </a:t>
            </a:r>
            <a:r>
              <a:rPr lang="en-US" altLang="ja-JP" sz="1800" b="0" baseline="30000" dirty="0">
                <a:latin typeface="Helvetica Neue" panose="02000503000000020004" pitchFamily="2" charset="0"/>
                <a:ea typeface="Helvetica Neue" panose="02000503000000020004" pitchFamily="2" charset="0"/>
                <a:cs typeface="Helvetica Neue" panose="02000503000000020004" pitchFamily="2" charset="0"/>
              </a:rPr>
              <a:t>34</a:t>
            </a:r>
            <a:r>
              <a:rPr lang="en-US" altLang="ja-JP" sz="1800" b="0" dirty="0">
                <a:latin typeface="Helvetica Neue" panose="02000503000000020004" pitchFamily="2" charset="0"/>
                <a:ea typeface="Helvetica Neue" panose="02000503000000020004" pitchFamily="2" charset="0"/>
                <a:cs typeface="Helvetica Neue" panose="02000503000000020004" pitchFamily="2" charset="0"/>
              </a:rPr>
              <a:t>Ar and so on.</a:t>
            </a:r>
            <a:br>
              <a:rPr lang="en-US" altLang="ja-JP" sz="1800" b="0" dirty="0">
                <a:latin typeface="Helvetica Neue" panose="02000503000000020004" pitchFamily="2" charset="0"/>
                <a:ea typeface="Helvetica Neue" panose="02000503000000020004" pitchFamily="2" charset="0"/>
                <a:cs typeface="Helvetica Neue" panose="02000503000000020004" pitchFamily="2" charset="0"/>
              </a:rPr>
            </a:br>
            <a:endParaRPr lang="en-US" altLang="ja-JP" sz="900" b="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altLang="ja-JP" sz="1500" dirty="0">
                <a:latin typeface="Helvetica Neue" panose="02000503000000020004" pitchFamily="2" charset="0"/>
                <a:ea typeface="Helvetica Neue" panose="02000503000000020004" pitchFamily="2" charset="0"/>
                <a:cs typeface="Helvetica Neue" panose="02000503000000020004" pitchFamily="2" charset="0"/>
              </a:rPr>
              <a:t>Long β+ decay half-life and small Q-value of the (p, </a:t>
            </a:r>
            <a:r>
              <a:rPr lang="en-US" altLang="ja-JP" sz="1500" dirty="0" err="1">
                <a:latin typeface="Helvetica Neue" panose="02000503000000020004" pitchFamily="2" charset="0"/>
                <a:ea typeface="Helvetica Neue" panose="02000503000000020004" pitchFamily="2" charset="0"/>
                <a:cs typeface="Helvetica Neue" panose="02000503000000020004" pitchFamily="2" charset="0"/>
              </a:rPr>
              <a:t>γ</a:t>
            </a:r>
            <a:r>
              <a:rPr lang="en-US" altLang="ja-JP" sz="1500" dirty="0">
                <a:latin typeface="Helvetica Neue" panose="02000503000000020004" pitchFamily="2" charset="0"/>
                <a:ea typeface="Helvetica Neue" panose="02000503000000020004" pitchFamily="2" charset="0"/>
                <a:cs typeface="Helvetica Neue" panose="02000503000000020004" pitchFamily="2" charset="0"/>
              </a:rPr>
              <a:t>) reaction</a:t>
            </a:r>
            <a:endParaRPr lang="en-US" altLang="ja-JP" sz="1400" b="0" dirty="0">
              <a:latin typeface="Helvetica Neue" panose="02000503000000020004" pitchFamily="2" charset="0"/>
              <a:ea typeface="Helvetica Neue" panose="02000503000000020004" pitchFamily="2" charset="0"/>
              <a:cs typeface="Helvetica Neue" panose="02000503000000020004" pitchFamily="2" charset="0"/>
            </a:endParaRPr>
          </a:p>
          <a:p>
            <a:r>
              <a:rPr lang="en-US" altLang="ja-JP" sz="1800" b="0" dirty="0">
                <a:latin typeface="Helvetica Neue" panose="02000503000000020004" pitchFamily="2" charset="0"/>
                <a:ea typeface="Helvetica Neue" panose="02000503000000020004" pitchFamily="2" charset="0"/>
                <a:cs typeface="Helvetica Neue" panose="02000503000000020004" pitchFamily="2" charset="0"/>
              </a:rPr>
              <a:t>=&gt; At the high temperature, the (α, p) reactions bypass these waiting points and are considered to accelerate the reaction flow.</a:t>
            </a:r>
          </a:p>
          <a:p>
            <a:endParaRPr lang="ja-JP" altLang="en-US" sz="1800" b="0">
              <a:latin typeface="Helvetica Neue" panose="02000503000000020004" pitchFamily="2" charset="0"/>
              <a:cs typeface="Helvetica Neue" panose="02000503000000020004" pitchFamily="2" charset="0"/>
            </a:endParaRPr>
          </a:p>
        </p:txBody>
      </p:sp>
      <p:pic>
        <p:nvPicPr>
          <p:cNvPr id="4" name="図 3" descr="線画 が含まれている画像&#10;&#10;自動的に生成された説明">
            <a:extLst>
              <a:ext uri="{FF2B5EF4-FFF2-40B4-BE49-F238E27FC236}">
                <a16:creationId xmlns:a16="http://schemas.microsoft.com/office/drawing/2014/main" id="{0516A8CE-ECE6-B270-AF52-B4B91B1AF39F}"/>
              </a:ext>
            </a:extLst>
          </p:cNvPr>
          <p:cNvPicPr>
            <a:picLocks noChangeAspect="1"/>
          </p:cNvPicPr>
          <p:nvPr/>
        </p:nvPicPr>
        <p:blipFill>
          <a:blip r:embed="rId3"/>
          <a:stretch>
            <a:fillRect/>
          </a:stretch>
        </p:blipFill>
        <p:spPr>
          <a:xfrm>
            <a:off x="838200" y="1207345"/>
            <a:ext cx="5090065" cy="3395549"/>
          </a:xfrm>
          <a:prstGeom prst="rect">
            <a:avLst/>
          </a:prstGeom>
        </p:spPr>
      </p:pic>
      <p:pic>
        <p:nvPicPr>
          <p:cNvPr id="11" name="図 10" descr="アンテナ が含まれている画像&#10;&#10;自動的に生成された説明">
            <a:extLst>
              <a:ext uri="{FF2B5EF4-FFF2-40B4-BE49-F238E27FC236}">
                <a16:creationId xmlns:a16="http://schemas.microsoft.com/office/drawing/2014/main" id="{24D7D480-D9EE-1585-9FF9-6DC3A2E60F50}"/>
              </a:ext>
            </a:extLst>
          </p:cNvPr>
          <p:cNvPicPr>
            <a:picLocks noChangeAspect="1"/>
          </p:cNvPicPr>
          <p:nvPr/>
        </p:nvPicPr>
        <p:blipFill>
          <a:blip r:embed="rId4"/>
          <a:stretch>
            <a:fillRect/>
          </a:stretch>
        </p:blipFill>
        <p:spPr>
          <a:xfrm>
            <a:off x="6263737" y="1207345"/>
            <a:ext cx="5090063" cy="3386850"/>
          </a:xfrm>
          <a:prstGeom prst="rect">
            <a:avLst/>
          </a:prstGeom>
        </p:spPr>
      </p:pic>
      <p:cxnSp>
        <p:nvCxnSpPr>
          <p:cNvPr id="17" name="直線矢印コネクタ 16">
            <a:extLst>
              <a:ext uri="{FF2B5EF4-FFF2-40B4-BE49-F238E27FC236}">
                <a16:creationId xmlns:a16="http://schemas.microsoft.com/office/drawing/2014/main" id="{4760F2EA-B360-DD39-9D49-D44346560C43}"/>
              </a:ext>
            </a:extLst>
          </p:cNvPr>
          <p:cNvCxnSpPr/>
          <p:nvPr/>
        </p:nvCxnSpPr>
        <p:spPr>
          <a:xfrm flipV="1">
            <a:off x="3280556" y="3704176"/>
            <a:ext cx="0" cy="507076"/>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FD8A4BCB-5118-B28E-FE5D-1571904748E0}"/>
              </a:ext>
            </a:extLst>
          </p:cNvPr>
          <p:cNvCxnSpPr>
            <a:cxnSpLocks/>
          </p:cNvCxnSpPr>
          <p:nvPr/>
        </p:nvCxnSpPr>
        <p:spPr>
          <a:xfrm>
            <a:off x="3351972" y="3787698"/>
            <a:ext cx="294344" cy="423554"/>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23BE4B-6CDF-EF47-6287-BC11BE7C13F1}"/>
              </a:ext>
            </a:extLst>
          </p:cNvPr>
          <p:cNvSpPr txBox="1"/>
          <p:nvPr/>
        </p:nvSpPr>
        <p:spPr>
          <a:xfrm>
            <a:off x="3616783" y="3819214"/>
            <a:ext cx="1342097" cy="338554"/>
          </a:xfrm>
          <a:prstGeom prst="rect">
            <a:avLst/>
          </a:prstGeom>
          <a:noFill/>
        </p:spPr>
        <p:txBody>
          <a:bodyPr wrap="square" rtlCol="0">
            <a:spAutoFit/>
          </a:bodyPr>
          <a:lstStyle/>
          <a:p>
            <a:r>
              <a:rPr kumimoji="1" lang="en-US" altLang="ja-JP" sz="1600" b="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rp</a:t>
            </a:r>
            <a:r>
              <a:rPr kumimoji="1" lang="en-US"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-process</a:t>
            </a:r>
            <a:endParaRPr kumimoji="1" lang="ja-JP" altLang="en-US" sz="1600" b="1">
              <a:solidFill>
                <a:srgbClr val="FF0000"/>
              </a:solidFill>
              <a:latin typeface="Helvetica Neue" panose="02000503000000020004" pitchFamily="2" charset="0"/>
              <a:cs typeface="Helvetica Neue" panose="02000503000000020004" pitchFamily="2" charset="0"/>
            </a:endParaRPr>
          </a:p>
        </p:txBody>
      </p:sp>
      <p:sp>
        <p:nvSpPr>
          <p:cNvPr id="25" name="円/楕円 24">
            <a:extLst>
              <a:ext uri="{FF2B5EF4-FFF2-40B4-BE49-F238E27FC236}">
                <a16:creationId xmlns:a16="http://schemas.microsoft.com/office/drawing/2014/main" id="{0C5D684E-9100-E406-4503-E3A0D0FB9EDB}"/>
              </a:ext>
            </a:extLst>
          </p:cNvPr>
          <p:cNvSpPr/>
          <p:nvPr/>
        </p:nvSpPr>
        <p:spPr>
          <a:xfrm rot="19510939">
            <a:off x="6953127" y="3162276"/>
            <a:ext cx="1586351" cy="533448"/>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AA1DEA5D-AB49-E71A-3CD3-4418112628C2}"/>
              </a:ext>
            </a:extLst>
          </p:cNvPr>
          <p:cNvSpPr/>
          <p:nvPr/>
        </p:nvSpPr>
        <p:spPr>
          <a:xfrm rot="19510939">
            <a:off x="1579996" y="3157638"/>
            <a:ext cx="1586351" cy="533448"/>
          </a:xfrm>
          <a:prstGeom prst="ellipse">
            <a:avLst/>
          </a:prstGeom>
          <a:solidFill>
            <a:srgbClr val="FF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0C7DD9CF-CB64-43C4-0B74-C343101D4B33}"/>
              </a:ext>
            </a:extLst>
          </p:cNvPr>
          <p:cNvCxnSpPr/>
          <p:nvPr/>
        </p:nvCxnSpPr>
        <p:spPr>
          <a:xfrm flipV="1">
            <a:off x="9069963" y="3450638"/>
            <a:ext cx="0" cy="507076"/>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945AA60B-518F-F238-8C5B-C3E1F6B35DB5}"/>
              </a:ext>
            </a:extLst>
          </p:cNvPr>
          <p:cNvCxnSpPr>
            <a:cxnSpLocks/>
          </p:cNvCxnSpPr>
          <p:nvPr/>
        </p:nvCxnSpPr>
        <p:spPr>
          <a:xfrm flipV="1">
            <a:off x="8255425" y="3999475"/>
            <a:ext cx="814538" cy="305849"/>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1CDB604-C196-ED3F-7528-94D93C38724A}"/>
              </a:ext>
            </a:extLst>
          </p:cNvPr>
          <p:cNvSpPr txBox="1"/>
          <p:nvPr/>
        </p:nvSpPr>
        <p:spPr>
          <a:xfrm>
            <a:off x="9169665" y="3787698"/>
            <a:ext cx="1371791" cy="338554"/>
          </a:xfrm>
          <a:prstGeom prst="rect">
            <a:avLst/>
          </a:prstGeom>
          <a:noFill/>
        </p:spPr>
        <p:txBody>
          <a:bodyPr wrap="square" rtlCol="0">
            <a:spAutoFit/>
          </a:bodyPr>
          <a:lstStyle/>
          <a:p>
            <a:r>
              <a:rPr kumimoji="1" lang="en-US"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αp-process</a:t>
            </a:r>
            <a:endParaRPr kumimoji="1" lang="ja-JP" altLang="en-US" sz="1600" b="1">
              <a:solidFill>
                <a:srgbClr val="FF0000"/>
              </a:solidFill>
              <a:latin typeface="Helvetica Neue" panose="02000503000000020004" pitchFamily="2" charset="0"/>
              <a:cs typeface="Helvetica Neue" panose="02000503000000020004" pitchFamily="2" charset="0"/>
            </a:endParaRPr>
          </a:p>
        </p:txBody>
      </p:sp>
      <p:sp>
        <p:nvSpPr>
          <p:cNvPr id="31" name="テキスト ボックス 30">
            <a:extLst>
              <a:ext uri="{FF2B5EF4-FFF2-40B4-BE49-F238E27FC236}">
                <a16:creationId xmlns:a16="http://schemas.microsoft.com/office/drawing/2014/main" id="{19D0495C-EA74-A558-29A6-D50D39B24149}"/>
              </a:ext>
            </a:extLst>
          </p:cNvPr>
          <p:cNvSpPr txBox="1"/>
          <p:nvPr/>
        </p:nvSpPr>
        <p:spPr>
          <a:xfrm>
            <a:off x="2732076" y="3864642"/>
            <a:ext cx="618631" cy="276999"/>
          </a:xfrm>
          <a:prstGeom prst="rect">
            <a:avLst/>
          </a:prstGeom>
          <a:noFill/>
        </p:spPr>
        <p:txBody>
          <a:bodyPr wrap="square" rtlCol="0">
            <a:spAutoFit/>
          </a:bodyPr>
          <a:lstStyle/>
          <a:p>
            <a:r>
              <a:rPr kumimoji="1" lang="en-US" altLang="ja-JP" sz="1200" dirty="0">
                <a:solidFill>
                  <a:srgbClr val="FF0000"/>
                </a:solidFill>
                <a:latin typeface="Helvetica Neue" panose="02000503000000020004" pitchFamily="2" charset="0"/>
                <a:cs typeface="Helvetica Neue" panose="02000503000000020004" pitchFamily="2" charset="0"/>
              </a:rPr>
              <a:t>(p, </a:t>
            </a:r>
            <a:r>
              <a:rPr kumimoji="1" lang="en-US" altLang="ja-JP" sz="1200" dirty="0" err="1">
                <a:solidFill>
                  <a:srgbClr val="FF0000"/>
                </a:solidFill>
                <a:latin typeface="Helvetica Neue" panose="02000503000000020004" pitchFamily="2" charset="0"/>
                <a:cs typeface="Helvetica Neue" panose="02000503000000020004" pitchFamily="2" charset="0"/>
              </a:rPr>
              <a:t>γ</a:t>
            </a:r>
            <a:r>
              <a:rPr kumimoji="1" lang="en-US" altLang="ja-JP" sz="1200" dirty="0">
                <a:solidFill>
                  <a:srgbClr val="FF0000"/>
                </a:solidFill>
                <a:latin typeface="Helvetica Neue" panose="02000503000000020004" pitchFamily="2" charset="0"/>
                <a:cs typeface="Helvetica Neue" panose="02000503000000020004" pitchFamily="2" charset="0"/>
              </a:rPr>
              <a:t>)</a:t>
            </a:r>
            <a:endParaRPr kumimoji="1" lang="ja-JP" altLang="en-US" sz="1200">
              <a:solidFill>
                <a:srgbClr val="FF0000"/>
              </a:solidFill>
              <a:latin typeface="Helvetica Neue" panose="02000503000000020004" pitchFamily="2" charset="0"/>
              <a:cs typeface="Helvetica Neue" panose="02000503000000020004" pitchFamily="2" charset="0"/>
            </a:endParaRPr>
          </a:p>
        </p:txBody>
      </p:sp>
      <p:sp>
        <p:nvSpPr>
          <p:cNvPr id="32" name="テキスト ボックス 31">
            <a:extLst>
              <a:ext uri="{FF2B5EF4-FFF2-40B4-BE49-F238E27FC236}">
                <a16:creationId xmlns:a16="http://schemas.microsoft.com/office/drawing/2014/main" id="{4EF11FE5-96AC-E49E-E7CA-26FA9E316752}"/>
              </a:ext>
            </a:extLst>
          </p:cNvPr>
          <p:cNvSpPr txBox="1"/>
          <p:nvPr/>
        </p:nvSpPr>
        <p:spPr>
          <a:xfrm>
            <a:off x="3408415" y="4166824"/>
            <a:ext cx="618631" cy="276999"/>
          </a:xfrm>
          <a:prstGeom prst="rect">
            <a:avLst/>
          </a:prstGeom>
          <a:noFill/>
        </p:spPr>
        <p:txBody>
          <a:bodyPr wrap="square" rtlCol="0">
            <a:spAutoFit/>
          </a:bodyPr>
          <a:lstStyle/>
          <a:p>
            <a:r>
              <a:rPr kumimoji="1" lang="en-US" altLang="ja-JP" sz="1200" dirty="0">
                <a:solidFill>
                  <a:srgbClr val="FF0000"/>
                </a:solidFill>
                <a:latin typeface="Helvetica Neue" panose="02000503000000020004" pitchFamily="2" charset="0"/>
                <a:cs typeface="Helvetica Neue" panose="02000503000000020004" pitchFamily="2" charset="0"/>
              </a:rPr>
              <a:t>(β</a:t>
            </a:r>
            <a:r>
              <a:rPr kumimoji="1" lang="en-US" altLang="ja-JP" sz="1200" baseline="30000" dirty="0">
                <a:solidFill>
                  <a:srgbClr val="FF0000"/>
                </a:solidFill>
                <a:latin typeface="Helvetica Neue" panose="02000503000000020004" pitchFamily="2" charset="0"/>
                <a:cs typeface="Helvetica Neue" panose="02000503000000020004" pitchFamily="2" charset="0"/>
              </a:rPr>
              <a:t>+</a:t>
            </a:r>
            <a:r>
              <a:rPr kumimoji="1" lang="en-US" altLang="ja-JP" sz="1200" dirty="0" err="1">
                <a:solidFill>
                  <a:srgbClr val="FF0000"/>
                </a:solidFill>
                <a:latin typeface="Helvetica Neue" panose="02000503000000020004" pitchFamily="2" charset="0"/>
                <a:cs typeface="Helvetica Neue" panose="02000503000000020004" pitchFamily="2" charset="0"/>
              </a:rPr>
              <a:t>ν</a:t>
            </a:r>
            <a:r>
              <a:rPr kumimoji="1" lang="en-US" altLang="ja-JP" sz="1200" dirty="0">
                <a:solidFill>
                  <a:srgbClr val="FF0000"/>
                </a:solidFill>
                <a:latin typeface="Helvetica Neue" panose="02000503000000020004" pitchFamily="2" charset="0"/>
                <a:cs typeface="Helvetica Neue" panose="02000503000000020004" pitchFamily="2" charset="0"/>
              </a:rPr>
              <a:t>)</a:t>
            </a:r>
            <a:endParaRPr kumimoji="1" lang="ja-JP" altLang="en-US" sz="1200">
              <a:solidFill>
                <a:srgbClr val="FF0000"/>
              </a:solidFill>
              <a:latin typeface="Helvetica Neue" panose="02000503000000020004" pitchFamily="2" charset="0"/>
              <a:cs typeface="Helvetica Neue" panose="02000503000000020004" pitchFamily="2" charset="0"/>
            </a:endParaRPr>
          </a:p>
        </p:txBody>
      </p:sp>
      <p:sp>
        <p:nvSpPr>
          <p:cNvPr id="33" name="テキスト ボックス 32">
            <a:extLst>
              <a:ext uri="{FF2B5EF4-FFF2-40B4-BE49-F238E27FC236}">
                <a16:creationId xmlns:a16="http://schemas.microsoft.com/office/drawing/2014/main" id="{7B1017FB-5939-CD84-9412-AAF2F6B96E66}"/>
              </a:ext>
            </a:extLst>
          </p:cNvPr>
          <p:cNvSpPr txBox="1"/>
          <p:nvPr/>
        </p:nvSpPr>
        <p:spPr>
          <a:xfrm>
            <a:off x="9069963" y="3349238"/>
            <a:ext cx="618631" cy="276999"/>
          </a:xfrm>
          <a:prstGeom prst="rect">
            <a:avLst/>
          </a:prstGeom>
          <a:noFill/>
        </p:spPr>
        <p:txBody>
          <a:bodyPr wrap="square" rtlCol="0">
            <a:spAutoFit/>
          </a:bodyPr>
          <a:lstStyle/>
          <a:p>
            <a:r>
              <a:rPr kumimoji="1" lang="en-US" altLang="ja-JP" sz="1200" dirty="0">
                <a:solidFill>
                  <a:srgbClr val="FF0000"/>
                </a:solidFill>
                <a:latin typeface="Helvetica Neue" panose="02000503000000020004" pitchFamily="2" charset="0"/>
                <a:cs typeface="Helvetica Neue" panose="02000503000000020004" pitchFamily="2" charset="0"/>
              </a:rPr>
              <a:t>(p, </a:t>
            </a:r>
            <a:r>
              <a:rPr kumimoji="1" lang="en-US" altLang="ja-JP" sz="1200" dirty="0" err="1">
                <a:solidFill>
                  <a:srgbClr val="FF0000"/>
                </a:solidFill>
                <a:latin typeface="Helvetica Neue" panose="02000503000000020004" pitchFamily="2" charset="0"/>
                <a:cs typeface="Helvetica Neue" panose="02000503000000020004" pitchFamily="2" charset="0"/>
              </a:rPr>
              <a:t>γ</a:t>
            </a:r>
            <a:r>
              <a:rPr kumimoji="1" lang="en-US" altLang="ja-JP" sz="1200" dirty="0">
                <a:solidFill>
                  <a:srgbClr val="FF0000"/>
                </a:solidFill>
                <a:latin typeface="Helvetica Neue" panose="02000503000000020004" pitchFamily="2" charset="0"/>
                <a:cs typeface="Helvetica Neue" panose="02000503000000020004" pitchFamily="2" charset="0"/>
              </a:rPr>
              <a:t>)</a:t>
            </a:r>
            <a:endParaRPr kumimoji="1" lang="ja-JP" altLang="en-US" sz="1200">
              <a:solidFill>
                <a:srgbClr val="FF0000"/>
              </a:solidFill>
              <a:latin typeface="Helvetica Neue" panose="02000503000000020004" pitchFamily="2" charset="0"/>
              <a:cs typeface="Helvetica Neue" panose="02000503000000020004" pitchFamily="2" charset="0"/>
            </a:endParaRPr>
          </a:p>
        </p:txBody>
      </p:sp>
      <p:sp>
        <p:nvSpPr>
          <p:cNvPr id="34" name="テキスト ボックス 33">
            <a:extLst>
              <a:ext uri="{FF2B5EF4-FFF2-40B4-BE49-F238E27FC236}">
                <a16:creationId xmlns:a16="http://schemas.microsoft.com/office/drawing/2014/main" id="{89286823-1323-3C8A-BD88-8A3FB0F82F06}"/>
              </a:ext>
            </a:extLst>
          </p:cNvPr>
          <p:cNvSpPr txBox="1"/>
          <p:nvPr/>
        </p:nvSpPr>
        <p:spPr>
          <a:xfrm>
            <a:off x="8451332" y="4189786"/>
            <a:ext cx="618631" cy="276999"/>
          </a:xfrm>
          <a:prstGeom prst="rect">
            <a:avLst/>
          </a:prstGeom>
          <a:noFill/>
        </p:spPr>
        <p:txBody>
          <a:bodyPr wrap="square" rtlCol="0">
            <a:spAutoFit/>
          </a:bodyPr>
          <a:lstStyle/>
          <a:p>
            <a:r>
              <a:rPr kumimoji="1" lang="en-US" altLang="ja-JP" sz="1200" dirty="0">
                <a:solidFill>
                  <a:srgbClr val="FF0000"/>
                </a:solidFill>
                <a:latin typeface="Helvetica Neue" panose="02000503000000020004" pitchFamily="2" charset="0"/>
                <a:cs typeface="Helvetica Neue" panose="02000503000000020004" pitchFamily="2" charset="0"/>
              </a:rPr>
              <a:t>(α, p)</a:t>
            </a:r>
            <a:endParaRPr kumimoji="1" lang="ja-JP" altLang="en-US" sz="1200">
              <a:solidFill>
                <a:srgbClr val="FF0000"/>
              </a:solidFill>
              <a:latin typeface="Helvetica Neue" panose="02000503000000020004" pitchFamily="2" charset="0"/>
              <a:cs typeface="Helvetica Neue" panose="02000503000000020004" pitchFamily="2" charset="0"/>
            </a:endParaRPr>
          </a:p>
        </p:txBody>
      </p:sp>
      <p:cxnSp>
        <p:nvCxnSpPr>
          <p:cNvPr id="35" name="直線矢印コネクタ 34">
            <a:extLst>
              <a:ext uri="{FF2B5EF4-FFF2-40B4-BE49-F238E27FC236}">
                <a16:creationId xmlns:a16="http://schemas.microsoft.com/office/drawing/2014/main" id="{29966B53-AC0A-0F29-B41C-19EF6D57BDC2}"/>
              </a:ext>
            </a:extLst>
          </p:cNvPr>
          <p:cNvCxnSpPr>
            <a:cxnSpLocks/>
          </p:cNvCxnSpPr>
          <p:nvPr/>
        </p:nvCxnSpPr>
        <p:spPr>
          <a:xfrm>
            <a:off x="7455049" y="2261174"/>
            <a:ext cx="478460" cy="982769"/>
          </a:xfrm>
          <a:prstGeom prst="straightConnector1">
            <a:avLst/>
          </a:prstGeom>
          <a:ln w="381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FEBCF33F-DF11-EA1B-2AAE-DA487520104F}"/>
              </a:ext>
            </a:extLst>
          </p:cNvPr>
          <p:cNvSpPr txBox="1"/>
          <p:nvPr/>
        </p:nvSpPr>
        <p:spPr>
          <a:xfrm>
            <a:off x="6799137" y="1855279"/>
            <a:ext cx="1311824" cy="338554"/>
          </a:xfrm>
          <a:prstGeom prst="rect">
            <a:avLst/>
          </a:prstGeom>
          <a:noFill/>
        </p:spPr>
        <p:txBody>
          <a:bodyPr wrap="square" rtlCol="0">
            <a:spAutoFit/>
          </a:bodyPr>
          <a:lstStyle/>
          <a:p>
            <a:r>
              <a:rPr kumimoji="1" lang="en-US" altLang="ja-JP" sz="1600" b="1" baseline="30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26</a:t>
            </a:r>
            <a:r>
              <a:rPr kumimoji="1" lang="en-US"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Si(α, p)</a:t>
            </a:r>
            <a:r>
              <a:rPr kumimoji="1" lang="en-US" altLang="ja-JP" sz="1600" b="1" baseline="30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29</a:t>
            </a:r>
            <a:r>
              <a:rPr kumimoji="1" lang="en-US" altLang="ja-JP" sz="1600" b="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a:t>
            </a:r>
            <a:endParaRPr kumimoji="1" lang="ja-JP" altLang="en-US" sz="1600" b="1">
              <a:solidFill>
                <a:srgbClr val="FF0000"/>
              </a:solidFill>
              <a:latin typeface="Helvetica Neue" panose="02000503000000020004" pitchFamily="2" charset="0"/>
              <a:cs typeface="Helvetica Neue" panose="02000503000000020004" pitchFamily="2" charset="0"/>
            </a:endParaRPr>
          </a:p>
        </p:txBody>
      </p:sp>
      <p:sp>
        <p:nvSpPr>
          <p:cNvPr id="38" name="テキスト ボックス 37">
            <a:extLst>
              <a:ext uri="{FF2B5EF4-FFF2-40B4-BE49-F238E27FC236}">
                <a16:creationId xmlns:a16="http://schemas.microsoft.com/office/drawing/2014/main" id="{479B3B37-1DF4-912F-2C4E-66EF843CCB26}"/>
              </a:ext>
            </a:extLst>
          </p:cNvPr>
          <p:cNvSpPr txBox="1"/>
          <p:nvPr/>
        </p:nvSpPr>
        <p:spPr>
          <a:xfrm>
            <a:off x="8662694" y="4614359"/>
            <a:ext cx="3257812" cy="261610"/>
          </a:xfrm>
          <a:prstGeom prst="rect">
            <a:avLst/>
          </a:prstGeom>
          <a:noFill/>
        </p:spPr>
        <p:txBody>
          <a:bodyPr wrap="square" rtlCol="0">
            <a:spAutoFit/>
          </a:bodyPr>
          <a:lstStyle/>
          <a:p>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From a textbook of “Nuclear Physics of Stars”</a:t>
            </a:r>
            <a:endParaRPr kumimoji="1" lang="ja-JP" altLang="en-US" sz="1100">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0146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BB4E8-9B55-D6B6-9535-2A7839BB1B5E}"/>
              </a:ext>
            </a:extLst>
          </p:cNvPr>
          <p:cNvSpPr>
            <a:spLocks noGrp="1"/>
          </p:cNvSpPr>
          <p:nvPr>
            <p:ph type="title"/>
          </p:nvPr>
        </p:nvSpPr>
        <p:spPr/>
        <p:txBody>
          <a:bodyPr>
            <a:normAutofit/>
          </a:bodyPr>
          <a:lstStyle/>
          <a:p>
            <a:r>
              <a:rPr kumimoji="1" lang="en-US" altLang="ja-JP" dirty="0">
                <a:ea typeface="Helvetica Neue" panose="02000503000000020004" pitchFamily="2" charset="0"/>
              </a:rPr>
              <a:t>Why is the </a:t>
            </a:r>
            <a:r>
              <a:rPr kumimoji="1" lang="en-US" altLang="ja-JP" baseline="30000" dirty="0">
                <a:ea typeface="Helvetica Neue" panose="02000503000000020004" pitchFamily="2" charset="0"/>
              </a:rPr>
              <a:t>26</a:t>
            </a:r>
            <a:r>
              <a:rPr kumimoji="1" lang="en-US" altLang="ja-JP" dirty="0">
                <a:ea typeface="Helvetica Neue" panose="02000503000000020004" pitchFamily="2" charset="0"/>
              </a:rPr>
              <a:t>Si(α, p)</a:t>
            </a:r>
            <a:r>
              <a:rPr kumimoji="1" lang="en-US" altLang="ja-JP" baseline="30000" dirty="0">
                <a:ea typeface="Helvetica Neue" panose="02000503000000020004" pitchFamily="2" charset="0"/>
              </a:rPr>
              <a:t>29</a:t>
            </a:r>
            <a:r>
              <a:rPr kumimoji="1" lang="en-US" altLang="ja-JP" dirty="0">
                <a:ea typeface="Helvetica Neue" panose="02000503000000020004" pitchFamily="2" charset="0"/>
              </a:rPr>
              <a:t>P reaction important?</a:t>
            </a:r>
            <a:endParaRPr kumimoji="1" lang="ja-JP" altLang="en-US">
              <a:latin typeface="Helvetica Neue" panose="02000503000000020004" pitchFamily="2" charset="0"/>
              <a:cs typeface="Helvetica Neue" panose="02000503000000020004" pitchFamily="2" charset="0"/>
            </a:endParaRPr>
          </a:p>
        </p:txBody>
      </p:sp>
      <p:sp>
        <p:nvSpPr>
          <p:cNvPr id="9" name="コンテンツ プレースホルダー 8">
            <a:extLst>
              <a:ext uri="{FF2B5EF4-FFF2-40B4-BE49-F238E27FC236}">
                <a16:creationId xmlns:a16="http://schemas.microsoft.com/office/drawing/2014/main" id="{7E118163-4B31-D73C-3A85-AF088B3B21D2}"/>
              </a:ext>
            </a:extLst>
          </p:cNvPr>
          <p:cNvSpPr>
            <a:spLocks noGrp="1"/>
          </p:cNvSpPr>
          <p:nvPr>
            <p:ph idx="1"/>
          </p:nvPr>
        </p:nvSpPr>
        <p:spPr>
          <a:xfrm>
            <a:off x="838200" y="5600670"/>
            <a:ext cx="10515600" cy="1028729"/>
          </a:xfrm>
        </p:spPr>
        <p:txBody>
          <a:bodyPr>
            <a:normAutofit/>
          </a:bodyPr>
          <a:lstStyle/>
          <a:p>
            <a:r>
              <a:rPr lang="en-US" altLang="ja-JP" dirty="0">
                <a:latin typeface="Helvetica Neue" panose="02000503000000020004" pitchFamily="2" charset="0"/>
                <a:ea typeface="Helvetica Neue" panose="02000503000000020004" pitchFamily="2" charset="0"/>
                <a:cs typeface="Helvetica Neue" panose="02000503000000020004" pitchFamily="2" charset="0"/>
              </a:rPr>
              <a:t>X-ray bursts</a:t>
            </a:r>
          </a:p>
          <a:p>
            <a:pPr lvl="1"/>
            <a:r>
              <a:rPr lang="en-US" altLang="ja-JP" dirty="0">
                <a:latin typeface="Helvetica Neue" panose="02000503000000020004" pitchFamily="2" charset="0"/>
                <a:ea typeface="Helvetica Neue" panose="02000503000000020004" pitchFamily="2" charset="0"/>
                <a:cs typeface="Helvetica Neue" panose="02000503000000020004" pitchFamily="2" charset="0"/>
              </a:rPr>
              <a:t>Typical value: temperature: T ~ 1 GK, density: 1.0 × 10</a:t>
            </a:r>
            <a:r>
              <a:rPr lang="en-US" altLang="ja-JP" baseline="30000" dirty="0">
                <a:latin typeface="Helvetica Neue" panose="02000503000000020004" pitchFamily="2" charset="0"/>
                <a:ea typeface="Helvetica Neue" panose="02000503000000020004" pitchFamily="2" charset="0"/>
                <a:cs typeface="Helvetica Neue" panose="02000503000000020004" pitchFamily="2" charset="0"/>
              </a:rPr>
              <a:t>6 </a:t>
            </a:r>
            <a:r>
              <a:rPr lang="en-US" altLang="ja-JP" dirty="0">
                <a:latin typeface="Helvetica Neue" panose="02000503000000020004" pitchFamily="2" charset="0"/>
                <a:ea typeface="Helvetica Neue" panose="02000503000000020004" pitchFamily="2" charset="0"/>
                <a:cs typeface="Helvetica Neue" panose="02000503000000020004" pitchFamily="2" charset="0"/>
              </a:rPr>
              <a:t>g/cm</a:t>
            </a:r>
            <a:r>
              <a:rPr lang="en-US" altLang="ja-JP" baseline="30000" dirty="0">
                <a:latin typeface="Helvetica Neue" panose="02000503000000020004" pitchFamily="2" charset="0"/>
                <a:ea typeface="Helvetica Neue" panose="02000503000000020004" pitchFamily="2" charset="0"/>
                <a:cs typeface="Helvetica Neue" panose="02000503000000020004" pitchFamily="2" charset="0"/>
              </a:rPr>
              <a:t>3</a:t>
            </a:r>
            <a:endParaRPr lang="ja-JP" altLang="en-US">
              <a:latin typeface="Helvetica Neue" panose="02000503000000020004" pitchFamily="2" charset="0"/>
              <a:cs typeface="Helvetica Neue" panose="02000503000000020004" pitchFamily="2" charset="0"/>
            </a:endParaRPr>
          </a:p>
        </p:txBody>
      </p:sp>
      <p:pic>
        <p:nvPicPr>
          <p:cNvPr id="4" name="図 3" descr="星と惑星の天体写真のcg&#10;&#10;中程度の精度で自動的に生成された説明">
            <a:extLst>
              <a:ext uri="{FF2B5EF4-FFF2-40B4-BE49-F238E27FC236}">
                <a16:creationId xmlns:a16="http://schemas.microsoft.com/office/drawing/2014/main" id="{1E02119D-61A6-7380-B9B2-E8EE58D5D454}"/>
              </a:ext>
            </a:extLst>
          </p:cNvPr>
          <p:cNvPicPr>
            <a:picLocks noChangeAspect="1"/>
          </p:cNvPicPr>
          <p:nvPr/>
        </p:nvPicPr>
        <p:blipFill>
          <a:blip r:embed="rId3"/>
          <a:stretch>
            <a:fillRect/>
          </a:stretch>
        </p:blipFill>
        <p:spPr>
          <a:xfrm>
            <a:off x="2745539" y="1244828"/>
            <a:ext cx="6700922" cy="4183675"/>
          </a:xfrm>
          <a:prstGeom prst="rect">
            <a:avLst/>
          </a:prstGeom>
        </p:spPr>
      </p:pic>
      <p:sp>
        <p:nvSpPr>
          <p:cNvPr id="5" name="テキスト ボックス 4">
            <a:extLst>
              <a:ext uri="{FF2B5EF4-FFF2-40B4-BE49-F238E27FC236}">
                <a16:creationId xmlns:a16="http://schemas.microsoft.com/office/drawing/2014/main" id="{277D4BB8-00C5-2A36-B642-2BF94EC449CD}"/>
              </a:ext>
            </a:extLst>
          </p:cNvPr>
          <p:cNvSpPr txBox="1"/>
          <p:nvPr/>
        </p:nvSpPr>
        <p:spPr>
          <a:xfrm>
            <a:off x="9446461" y="6127201"/>
            <a:ext cx="1798320" cy="307777"/>
          </a:xfrm>
          <a:prstGeom prst="rect">
            <a:avLst/>
          </a:prstGeom>
          <a:noFill/>
        </p:spPr>
        <p:txBody>
          <a:bodyPr wrap="square" rtlCol="0">
            <a:spAutoFit/>
          </a:bodyPr>
          <a:lstStyle/>
          <a:p>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Talked by </a:t>
            </a:r>
            <a:r>
              <a:rPr kumimoji="1" lang="en-US" altLang="ja-JP" sz="1400" dirty="0" err="1">
                <a:latin typeface="Helvetica Neue" panose="02000503000000020004" pitchFamily="2" charset="0"/>
                <a:ea typeface="Helvetica Neue" panose="02000503000000020004" pitchFamily="2" charset="0"/>
                <a:cs typeface="Helvetica Neue" panose="02000503000000020004" pitchFamily="2" charset="0"/>
              </a:rPr>
              <a:t>Dohi-san</a:t>
            </a:r>
            <a:endParaRPr kumimoji="1" lang="ja-JP" altLang="en-US" sz="1400">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808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BB4E8-9B55-D6B6-9535-2A7839BB1B5E}"/>
              </a:ext>
            </a:extLst>
          </p:cNvPr>
          <p:cNvSpPr>
            <a:spLocks noGrp="1"/>
          </p:cNvSpPr>
          <p:nvPr>
            <p:ph type="title"/>
          </p:nvPr>
        </p:nvSpPr>
        <p:spPr>
          <a:xfrm>
            <a:off x="838200" y="365125"/>
            <a:ext cx="11112500" cy="707537"/>
          </a:xfrm>
        </p:spPr>
        <p:txBody>
          <a:bodyPr>
            <a:normAutofit/>
          </a:bodyPr>
          <a:lstStyle/>
          <a:p>
            <a:r>
              <a:rPr kumimoji="1" lang="en-US" altLang="ja-JP" dirty="0">
                <a:ea typeface="Helvetica Neue" panose="02000503000000020004" pitchFamily="2" charset="0"/>
              </a:rPr>
              <a:t>Why is the </a:t>
            </a:r>
            <a:r>
              <a:rPr kumimoji="1" lang="en-US" altLang="ja-JP" baseline="30000" dirty="0">
                <a:ea typeface="Helvetica Neue" panose="02000503000000020004" pitchFamily="2" charset="0"/>
              </a:rPr>
              <a:t>26</a:t>
            </a:r>
            <a:r>
              <a:rPr kumimoji="1" lang="en-US" altLang="ja-JP" dirty="0">
                <a:ea typeface="Helvetica Neue" panose="02000503000000020004" pitchFamily="2" charset="0"/>
              </a:rPr>
              <a:t>Si(α, p)</a:t>
            </a:r>
            <a:r>
              <a:rPr kumimoji="1" lang="en-US" altLang="ja-JP" baseline="30000" dirty="0">
                <a:ea typeface="Helvetica Neue" panose="02000503000000020004" pitchFamily="2" charset="0"/>
              </a:rPr>
              <a:t>29</a:t>
            </a:r>
            <a:r>
              <a:rPr kumimoji="1" lang="en-US" altLang="ja-JP" dirty="0">
                <a:ea typeface="Helvetica Neue" panose="02000503000000020004" pitchFamily="2" charset="0"/>
              </a:rPr>
              <a:t>P reaction important?</a:t>
            </a:r>
            <a:endParaRPr kumimoji="1" lang="ja-JP" altLang="en-US">
              <a:latin typeface="Helvetica Neue" panose="02000503000000020004" pitchFamily="2" charset="0"/>
              <a:cs typeface="Helvetica Neue" panose="02000503000000020004" pitchFamily="2" charset="0"/>
            </a:endParaRPr>
          </a:p>
        </p:txBody>
      </p:sp>
      <p:pic>
        <p:nvPicPr>
          <p:cNvPr id="10" name="図 9" descr="テーブル&#10;&#10;自動的に生成された説明">
            <a:extLst>
              <a:ext uri="{FF2B5EF4-FFF2-40B4-BE49-F238E27FC236}">
                <a16:creationId xmlns:a16="http://schemas.microsoft.com/office/drawing/2014/main" id="{E8AEFC1D-2443-A8BB-64DD-B2911BD75174}"/>
              </a:ext>
            </a:extLst>
          </p:cNvPr>
          <p:cNvPicPr>
            <a:picLocks noChangeAspect="1"/>
          </p:cNvPicPr>
          <p:nvPr/>
        </p:nvPicPr>
        <p:blipFill rotWithShape="1">
          <a:blip r:embed="rId3"/>
          <a:srcRect b="65780"/>
          <a:stretch/>
        </p:blipFill>
        <p:spPr>
          <a:xfrm>
            <a:off x="6498746" y="1208346"/>
            <a:ext cx="4286349" cy="2180186"/>
          </a:xfrm>
          <a:prstGeom prst="rect">
            <a:avLst/>
          </a:prstGeom>
        </p:spPr>
      </p:pic>
      <p:sp>
        <p:nvSpPr>
          <p:cNvPr id="12" name="テキスト ボックス 11">
            <a:extLst>
              <a:ext uri="{FF2B5EF4-FFF2-40B4-BE49-F238E27FC236}">
                <a16:creationId xmlns:a16="http://schemas.microsoft.com/office/drawing/2014/main" id="{E1EBCB24-B71C-9A85-F790-5C273F94E8D9}"/>
              </a:ext>
            </a:extLst>
          </p:cNvPr>
          <p:cNvSpPr txBox="1"/>
          <p:nvPr/>
        </p:nvSpPr>
        <p:spPr>
          <a:xfrm>
            <a:off x="1454038" y="5461428"/>
            <a:ext cx="3257812" cy="261610"/>
          </a:xfrm>
          <a:prstGeom prst="rect">
            <a:avLst/>
          </a:prstGeom>
          <a:noFill/>
        </p:spPr>
        <p:txBody>
          <a:bodyPr wrap="square" rtlCol="0">
            <a:spAutoFit/>
          </a:bodyPr>
          <a:lstStyle/>
          <a:p>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R.H. </a:t>
            </a:r>
            <a:r>
              <a:rPr lang="en" altLang="ja-JP" sz="1100" dirty="0" err="1">
                <a:latin typeface="Helvetica Neue" panose="02000503000000020004" pitchFamily="2" charset="0"/>
                <a:ea typeface="Helvetica Neue" panose="02000503000000020004" pitchFamily="2" charset="0"/>
                <a:cs typeface="Helvetica Neue" panose="02000503000000020004" pitchFamily="2" charset="0"/>
              </a:rPr>
              <a:t>Cyburt</a:t>
            </a:r>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sz="1100" i="1" dirty="0">
                <a:latin typeface="Helvetica Neue" panose="02000503000000020004" pitchFamily="2" charset="0"/>
                <a:ea typeface="Helvetica Neue" panose="02000503000000020004" pitchFamily="2" charset="0"/>
                <a:cs typeface="Helvetica Neue" panose="02000503000000020004" pitchFamily="2" charset="0"/>
              </a:rPr>
              <a:t>et al</a:t>
            </a:r>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 </a:t>
            </a:r>
            <a:r>
              <a:rPr lang="en" altLang="ja-JP" sz="1100" dirty="0" err="1">
                <a:latin typeface="Helvetica Neue" panose="02000503000000020004" pitchFamily="2" charset="0"/>
                <a:ea typeface="Helvetica Neue" panose="02000503000000020004" pitchFamily="2" charset="0"/>
                <a:cs typeface="Helvetica Neue" panose="02000503000000020004" pitchFamily="2" charset="0"/>
              </a:rPr>
              <a:t>Astrophys</a:t>
            </a:r>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 J. </a:t>
            </a:r>
            <a:r>
              <a:rPr lang="en" altLang="ja-JP" sz="1100" b="1" dirty="0">
                <a:latin typeface="Helvetica Neue" panose="02000503000000020004" pitchFamily="2" charset="0"/>
                <a:ea typeface="Helvetica Neue" panose="02000503000000020004" pitchFamily="2" charset="0"/>
                <a:cs typeface="Helvetica Neue" panose="02000503000000020004" pitchFamily="2" charset="0"/>
              </a:rPr>
              <a:t>830</a:t>
            </a:r>
            <a:r>
              <a:rPr lang="en" altLang="ja-JP" sz="1100" dirty="0">
                <a:latin typeface="Helvetica Neue" panose="02000503000000020004" pitchFamily="2" charset="0"/>
                <a:ea typeface="Helvetica Neue" panose="02000503000000020004" pitchFamily="2" charset="0"/>
                <a:cs typeface="Helvetica Neue" panose="02000503000000020004" pitchFamily="2" charset="0"/>
              </a:rPr>
              <a:t>, 55 (2016).</a:t>
            </a:r>
            <a:endParaRPr kumimoji="1" lang="ja-JP" altLang="en-US" sz="1100">
              <a:latin typeface="Helvetica Neue" panose="02000503000000020004" pitchFamily="2" charset="0"/>
              <a:cs typeface="Helvetica Neue" panose="02000503000000020004" pitchFamily="2" charset="0"/>
            </a:endParaRPr>
          </a:p>
        </p:txBody>
      </p:sp>
      <p:sp>
        <p:nvSpPr>
          <p:cNvPr id="14" name="正方形/長方形 13">
            <a:extLst>
              <a:ext uri="{FF2B5EF4-FFF2-40B4-BE49-F238E27FC236}">
                <a16:creationId xmlns:a16="http://schemas.microsoft.com/office/drawing/2014/main" id="{08CF914F-ABED-85BC-52E6-44219F2CD9D9}"/>
              </a:ext>
            </a:extLst>
          </p:cNvPr>
          <p:cNvSpPr/>
          <p:nvPr/>
        </p:nvSpPr>
        <p:spPr>
          <a:xfrm>
            <a:off x="6394450" y="2653958"/>
            <a:ext cx="4390645" cy="258800"/>
          </a:xfrm>
          <a:prstGeom prst="rect">
            <a:avLst/>
          </a:prstGeom>
          <a:solidFill>
            <a:srgbClr val="FFAAA1">
              <a:alpha val="33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2">
            <a:extLst>
              <a:ext uri="{FF2B5EF4-FFF2-40B4-BE49-F238E27FC236}">
                <a16:creationId xmlns:a16="http://schemas.microsoft.com/office/drawing/2014/main" id="{06EF9F6B-E284-BEE6-F6A6-A82E1EBCD35F}"/>
              </a:ext>
            </a:extLst>
          </p:cNvPr>
          <p:cNvSpPr>
            <a:spLocks noGrp="1"/>
          </p:cNvSpPr>
          <p:nvPr>
            <p:ph idx="1"/>
          </p:nvPr>
        </p:nvSpPr>
        <p:spPr>
          <a:xfrm>
            <a:off x="5470364" y="3551898"/>
            <a:ext cx="6238815" cy="3203904"/>
          </a:xfrm>
        </p:spPr>
        <p:txBody>
          <a:bodyPr>
            <a:noAutofit/>
          </a:bodyPr>
          <a:lstStyle/>
          <a:p>
            <a:r>
              <a:rPr kumimoji="1" lang="en" altLang="ja-JP" sz="1800" b="0" dirty="0">
                <a:latin typeface="Helvetica Neue" panose="02000503000000020004" pitchFamily="2" charset="0"/>
                <a:ea typeface="Helvetica Neue" panose="02000503000000020004" pitchFamily="2" charset="0"/>
                <a:cs typeface="Helvetica Neue" panose="02000503000000020004" pitchFamily="2" charset="0"/>
              </a:rPr>
              <a:t>A comprehensive study of the nuclear reactions that affect the light curve of X-ray bursts was done by </a:t>
            </a:r>
            <a:r>
              <a:rPr kumimoji="1" lang="en" altLang="ja-JP" sz="1800" b="0" dirty="0" err="1">
                <a:latin typeface="Helvetica Neue" panose="02000503000000020004" pitchFamily="2" charset="0"/>
                <a:ea typeface="Helvetica Neue" panose="02000503000000020004" pitchFamily="2" charset="0"/>
                <a:cs typeface="Helvetica Neue" panose="02000503000000020004" pitchFamily="2" charset="0"/>
              </a:rPr>
              <a:t>Cyburt</a:t>
            </a:r>
            <a:r>
              <a:rPr kumimoji="1" lang="en" altLang="ja-JP" sz="1800" b="0" dirty="0">
                <a:latin typeface="Helvetica Neue" panose="02000503000000020004" pitchFamily="2" charset="0"/>
                <a:ea typeface="Helvetica Neue" panose="02000503000000020004" pitchFamily="2" charset="0"/>
                <a:cs typeface="Helvetica Neue" panose="02000503000000020004" pitchFamily="2" charset="0"/>
              </a:rPr>
              <a:t> </a:t>
            </a:r>
            <a:r>
              <a:rPr kumimoji="1" lang="en" altLang="ja-JP" sz="1800" b="0" i="1" dirty="0">
                <a:latin typeface="Helvetica Neue" panose="02000503000000020004" pitchFamily="2" charset="0"/>
                <a:ea typeface="Helvetica Neue" panose="02000503000000020004" pitchFamily="2" charset="0"/>
                <a:cs typeface="Helvetica Neue" panose="02000503000000020004" pitchFamily="2" charset="0"/>
              </a:rPr>
              <a:t>et al</a:t>
            </a:r>
            <a:r>
              <a:rPr kumimoji="1" lang="en" altLang="ja-JP" sz="1800" b="0" dirty="0">
                <a:latin typeface="Helvetica Neue" panose="02000503000000020004" pitchFamily="2" charset="0"/>
                <a:ea typeface="Helvetica Neue" panose="02000503000000020004" pitchFamily="2" charset="0"/>
                <a:cs typeface="Helvetica Neue" panose="02000503000000020004" pitchFamily="2" charset="0"/>
              </a:rPr>
              <a:t>.</a:t>
            </a:r>
            <a:br>
              <a:rPr kumimoji="1" lang="en" altLang="ja-JP" sz="1800" b="0" dirty="0">
                <a:latin typeface="Helvetica Neue" panose="02000503000000020004" pitchFamily="2" charset="0"/>
                <a:ea typeface="Helvetica Neue" panose="02000503000000020004" pitchFamily="2" charset="0"/>
                <a:cs typeface="Helvetica Neue" panose="02000503000000020004" pitchFamily="2" charset="0"/>
              </a:rPr>
            </a:br>
            <a:endParaRPr kumimoji="1" lang="en" altLang="ja-JP" sz="1100" b="0" dirty="0">
              <a:latin typeface="Helvetica Neue" panose="02000503000000020004" pitchFamily="2" charset="0"/>
              <a:ea typeface="Helvetica Neue" panose="02000503000000020004" pitchFamily="2" charset="0"/>
              <a:cs typeface="Helvetica Neue" panose="02000503000000020004" pitchFamily="2" charset="0"/>
            </a:endParaRPr>
          </a:p>
          <a:p>
            <a:pPr lvl="1"/>
            <a:r>
              <a:rPr kumimoji="1" lang="en" altLang="ja-JP" sz="1400" b="0" dirty="0">
                <a:latin typeface="Helvetica Neue" panose="02000503000000020004" pitchFamily="2" charset="0"/>
                <a:ea typeface="Helvetica Neue" panose="02000503000000020004" pitchFamily="2" charset="0"/>
                <a:cs typeface="Helvetica Neue" panose="02000503000000020004" pitchFamily="2" charset="0"/>
              </a:rPr>
              <a:t>List nuclear reactions in order of sensitivity</a:t>
            </a:r>
            <a:br>
              <a:rPr kumimoji="1" lang="en" altLang="ja-JP" sz="1400" b="0" dirty="0">
                <a:latin typeface="Helvetica Neue" panose="02000503000000020004" pitchFamily="2" charset="0"/>
                <a:ea typeface="Helvetica Neue" panose="02000503000000020004" pitchFamily="2" charset="0"/>
                <a:cs typeface="Helvetica Neue" panose="02000503000000020004" pitchFamily="2" charset="0"/>
              </a:rPr>
            </a:br>
            <a:endParaRPr kumimoji="1" lang="en" altLang="ja-JP" sz="900" b="0" dirty="0">
              <a:latin typeface="Helvetica Neue" panose="02000503000000020004" pitchFamily="2" charset="0"/>
              <a:ea typeface="Helvetica Neue" panose="02000503000000020004" pitchFamily="2" charset="0"/>
              <a:cs typeface="Helvetica Neue" panose="02000503000000020004" pitchFamily="2" charset="0"/>
            </a:endParaRPr>
          </a:p>
          <a:p>
            <a:pPr lvl="1"/>
            <a:r>
              <a:rPr kumimoji="1" lang="en-US" altLang="ja-JP" sz="1400" b="0" dirty="0">
                <a:latin typeface="Helvetica Neue" panose="02000503000000020004" pitchFamily="2" charset="0"/>
                <a:cs typeface="Helvetica Neue" panose="02000503000000020004" pitchFamily="2" charset="0"/>
              </a:rPr>
              <a:t>=&gt; The </a:t>
            </a:r>
            <a:r>
              <a:rPr kumimoji="1" lang="en-US" altLang="ja-JP" sz="1400" b="0" baseline="30000" dirty="0">
                <a:latin typeface="Helvetica Neue" panose="02000503000000020004" pitchFamily="2" charset="0"/>
                <a:cs typeface="Helvetica Neue" panose="02000503000000020004" pitchFamily="2" charset="0"/>
              </a:rPr>
              <a:t>26</a:t>
            </a:r>
            <a:r>
              <a:rPr kumimoji="1" lang="en-US" altLang="ja-JP" sz="1400" b="0" dirty="0">
                <a:latin typeface="Helvetica Neue" panose="02000503000000020004" pitchFamily="2" charset="0"/>
                <a:cs typeface="Helvetica Neue" panose="02000503000000020004" pitchFamily="2" charset="0"/>
              </a:rPr>
              <a:t>Si(α, p)</a:t>
            </a:r>
            <a:r>
              <a:rPr kumimoji="1" lang="en-US" altLang="ja-JP" sz="1400" b="0" baseline="30000" dirty="0">
                <a:latin typeface="Helvetica Neue" panose="02000503000000020004" pitchFamily="2" charset="0"/>
                <a:cs typeface="Helvetica Neue" panose="02000503000000020004" pitchFamily="2" charset="0"/>
              </a:rPr>
              <a:t>29</a:t>
            </a:r>
            <a:r>
              <a:rPr kumimoji="1" lang="en-US" altLang="ja-JP" sz="1400" b="0" dirty="0">
                <a:latin typeface="Helvetica Neue" panose="02000503000000020004" pitchFamily="2" charset="0"/>
                <a:cs typeface="Helvetica Neue" panose="02000503000000020004" pitchFamily="2" charset="0"/>
              </a:rPr>
              <a:t>P reaction was classified in the most sensitive category</a:t>
            </a:r>
          </a:p>
          <a:p>
            <a:r>
              <a:rPr kumimoji="1" lang="en" altLang="ja-JP" sz="1800" b="0" dirty="0">
                <a:latin typeface="Helvetica Neue" panose="02000503000000020004" pitchFamily="2" charset="0"/>
                <a:ea typeface="Helvetica Neue" panose="02000503000000020004" pitchFamily="2" charset="0"/>
                <a:cs typeface="Helvetica Neue" panose="02000503000000020004" pitchFamily="2" charset="0"/>
              </a:rPr>
              <a:t>Accurate experimental data on this reaction would lead to a better understanding of nucleosynthesis in X-ray bursts.</a:t>
            </a:r>
            <a:endParaRPr kumimoji="1" lang="ja-JP" altLang="en-US" sz="1800" b="0">
              <a:latin typeface="Helvetica Neue" panose="02000503000000020004" pitchFamily="2" charset="0"/>
              <a:cs typeface="Helvetica Neue" panose="02000503000000020004" pitchFamily="2" charset="0"/>
            </a:endParaRPr>
          </a:p>
          <a:p>
            <a:endParaRPr kumimoji="1" lang="ja-JP" altLang="en-US" sz="1800" b="0">
              <a:latin typeface="Helvetica Neue" panose="02000503000000020004" pitchFamily="2" charset="0"/>
              <a:cs typeface="Helvetica Neue" panose="02000503000000020004" pitchFamily="2" charset="0"/>
            </a:endParaRPr>
          </a:p>
        </p:txBody>
      </p:sp>
      <p:pic>
        <p:nvPicPr>
          <p:cNvPr id="6" name="図 5" descr="グラフ, ヒストグラム&#10;&#10;自動的に生成された説明">
            <a:extLst>
              <a:ext uri="{FF2B5EF4-FFF2-40B4-BE49-F238E27FC236}">
                <a16:creationId xmlns:a16="http://schemas.microsoft.com/office/drawing/2014/main" id="{CA1BBABC-3977-B39A-1433-619B5D3C7048}"/>
              </a:ext>
            </a:extLst>
          </p:cNvPr>
          <p:cNvPicPr>
            <a:picLocks noChangeAspect="1"/>
          </p:cNvPicPr>
          <p:nvPr/>
        </p:nvPicPr>
        <p:blipFill>
          <a:blip r:embed="rId4"/>
          <a:stretch>
            <a:fillRect/>
          </a:stretch>
        </p:blipFill>
        <p:spPr>
          <a:xfrm>
            <a:off x="428004" y="1431690"/>
            <a:ext cx="4769367" cy="3994619"/>
          </a:xfrm>
          <a:prstGeom prst="rect">
            <a:avLst/>
          </a:prstGeom>
        </p:spPr>
      </p:pic>
      <p:cxnSp>
        <p:nvCxnSpPr>
          <p:cNvPr id="7" name="直線矢印コネクタ 6">
            <a:extLst>
              <a:ext uri="{FF2B5EF4-FFF2-40B4-BE49-F238E27FC236}">
                <a16:creationId xmlns:a16="http://schemas.microsoft.com/office/drawing/2014/main" id="{A71149AD-D5A4-53C7-3B66-5373CEE2A873}"/>
              </a:ext>
            </a:extLst>
          </p:cNvPr>
          <p:cNvCxnSpPr>
            <a:cxnSpLocks/>
          </p:cNvCxnSpPr>
          <p:nvPr/>
        </p:nvCxnSpPr>
        <p:spPr>
          <a:xfrm flipV="1">
            <a:off x="2420471" y="3834287"/>
            <a:ext cx="392216" cy="382711"/>
          </a:xfrm>
          <a:prstGeom prst="straightConnector1">
            <a:avLst/>
          </a:prstGeom>
          <a:ln w="5715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1F12E1F-FBA8-86A5-9A72-12359FCDBE82}"/>
              </a:ext>
            </a:extLst>
          </p:cNvPr>
          <p:cNvSpPr txBox="1"/>
          <p:nvPr/>
        </p:nvSpPr>
        <p:spPr>
          <a:xfrm>
            <a:off x="363853" y="5913281"/>
            <a:ext cx="2180369" cy="307777"/>
          </a:xfrm>
          <a:prstGeom prst="rect">
            <a:avLst/>
          </a:prstGeom>
          <a:noFill/>
        </p:spPr>
        <p:txBody>
          <a:bodyPr wrap="square" rtlCol="0">
            <a:spAutoFit/>
          </a:bodyPr>
          <a:lstStyle/>
          <a:p>
            <a:r>
              <a:rPr kumimoji="1" lang="en-US" altLang="ja-JP" sz="1400" dirty="0">
                <a:latin typeface="Helvetica Neue" panose="02000503000000020004" pitchFamily="2" charset="0"/>
                <a:ea typeface="Helvetica Neue" panose="02000503000000020004" pitchFamily="2" charset="0"/>
                <a:cs typeface="Helvetica Neue" panose="02000503000000020004" pitchFamily="2" charset="0"/>
              </a:rPr>
              <a:t>Talked by </a:t>
            </a:r>
            <a:r>
              <a:rPr kumimoji="1" lang="en-US" altLang="ja-JP" sz="1400" dirty="0" err="1">
                <a:latin typeface="Helvetica Neue" panose="02000503000000020004" pitchFamily="2" charset="0"/>
                <a:ea typeface="Helvetica Neue" panose="02000503000000020004" pitchFamily="2" charset="0"/>
                <a:cs typeface="Helvetica Neue" panose="02000503000000020004" pitchFamily="2" charset="0"/>
              </a:rPr>
              <a:t>Jayatissa-san</a:t>
            </a:r>
            <a:endParaRPr kumimoji="1" lang="ja-JP" altLang="en-US" sz="1400">
              <a:latin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68411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BB4E8-9B55-D6B6-9535-2A7839BB1B5E}"/>
              </a:ext>
            </a:extLst>
          </p:cNvPr>
          <p:cNvSpPr>
            <a:spLocks noGrp="1"/>
          </p:cNvSpPr>
          <p:nvPr>
            <p:ph type="title"/>
          </p:nvPr>
        </p:nvSpPr>
        <p:spPr/>
        <p:txBody>
          <a:bodyPr>
            <a:normAutofit fontScale="90000"/>
          </a:bodyPr>
          <a:lstStyle/>
          <a:p>
            <a:r>
              <a:rPr lang="en-US" altLang="ja-JP" dirty="0"/>
              <a:t>Previous research on the </a:t>
            </a:r>
            <a:r>
              <a:rPr lang="en-US" altLang="ja-JP" baseline="30000" dirty="0"/>
              <a:t>26</a:t>
            </a:r>
            <a:r>
              <a:rPr lang="en-US" altLang="ja-JP" dirty="0"/>
              <a:t>Si(α, p)</a:t>
            </a:r>
            <a:r>
              <a:rPr lang="en-US" altLang="ja-JP" baseline="30000" dirty="0"/>
              <a:t>29</a:t>
            </a:r>
            <a:r>
              <a:rPr lang="en-US" altLang="ja-JP" dirty="0"/>
              <a:t>P reaction rate</a:t>
            </a:r>
            <a:endParaRPr kumimoji="1" lang="ja-JP" altLang="en-US">
              <a:latin typeface="Helvetica Neue" panose="02000503000000020004" pitchFamily="2" charset="0"/>
              <a:cs typeface="Helvetica Neue" panose="02000503000000020004" pitchFamily="2" charset="0"/>
            </a:endParaRPr>
          </a:p>
        </p:txBody>
      </p:sp>
      <p:sp>
        <p:nvSpPr>
          <p:cNvPr id="17" name="コンテンツ プレースホルダー 2">
            <a:extLst>
              <a:ext uri="{FF2B5EF4-FFF2-40B4-BE49-F238E27FC236}">
                <a16:creationId xmlns:a16="http://schemas.microsoft.com/office/drawing/2014/main" id="{90CBC4F3-C8AE-235D-A268-F79E87632893}"/>
              </a:ext>
            </a:extLst>
          </p:cNvPr>
          <p:cNvSpPr>
            <a:spLocks noGrp="1"/>
          </p:cNvSpPr>
          <p:nvPr>
            <p:ph idx="1"/>
          </p:nvPr>
        </p:nvSpPr>
        <p:spPr>
          <a:xfrm>
            <a:off x="376205" y="4297592"/>
            <a:ext cx="7228195" cy="2385845"/>
          </a:xfrm>
          <a:ln w="19050">
            <a:noFill/>
          </a:ln>
        </p:spPr>
        <p:txBody>
          <a:bodyPr>
            <a:normAutofit/>
          </a:bodyPr>
          <a:lstStyle/>
          <a:p>
            <a:r>
              <a:rPr kumimoji="1" lang="en-US" altLang="ja-JP" sz="1800" b="0" dirty="0">
                <a:latin typeface="Helvetica Neue" panose="02000503000000020004" pitchFamily="2" charset="0"/>
                <a:ea typeface="Helvetica Neue" panose="02000503000000020004" pitchFamily="2" charset="0"/>
                <a:cs typeface="Helvetica Neue" panose="02000503000000020004" pitchFamily="2" charset="0"/>
              </a:rPr>
              <a:t>The reaction rate was evaluated “indirectly” by a </a:t>
            </a:r>
            <a:r>
              <a:rPr kumimoji="1" lang="en-US" altLang="ja-JP" sz="1800" baseline="30000" dirty="0">
                <a:latin typeface="Helvetica Neue" panose="02000503000000020004" pitchFamily="2" charset="0"/>
                <a:ea typeface="Helvetica Neue" panose="02000503000000020004" pitchFamily="2" charset="0"/>
                <a:cs typeface="Helvetica Neue" panose="02000503000000020004" pitchFamily="2" charset="0"/>
              </a:rPr>
              <a:t>30</a:t>
            </a:r>
            <a:r>
              <a:rPr kumimoji="1" lang="en-US" altLang="ja-JP" sz="1800" dirty="0">
                <a:latin typeface="Helvetica Neue" panose="02000503000000020004" pitchFamily="2" charset="0"/>
                <a:ea typeface="Helvetica Neue" panose="02000503000000020004" pitchFamily="2" charset="0"/>
                <a:cs typeface="Helvetica Neue" panose="02000503000000020004" pitchFamily="2" charset="0"/>
              </a:rPr>
              <a:t>S level structure study</a:t>
            </a:r>
            <a:r>
              <a:rPr kumimoji="1" lang="en-US" altLang="ja-JP" sz="1800" b="0" dirty="0">
                <a:latin typeface="Helvetica Neue" panose="02000503000000020004" pitchFamily="2" charset="0"/>
                <a:ea typeface="Helvetica Neue" panose="02000503000000020004" pitchFamily="2" charset="0"/>
                <a:cs typeface="Helvetica Neue" panose="02000503000000020004" pitchFamily="2" charset="0"/>
              </a:rPr>
              <a:t> using </a:t>
            </a:r>
            <a:r>
              <a:rPr kumimoji="1" lang="en-US" altLang="ja-JP" sz="1800" b="0" baseline="30000" dirty="0">
                <a:latin typeface="Helvetica Neue" panose="02000503000000020004" pitchFamily="2" charset="0"/>
                <a:ea typeface="Helvetica Neue" panose="02000503000000020004" pitchFamily="2" charset="0"/>
                <a:cs typeface="Helvetica Neue" panose="02000503000000020004" pitchFamily="2" charset="0"/>
              </a:rPr>
              <a:t>28</a:t>
            </a:r>
            <a:r>
              <a:rPr kumimoji="1" lang="en-US" altLang="ja-JP" sz="1800" b="0" dirty="0">
                <a:latin typeface="Helvetica Neue" panose="02000503000000020004" pitchFamily="2" charset="0"/>
                <a:ea typeface="Helvetica Neue" panose="02000503000000020004" pitchFamily="2" charset="0"/>
                <a:cs typeface="Helvetica Neue" panose="02000503000000020004" pitchFamily="2" charset="0"/>
              </a:rPr>
              <a:t>Si(</a:t>
            </a:r>
            <a:r>
              <a:rPr kumimoji="1" lang="en-US" altLang="ja-JP" sz="1800" b="0" baseline="30000" dirty="0">
                <a:latin typeface="Helvetica Neue" panose="02000503000000020004" pitchFamily="2" charset="0"/>
                <a:ea typeface="Helvetica Neue" panose="02000503000000020004" pitchFamily="2" charset="0"/>
                <a:cs typeface="Helvetica Neue" panose="02000503000000020004" pitchFamily="2" charset="0"/>
              </a:rPr>
              <a:t>3</a:t>
            </a:r>
            <a:r>
              <a:rPr kumimoji="1" lang="en-US" altLang="ja-JP" sz="1800" b="0" dirty="0">
                <a:latin typeface="Helvetica Neue" panose="02000503000000020004" pitchFamily="2" charset="0"/>
                <a:ea typeface="Helvetica Neue" panose="02000503000000020004" pitchFamily="2" charset="0"/>
                <a:cs typeface="Helvetica Neue" panose="02000503000000020004" pitchFamily="2" charset="0"/>
              </a:rPr>
              <a:t>He, n) and </a:t>
            </a:r>
            <a:r>
              <a:rPr kumimoji="1" lang="en-US" altLang="ja-JP" sz="1800" b="0" baseline="30000" dirty="0">
                <a:latin typeface="Helvetica Neue" panose="02000503000000020004" pitchFamily="2" charset="0"/>
                <a:ea typeface="Helvetica Neue" panose="02000503000000020004" pitchFamily="2" charset="0"/>
                <a:cs typeface="Helvetica Neue" panose="02000503000000020004" pitchFamily="2" charset="0"/>
              </a:rPr>
              <a:t>32</a:t>
            </a:r>
            <a:r>
              <a:rPr kumimoji="1" lang="en-US" altLang="ja-JP" sz="1800" b="0" dirty="0">
                <a:latin typeface="Helvetica Neue" panose="02000503000000020004" pitchFamily="2" charset="0"/>
                <a:ea typeface="Helvetica Neue" panose="02000503000000020004" pitchFamily="2" charset="0"/>
                <a:cs typeface="Helvetica Neue" panose="02000503000000020004" pitchFamily="2" charset="0"/>
              </a:rPr>
              <a:t>S(p, t) reactions.</a:t>
            </a:r>
            <a:br>
              <a:rPr kumimoji="1" lang="en-US" altLang="ja-JP" sz="2000" b="0" dirty="0">
                <a:latin typeface="Helvetica Neue" panose="02000503000000020004" pitchFamily="2" charset="0"/>
                <a:ea typeface="Helvetica Neue" panose="02000503000000020004" pitchFamily="2" charset="0"/>
                <a:cs typeface="Helvetica Neue" panose="02000503000000020004" pitchFamily="2" charset="0"/>
              </a:rPr>
            </a:br>
            <a:endParaRPr kumimoji="1" lang="en-US" altLang="ja-JP" sz="1200" b="0" dirty="0">
              <a:latin typeface="Helvetica Neue" panose="02000503000000020004" pitchFamily="2" charset="0"/>
              <a:ea typeface="Helvetica Neue" panose="02000503000000020004" pitchFamily="2" charset="0"/>
              <a:cs typeface="Helvetica Neue" panose="02000503000000020004" pitchFamily="2" charset="0"/>
            </a:endParaRPr>
          </a:p>
          <a:p>
            <a:pPr lvl="1"/>
            <a:r>
              <a:rPr kumimoji="1" lang="en-US" altLang="ja-JP" sz="1600" b="0" dirty="0">
                <a:latin typeface="Helvetica Neue" panose="02000503000000020004" pitchFamily="2" charset="0"/>
                <a:ea typeface="Helvetica Neue" panose="02000503000000020004" pitchFamily="2" charset="0"/>
                <a:cs typeface="Helvetica Neue" panose="02000503000000020004" pitchFamily="2" charset="0"/>
              </a:rPr>
              <a:t>Identified resonant states for E</a:t>
            </a:r>
            <a:r>
              <a:rPr kumimoji="1" lang="en-US" altLang="ja-JP" sz="1600" b="0" baseline="-25000" dirty="0">
                <a:latin typeface="Helvetica Neue" panose="02000503000000020004" pitchFamily="2" charset="0"/>
                <a:ea typeface="Helvetica Neue" panose="02000503000000020004" pitchFamily="2" charset="0"/>
                <a:cs typeface="Helvetica Neue" panose="02000503000000020004" pitchFamily="2" charset="0"/>
              </a:rPr>
              <a:t>x</a:t>
            </a:r>
            <a:r>
              <a:rPr kumimoji="1" lang="en-US" altLang="ja-JP" sz="1600" b="0" dirty="0">
                <a:latin typeface="Helvetica Neue" panose="02000503000000020004" pitchFamily="2" charset="0"/>
                <a:ea typeface="Helvetica Neue" panose="02000503000000020004" pitchFamily="2" charset="0"/>
                <a:cs typeface="Helvetica Neue" panose="02000503000000020004" pitchFamily="2" charset="0"/>
              </a:rPr>
              <a:t> &lt; 12 MeV</a:t>
            </a:r>
          </a:p>
          <a:p>
            <a:pPr lvl="1"/>
            <a:r>
              <a:rPr kumimoji="1" lang="en-US" altLang="ja-JP" sz="1600" b="0" dirty="0">
                <a:latin typeface="Helvetica Neue" panose="02000503000000020004" pitchFamily="2" charset="0"/>
                <a:ea typeface="Helvetica Neue" panose="02000503000000020004" pitchFamily="2" charset="0"/>
                <a:cs typeface="Helvetica Neue" panose="02000503000000020004" pitchFamily="2" charset="0"/>
              </a:rPr>
              <a:t>No spin assignment for higher energy level (&gt; E</a:t>
            </a:r>
            <a:r>
              <a:rPr kumimoji="1" lang="en-US" altLang="ja-JP" sz="1600" b="0" baseline="-25000" dirty="0">
                <a:latin typeface="Helvetica Neue" panose="02000503000000020004" pitchFamily="2" charset="0"/>
                <a:ea typeface="Helvetica Neue" panose="02000503000000020004" pitchFamily="2" charset="0"/>
                <a:cs typeface="Helvetica Neue" panose="02000503000000020004" pitchFamily="2" charset="0"/>
              </a:rPr>
              <a:t>α</a:t>
            </a:r>
            <a:r>
              <a:rPr kumimoji="1" lang="ja-JP" altLang="en-US" sz="1600" b="0">
                <a:latin typeface="Helvetica Neue" panose="02000503000000020004" pitchFamily="2" charset="0"/>
                <a:ea typeface="Helvetica Neue" panose="02000503000000020004" pitchFamily="2" charset="0"/>
                <a:cs typeface="Helvetica Neue" panose="02000503000000020004" pitchFamily="2" charset="0"/>
              </a:rPr>
              <a:t> </a:t>
            </a:r>
            <a:r>
              <a:rPr kumimoji="1" lang="en-US" altLang="ja-JP" sz="1600" b="0" dirty="0">
                <a:latin typeface="Helvetica Neue" panose="02000503000000020004" pitchFamily="2" charset="0"/>
                <a:ea typeface="Helvetica Neue" panose="02000503000000020004" pitchFamily="2" charset="0"/>
                <a:cs typeface="Helvetica Neue" panose="02000503000000020004" pitchFamily="2" charset="0"/>
              </a:rPr>
              <a:t>= 9.4 MeV)</a:t>
            </a:r>
          </a:p>
          <a:p>
            <a:pPr marL="342900" indent="-342900">
              <a:buFontTx/>
              <a:buChar char="-"/>
            </a:pPr>
            <a:r>
              <a:rPr lang="en-US" altLang="ja-JP" sz="1800" b="0" dirty="0">
                <a:latin typeface="Helvetica Neue" panose="02000503000000020004" pitchFamily="2" charset="0"/>
                <a:cs typeface="Helvetica Neue" panose="02000503000000020004" pitchFamily="2" charset="0"/>
              </a:rPr>
              <a:t>=&gt; Our motivation is to </a:t>
            </a:r>
            <a:r>
              <a:rPr lang="en-US" altLang="ja-JP" sz="18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m</a:t>
            </a:r>
            <a:r>
              <a:rPr kumimoji="1" lang="en-US" altLang="ja-JP" sz="18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easure the </a:t>
            </a:r>
            <a:r>
              <a:rPr kumimoji="1" lang="en-US" altLang="ja-JP" sz="1800" b="0" baseline="30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26</a:t>
            </a:r>
            <a:r>
              <a:rPr kumimoji="1" lang="en-US" altLang="ja-JP" sz="18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Si(α, p)</a:t>
            </a:r>
            <a:r>
              <a:rPr kumimoji="1" lang="en-US" altLang="ja-JP" sz="1800" b="0" baseline="30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29</a:t>
            </a:r>
            <a:r>
              <a:rPr kumimoji="1" lang="en-US" altLang="ja-JP" sz="18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P reaction “</a:t>
            </a:r>
            <a:r>
              <a:rPr kumimoji="1" lang="en-US" altLang="ja-JP" sz="18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directly</a:t>
            </a:r>
            <a:r>
              <a:rPr kumimoji="1" lang="en-US" altLang="ja-JP" sz="18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in the high energy region</a:t>
            </a:r>
          </a:p>
          <a:p>
            <a:endParaRPr kumimoji="1" lang="ja-JP" altLang="en-US" sz="2000" b="0" dirty="0">
              <a:latin typeface="Helvetica Neue" panose="02000503000000020004" pitchFamily="2" charset="0"/>
              <a:cs typeface="Helvetica Neue" panose="02000503000000020004" pitchFamily="2" charset="0"/>
            </a:endParaRPr>
          </a:p>
        </p:txBody>
      </p:sp>
      <p:sp>
        <p:nvSpPr>
          <p:cNvPr id="9" name="テキスト ボックス 8">
            <a:extLst>
              <a:ext uri="{FF2B5EF4-FFF2-40B4-BE49-F238E27FC236}">
                <a16:creationId xmlns:a16="http://schemas.microsoft.com/office/drawing/2014/main" id="{9FD57B8F-E3EF-54DF-3CC2-FDC1B5F59899}"/>
              </a:ext>
            </a:extLst>
          </p:cNvPr>
          <p:cNvSpPr txBox="1"/>
          <p:nvPr/>
        </p:nvSpPr>
        <p:spPr>
          <a:xfrm>
            <a:off x="5219971" y="3586832"/>
            <a:ext cx="1745313" cy="553998"/>
          </a:xfrm>
          <a:prstGeom prst="rect">
            <a:avLst/>
          </a:prstGeom>
          <a:noFill/>
        </p:spPr>
        <p:txBody>
          <a:bodyPr wrap="square" rtlCol="0">
            <a:spAutoFit/>
          </a:bodyPr>
          <a:lstStyle/>
          <a:p>
            <a:r>
              <a:rPr lang="en" altLang="ja-JP" sz="1000" dirty="0">
                <a:effectLst/>
                <a:latin typeface="Helvetica Neue" panose="02000503000000020004" pitchFamily="2" charset="0"/>
                <a:ea typeface="Helvetica Neue" panose="02000503000000020004" pitchFamily="2" charset="0"/>
                <a:cs typeface="Helvetica Neue" panose="02000503000000020004" pitchFamily="2" charset="0"/>
              </a:rPr>
              <a:t> S. Almaraz-Calderon et al., Phys. Rev. C </a:t>
            </a:r>
            <a:r>
              <a:rPr lang="en" altLang="ja-JP" sz="1000" b="1" dirty="0">
                <a:effectLst/>
                <a:latin typeface="Helvetica Neue" panose="02000503000000020004" pitchFamily="2" charset="0"/>
                <a:ea typeface="Helvetica Neue" panose="02000503000000020004" pitchFamily="2" charset="0"/>
                <a:cs typeface="Helvetica Neue" panose="02000503000000020004" pitchFamily="2" charset="0"/>
              </a:rPr>
              <a:t>86</a:t>
            </a:r>
            <a:r>
              <a:rPr lang="en" altLang="ja-JP" sz="1000" dirty="0">
                <a:effectLst/>
                <a:latin typeface="Helvetica Neue" panose="02000503000000020004" pitchFamily="2" charset="0"/>
                <a:ea typeface="Helvetica Neue" panose="02000503000000020004" pitchFamily="2" charset="0"/>
                <a:cs typeface="Helvetica Neue" panose="02000503000000020004" pitchFamily="2" charset="0"/>
              </a:rPr>
              <a:t>, 065805, (2012) </a:t>
            </a:r>
          </a:p>
        </p:txBody>
      </p:sp>
      <p:pic>
        <p:nvPicPr>
          <p:cNvPr id="5" name="図 4" descr="ダイアグラム&#10;&#10;自動的に生成された説明">
            <a:extLst>
              <a:ext uri="{FF2B5EF4-FFF2-40B4-BE49-F238E27FC236}">
                <a16:creationId xmlns:a16="http://schemas.microsoft.com/office/drawing/2014/main" id="{FA19FC41-1B66-585F-2782-D6691C5057D5}"/>
              </a:ext>
            </a:extLst>
          </p:cNvPr>
          <p:cNvPicPr>
            <a:picLocks noChangeAspect="1"/>
          </p:cNvPicPr>
          <p:nvPr/>
        </p:nvPicPr>
        <p:blipFill>
          <a:blip r:embed="rId3"/>
          <a:stretch>
            <a:fillRect/>
          </a:stretch>
        </p:blipFill>
        <p:spPr>
          <a:xfrm>
            <a:off x="979466" y="1302619"/>
            <a:ext cx="4247252" cy="2930604"/>
          </a:xfrm>
          <a:prstGeom prst="rect">
            <a:avLst/>
          </a:prstGeom>
        </p:spPr>
      </p:pic>
      <p:cxnSp>
        <p:nvCxnSpPr>
          <p:cNvPr id="7" name="直線コネクタ 6">
            <a:extLst>
              <a:ext uri="{FF2B5EF4-FFF2-40B4-BE49-F238E27FC236}">
                <a16:creationId xmlns:a16="http://schemas.microsoft.com/office/drawing/2014/main" id="{9E128E19-33DD-7A9B-5376-A796DC4CF95A}"/>
              </a:ext>
            </a:extLst>
          </p:cNvPr>
          <p:cNvCxnSpPr/>
          <p:nvPr/>
        </p:nvCxnSpPr>
        <p:spPr>
          <a:xfrm>
            <a:off x="8972067" y="6216422"/>
            <a:ext cx="89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F497883-2D1C-4247-4714-964594B6A40B}"/>
              </a:ext>
            </a:extLst>
          </p:cNvPr>
          <p:cNvSpPr txBox="1"/>
          <p:nvPr/>
        </p:nvSpPr>
        <p:spPr>
          <a:xfrm>
            <a:off x="9203762" y="6198069"/>
            <a:ext cx="530399" cy="338554"/>
          </a:xfrm>
          <a:prstGeom prst="rect">
            <a:avLst/>
          </a:prstGeom>
          <a:noFill/>
        </p:spPr>
        <p:txBody>
          <a:bodyPr wrap="square" rtlCol="0">
            <a:spAutoFit/>
          </a:bodyPr>
          <a:lstStyle/>
          <a:p>
            <a:r>
              <a:rPr kumimoji="1" lang="en-US" altLang="ja-JP" sz="1600" b="1" baseline="30000" dirty="0">
                <a:latin typeface="Helvetica Neue" panose="02000503000000020004" pitchFamily="2" charset="0"/>
                <a:ea typeface="Helvetica Neue" panose="02000503000000020004" pitchFamily="2" charset="0"/>
                <a:cs typeface="Helvetica Neue" panose="02000503000000020004" pitchFamily="2" charset="0"/>
              </a:rPr>
              <a:t>30</a:t>
            </a:r>
            <a:r>
              <a:rPr kumimoji="1" lang="en-US" altLang="ja-JP" sz="1600" b="1" dirty="0">
                <a:latin typeface="Helvetica Neue" panose="02000503000000020004" pitchFamily="2" charset="0"/>
                <a:ea typeface="Helvetica Neue" panose="02000503000000020004" pitchFamily="2" charset="0"/>
                <a:cs typeface="Helvetica Neue" panose="02000503000000020004" pitchFamily="2" charset="0"/>
              </a:rPr>
              <a:t>S</a:t>
            </a:r>
            <a:endParaRPr kumimoji="1" lang="ja-JP" altLang="en-US" sz="1600" b="1">
              <a:latin typeface="Helvetica Neue" panose="02000503000000020004" pitchFamily="2" charset="0"/>
              <a:cs typeface="Helvetica Neue" panose="02000503000000020004" pitchFamily="2" charset="0"/>
            </a:endParaRPr>
          </a:p>
        </p:txBody>
      </p:sp>
      <p:cxnSp>
        <p:nvCxnSpPr>
          <p:cNvPr id="10" name="直線コネクタ 9">
            <a:extLst>
              <a:ext uri="{FF2B5EF4-FFF2-40B4-BE49-F238E27FC236}">
                <a16:creationId xmlns:a16="http://schemas.microsoft.com/office/drawing/2014/main" id="{15B80C1C-59C8-2AE0-F721-A5A6855726FB}"/>
              </a:ext>
            </a:extLst>
          </p:cNvPr>
          <p:cNvCxnSpPr/>
          <p:nvPr/>
        </p:nvCxnSpPr>
        <p:spPr>
          <a:xfrm>
            <a:off x="7185230" y="3434912"/>
            <a:ext cx="89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E1FFA52-D71F-3DCD-CA3C-5AFC346A8F00}"/>
              </a:ext>
            </a:extLst>
          </p:cNvPr>
          <p:cNvCxnSpPr/>
          <p:nvPr/>
        </p:nvCxnSpPr>
        <p:spPr>
          <a:xfrm>
            <a:off x="10602819" y="4906075"/>
            <a:ext cx="89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23AAB9F4-7152-62F7-A363-10D01A382CF4}"/>
              </a:ext>
            </a:extLst>
          </p:cNvPr>
          <p:cNvSpPr txBox="1"/>
          <p:nvPr/>
        </p:nvSpPr>
        <p:spPr>
          <a:xfrm>
            <a:off x="10611933" y="4878734"/>
            <a:ext cx="893419" cy="338554"/>
          </a:xfrm>
          <a:prstGeom prst="rect">
            <a:avLst/>
          </a:prstGeom>
          <a:noFill/>
        </p:spPr>
        <p:txBody>
          <a:bodyPr wrap="square" rtlCol="0">
            <a:spAutoFit/>
          </a:bodyPr>
          <a:lstStyle/>
          <a:p>
            <a:r>
              <a:rPr kumimoji="1" lang="en-US" altLang="ja-JP" sz="1600" b="1" baseline="30000" dirty="0">
                <a:latin typeface="Helvetica Neue" panose="02000503000000020004" pitchFamily="2" charset="0"/>
                <a:ea typeface="Helvetica Neue" panose="02000503000000020004" pitchFamily="2" charset="0"/>
                <a:cs typeface="Helvetica Neue" panose="02000503000000020004" pitchFamily="2" charset="0"/>
              </a:rPr>
              <a:t>29</a:t>
            </a:r>
            <a:r>
              <a:rPr kumimoji="1" lang="en-US" altLang="ja-JP" sz="1600" b="1" dirty="0">
                <a:latin typeface="Helvetica Neue" panose="02000503000000020004" pitchFamily="2" charset="0"/>
                <a:ea typeface="Helvetica Neue" panose="02000503000000020004" pitchFamily="2" charset="0"/>
                <a:cs typeface="Helvetica Neue" panose="02000503000000020004" pitchFamily="2" charset="0"/>
              </a:rPr>
              <a:t>P + p</a:t>
            </a:r>
            <a:endParaRPr kumimoji="1" lang="ja-JP" altLang="en-US" sz="1600" b="1">
              <a:latin typeface="Helvetica Neue" panose="02000503000000020004" pitchFamily="2" charset="0"/>
              <a:cs typeface="Helvetica Neue" panose="02000503000000020004" pitchFamily="2" charset="0"/>
            </a:endParaRPr>
          </a:p>
        </p:txBody>
      </p:sp>
      <p:sp>
        <p:nvSpPr>
          <p:cNvPr id="14" name="テキスト ボックス 13">
            <a:extLst>
              <a:ext uri="{FF2B5EF4-FFF2-40B4-BE49-F238E27FC236}">
                <a16:creationId xmlns:a16="http://schemas.microsoft.com/office/drawing/2014/main" id="{F42F46C3-5190-79A6-5A17-55A6CBE54391}"/>
              </a:ext>
            </a:extLst>
          </p:cNvPr>
          <p:cNvSpPr txBox="1"/>
          <p:nvPr/>
        </p:nvSpPr>
        <p:spPr>
          <a:xfrm>
            <a:off x="7236180" y="3407571"/>
            <a:ext cx="973792" cy="338554"/>
          </a:xfrm>
          <a:prstGeom prst="rect">
            <a:avLst/>
          </a:prstGeom>
          <a:noFill/>
        </p:spPr>
        <p:txBody>
          <a:bodyPr wrap="square" rtlCol="0">
            <a:spAutoFit/>
          </a:bodyPr>
          <a:lstStyle/>
          <a:p>
            <a:r>
              <a:rPr kumimoji="1" lang="en-US" altLang="ja-JP" sz="1600" b="1" baseline="30000" dirty="0">
                <a:latin typeface="Helvetica Neue" panose="02000503000000020004" pitchFamily="2" charset="0"/>
                <a:ea typeface="Helvetica Neue" panose="02000503000000020004" pitchFamily="2" charset="0"/>
                <a:cs typeface="Helvetica Neue" panose="02000503000000020004" pitchFamily="2" charset="0"/>
              </a:rPr>
              <a:t>26</a:t>
            </a:r>
            <a:r>
              <a:rPr kumimoji="1" lang="en-US" altLang="ja-JP" sz="1600" b="1" dirty="0">
                <a:latin typeface="Helvetica Neue" panose="02000503000000020004" pitchFamily="2" charset="0"/>
                <a:ea typeface="Helvetica Neue" panose="02000503000000020004" pitchFamily="2" charset="0"/>
                <a:cs typeface="Helvetica Neue" panose="02000503000000020004" pitchFamily="2" charset="0"/>
              </a:rPr>
              <a:t>Si + α</a:t>
            </a:r>
            <a:endParaRPr kumimoji="1" lang="ja-JP" altLang="en-US" sz="1600" b="1">
              <a:latin typeface="Helvetica Neue" panose="02000503000000020004" pitchFamily="2" charset="0"/>
              <a:cs typeface="Helvetica Neue" panose="02000503000000020004" pitchFamily="2" charset="0"/>
            </a:endParaRPr>
          </a:p>
        </p:txBody>
      </p:sp>
      <p:cxnSp>
        <p:nvCxnSpPr>
          <p:cNvPr id="15" name="直線コネクタ 14">
            <a:extLst>
              <a:ext uri="{FF2B5EF4-FFF2-40B4-BE49-F238E27FC236}">
                <a16:creationId xmlns:a16="http://schemas.microsoft.com/office/drawing/2014/main" id="{DD58B672-3896-EDFE-0807-200689CAA399}"/>
              </a:ext>
            </a:extLst>
          </p:cNvPr>
          <p:cNvCxnSpPr>
            <a:cxnSpLocks/>
          </p:cNvCxnSpPr>
          <p:nvPr/>
        </p:nvCxnSpPr>
        <p:spPr>
          <a:xfrm>
            <a:off x="8972067" y="1302619"/>
            <a:ext cx="0" cy="491380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C8648C1-D61F-3129-2B23-9D5A6ADC2B31}"/>
              </a:ext>
            </a:extLst>
          </p:cNvPr>
          <p:cNvCxnSpPr/>
          <p:nvPr/>
        </p:nvCxnSpPr>
        <p:spPr>
          <a:xfrm>
            <a:off x="8972067" y="1451522"/>
            <a:ext cx="893419"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5F5D4D7-6435-C13C-92FE-9DBA90997CC6}"/>
              </a:ext>
            </a:extLst>
          </p:cNvPr>
          <p:cNvCxnSpPr>
            <a:cxnSpLocks/>
          </p:cNvCxnSpPr>
          <p:nvPr/>
        </p:nvCxnSpPr>
        <p:spPr>
          <a:xfrm>
            <a:off x="9865486" y="1302619"/>
            <a:ext cx="0" cy="491380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8F78B68-F439-4C33-E682-51DAF9D20B5B}"/>
              </a:ext>
            </a:extLst>
          </p:cNvPr>
          <p:cNvCxnSpPr/>
          <p:nvPr/>
        </p:nvCxnSpPr>
        <p:spPr>
          <a:xfrm>
            <a:off x="8972067" y="3420021"/>
            <a:ext cx="89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CAADB4F-AB74-16A2-DF37-E3EB393759A3}"/>
              </a:ext>
            </a:extLst>
          </p:cNvPr>
          <p:cNvCxnSpPr/>
          <p:nvPr/>
        </p:nvCxnSpPr>
        <p:spPr>
          <a:xfrm>
            <a:off x="8972067" y="2630835"/>
            <a:ext cx="89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9823E42-4645-F156-B99A-5A33859DE098}"/>
              </a:ext>
            </a:extLst>
          </p:cNvPr>
          <p:cNvCxnSpPr/>
          <p:nvPr/>
        </p:nvCxnSpPr>
        <p:spPr>
          <a:xfrm>
            <a:off x="10602819" y="4492124"/>
            <a:ext cx="89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7E5A48B8-7DD9-0158-7D8F-A6341BE6E99A}"/>
              </a:ext>
            </a:extLst>
          </p:cNvPr>
          <p:cNvCxnSpPr>
            <a:cxnSpLocks/>
          </p:cNvCxnSpPr>
          <p:nvPr/>
        </p:nvCxnSpPr>
        <p:spPr>
          <a:xfrm>
            <a:off x="9418777" y="2653022"/>
            <a:ext cx="0" cy="74451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A2A9863-C229-768E-CB70-4439245F222B}"/>
              </a:ext>
            </a:extLst>
          </p:cNvPr>
          <p:cNvSpPr txBox="1"/>
          <p:nvPr/>
        </p:nvSpPr>
        <p:spPr>
          <a:xfrm>
            <a:off x="9865486" y="3311814"/>
            <a:ext cx="575417" cy="216414"/>
          </a:xfrm>
          <a:prstGeom prst="rect">
            <a:avLst/>
          </a:prstGeom>
          <a:noFill/>
        </p:spPr>
        <p:txBody>
          <a:bodyPr wrap="square" rtlCol="0">
            <a:spAutoFit/>
          </a:bodyPr>
          <a:lstStyle/>
          <a:p>
            <a:r>
              <a:rPr kumimoji="1" lang="en-US" altLang="ja-JP" sz="800" dirty="0">
                <a:latin typeface="Helvetica Neue" panose="02000503000000020004" pitchFamily="2" charset="0"/>
                <a:ea typeface="Helvetica Neue" panose="02000503000000020004" pitchFamily="2" charset="0"/>
                <a:cs typeface="Helvetica Neue" panose="02000503000000020004" pitchFamily="2" charset="0"/>
              </a:rPr>
              <a:t>9.3914</a:t>
            </a:r>
            <a:endParaRPr kumimoji="1" lang="ja-JP" altLang="en-US" sz="800">
              <a:latin typeface="Helvetica Neue" panose="02000503000000020004" pitchFamily="2" charset="0"/>
              <a:cs typeface="Helvetica Neue" panose="02000503000000020004" pitchFamily="2" charset="0"/>
            </a:endParaRPr>
          </a:p>
        </p:txBody>
      </p:sp>
      <p:sp>
        <p:nvSpPr>
          <p:cNvPr id="24" name="テキスト ボックス 23">
            <a:extLst>
              <a:ext uri="{FF2B5EF4-FFF2-40B4-BE49-F238E27FC236}">
                <a16:creationId xmlns:a16="http://schemas.microsoft.com/office/drawing/2014/main" id="{47C566C6-F64E-9D68-1AD0-8F76ABCA98F7}"/>
              </a:ext>
            </a:extLst>
          </p:cNvPr>
          <p:cNvSpPr txBox="1"/>
          <p:nvPr/>
        </p:nvSpPr>
        <p:spPr>
          <a:xfrm>
            <a:off x="9865486" y="2544815"/>
            <a:ext cx="575417" cy="215444"/>
          </a:xfrm>
          <a:prstGeom prst="rect">
            <a:avLst/>
          </a:prstGeom>
          <a:noFill/>
        </p:spPr>
        <p:txBody>
          <a:bodyPr wrap="square" rtlCol="0">
            <a:spAutoFit/>
          </a:bodyPr>
          <a:lstStyle/>
          <a:p>
            <a:r>
              <a:rPr lang="en-US" altLang="ja-JP" sz="800" dirty="0">
                <a:latin typeface="Helvetica Neue" panose="02000503000000020004" pitchFamily="2" charset="0"/>
                <a:ea typeface="Helvetica Neue" panose="02000503000000020004" pitchFamily="2" charset="0"/>
                <a:cs typeface="Helvetica Neue" panose="02000503000000020004" pitchFamily="2" charset="0"/>
              </a:rPr>
              <a:t>12.0392</a:t>
            </a:r>
            <a:endParaRPr kumimoji="1" lang="ja-JP" altLang="en-US" sz="800">
              <a:latin typeface="Helvetica Neue" panose="02000503000000020004" pitchFamily="2" charset="0"/>
              <a:cs typeface="Helvetica Neue" panose="02000503000000020004" pitchFamily="2" charset="0"/>
            </a:endParaRPr>
          </a:p>
        </p:txBody>
      </p:sp>
      <p:sp>
        <p:nvSpPr>
          <p:cNvPr id="25" name="テキスト ボックス 24">
            <a:extLst>
              <a:ext uri="{FF2B5EF4-FFF2-40B4-BE49-F238E27FC236}">
                <a16:creationId xmlns:a16="http://schemas.microsoft.com/office/drawing/2014/main" id="{ADBEC5A9-41F0-AB42-B768-BC4C4140A24B}"/>
              </a:ext>
            </a:extLst>
          </p:cNvPr>
          <p:cNvSpPr txBox="1"/>
          <p:nvPr/>
        </p:nvSpPr>
        <p:spPr>
          <a:xfrm>
            <a:off x="9865486" y="1343315"/>
            <a:ext cx="575417" cy="215444"/>
          </a:xfrm>
          <a:prstGeom prst="rect">
            <a:avLst/>
          </a:prstGeom>
          <a:noFill/>
        </p:spPr>
        <p:txBody>
          <a:bodyPr wrap="square" rtlCol="0">
            <a:spAutoFit/>
          </a:bodyPr>
          <a:lstStyle/>
          <a:p>
            <a:r>
              <a:rPr kumimoji="1" lang="en-US" altLang="ja-JP" sz="800" dirty="0">
                <a:latin typeface="Helvetica Neue" panose="02000503000000020004" pitchFamily="2" charset="0"/>
                <a:ea typeface="Helvetica Neue" panose="02000503000000020004" pitchFamily="2" charset="0"/>
                <a:cs typeface="Helvetica Neue" panose="02000503000000020004" pitchFamily="2" charset="0"/>
              </a:rPr>
              <a:t>16.0</a:t>
            </a:r>
            <a:endParaRPr kumimoji="1" lang="ja-JP" altLang="en-US" sz="800">
              <a:latin typeface="Helvetica Neue" panose="02000503000000020004" pitchFamily="2" charset="0"/>
              <a:cs typeface="Helvetica Neue" panose="02000503000000020004" pitchFamily="2" charset="0"/>
            </a:endParaRPr>
          </a:p>
        </p:txBody>
      </p:sp>
      <p:sp>
        <p:nvSpPr>
          <p:cNvPr id="26" name="テキスト ボックス 25">
            <a:extLst>
              <a:ext uri="{FF2B5EF4-FFF2-40B4-BE49-F238E27FC236}">
                <a16:creationId xmlns:a16="http://schemas.microsoft.com/office/drawing/2014/main" id="{2BC176FE-C3BB-5E4E-4F9D-F949CA98D74C}"/>
              </a:ext>
            </a:extLst>
          </p:cNvPr>
          <p:cNvSpPr txBox="1"/>
          <p:nvPr/>
        </p:nvSpPr>
        <p:spPr>
          <a:xfrm>
            <a:off x="11467545" y="4797867"/>
            <a:ext cx="575417" cy="230832"/>
          </a:xfrm>
          <a:prstGeom prst="rect">
            <a:avLst/>
          </a:prstGeom>
          <a:noFill/>
        </p:spPr>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4.399</a:t>
            </a:r>
            <a:endParaRPr kumimoji="1" lang="ja-JP" altLang="en-US" sz="900">
              <a:latin typeface="Helvetica Neue" panose="02000503000000020004" pitchFamily="2" charset="0"/>
              <a:cs typeface="Helvetica Neue" panose="02000503000000020004" pitchFamily="2" charset="0"/>
            </a:endParaRPr>
          </a:p>
        </p:txBody>
      </p:sp>
      <p:sp>
        <p:nvSpPr>
          <p:cNvPr id="27" name="テキスト ボックス 26">
            <a:extLst>
              <a:ext uri="{FF2B5EF4-FFF2-40B4-BE49-F238E27FC236}">
                <a16:creationId xmlns:a16="http://schemas.microsoft.com/office/drawing/2014/main" id="{72D14123-28BC-B732-9AB8-1CC23BA44C98}"/>
              </a:ext>
            </a:extLst>
          </p:cNvPr>
          <p:cNvSpPr txBox="1"/>
          <p:nvPr/>
        </p:nvSpPr>
        <p:spPr>
          <a:xfrm>
            <a:off x="8046770" y="3347208"/>
            <a:ext cx="575417" cy="230832"/>
          </a:xfrm>
          <a:prstGeom prst="rect">
            <a:avLst/>
          </a:prstGeom>
          <a:noFill/>
        </p:spPr>
        <p:txBody>
          <a:bodyPr wrap="square" rtlCol="0">
            <a:spAutoFit/>
          </a:bodyPr>
          <a:lstStyle/>
          <a:p>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9.343</a:t>
            </a:r>
            <a:endParaRPr kumimoji="1" lang="ja-JP" altLang="en-US" sz="900">
              <a:latin typeface="Helvetica Neue" panose="02000503000000020004" pitchFamily="2" charset="0"/>
              <a:cs typeface="Helvetica Neue" panose="02000503000000020004" pitchFamily="2" charset="0"/>
            </a:endParaRPr>
          </a:p>
        </p:txBody>
      </p:sp>
      <p:sp>
        <p:nvSpPr>
          <p:cNvPr id="28" name="テキスト ボックス 27">
            <a:extLst>
              <a:ext uri="{FF2B5EF4-FFF2-40B4-BE49-F238E27FC236}">
                <a16:creationId xmlns:a16="http://schemas.microsoft.com/office/drawing/2014/main" id="{5A37A284-F73E-54BB-7DAD-21808296D95F}"/>
              </a:ext>
            </a:extLst>
          </p:cNvPr>
          <p:cNvSpPr txBox="1"/>
          <p:nvPr/>
        </p:nvSpPr>
        <p:spPr>
          <a:xfrm>
            <a:off x="10352922" y="4797867"/>
            <a:ext cx="373805" cy="230832"/>
          </a:xfrm>
          <a:prstGeom prst="rect">
            <a:avLst/>
          </a:prstGeom>
          <a:noFill/>
        </p:spPr>
        <p:txBody>
          <a:bodyPr wrap="square" rtlCol="0">
            <a:spAutoFit/>
          </a:bodyPr>
          <a:lstStyle/>
          <a:p>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0.0</a:t>
            </a:r>
          </a:p>
        </p:txBody>
      </p:sp>
      <p:sp>
        <p:nvSpPr>
          <p:cNvPr id="29" name="テキスト ボックス 28">
            <a:extLst>
              <a:ext uri="{FF2B5EF4-FFF2-40B4-BE49-F238E27FC236}">
                <a16:creationId xmlns:a16="http://schemas.microsoft.com/office/drawing/2014/main" id="{4B9A9C61-EB46-421C-5B83-C73FC9512AF8}"/>
              </a:ext>
            </a:extLst>
          </p:cNvPr>
          <p:cNvSpPr txBox="1"/>
          <p:nvPr/>
        </p:nvSpPr>
        <p:spPr>
          <a:xfrm>
            <a:off x="10221085" y="4384137"/>
            <a:ext cx="575417" cy="230832"/>
          </a:xfrm>
          <a:prstGeom prst="rect">
            <a:avLst/>
          </a:prstGeom>
          <a:noFill/>
        </p:spPr>
        <p:txBody>
          <a:bodyPr wrap="square" rtlCol="0">
            <a:spAutoFit/>
          </a:bodyPr>
          <a:lstStyle/>
          <a:p>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1.383</a:t>
            </a:r>
            <a:endParaRPr kumimoji="1" lang="ja-JP" altLang="en-US" sz="900">
              <a:latin typeface="Helvetica Neue" panose="02000503000000020004" pitchFamily="2" charset="0"/>
              <a:cs typeface="Helvetica Neue" panose="02000503000000020004" pitchFamily="2" charset="0"/>
            </a:endParaRPr>
          </a:p>
        </p:txBody>
      </p:sp>
      <p:cxnSp>
        <p:nvCxnSpPr>
          <p:cNvPr id="30" name="直線コネクタ 29">
            <a:extLst>
              <a:ext uri="{FF2B5EF4-FFF2-40B4-BE49-F238E27FC236}">
                <a16:creationId xmlns:a16="http://schemas.microsoft.com/office/drawing/2014/main" id="{128C8658-D9F8-E8A5-5F29-8687FCD7D83C}"/>
              </a:ext>
            </a:extLst>
          </p:cNvPr>
          <p:cNvCxnSpPr/>
          <p:nvPr/>
        </p:nvCxnSpPr>
        <p:spPr>
          <a:xfrm>
            <a:off x="10602819" y="4325352"/>
            <a:ext cx="89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4795B864-401F-F5E9-92B4-51D7B46412E8}"/>
              </a:ext>
            </a:extLst>
          </p:cNvPr>
          <p:cNvCxnSpPr/>
          <p:nvPr/>
        </p:nvCxnSpPr>
        <p:spPr>
          <a:xfrm>
            <a:off x="10602819" y="4185383"/>
            <a:ext cx="8934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64D6F42-2ED8-E3E8-7E0D-6D91A163ECE9}"/>
              </a:ext>
            </a:extLst>
          </p:cNvPr>
          <p:cNvSpPr txBox="1"/>
          <p:nvPr/>
        </p:nvSpPr>
        <p:spPr>
          <a:xfrm>
            <a:off x="10221084" y="4217145"/>
            <a:ext cx="575417" cy="230832"/>
          </a:xfrm>
          <a:prstGeom prst="rect">
            <a:avLst/>
          </a:prstGeom>
          <a:noFill/>
        </p:spPr>
        <p:txBody>
          <a:bodyPr wrap="square" rtlCol="0">
            <a:spAutoFit/>
          </a:bodyPr>
          <a:lstStyle/>
          <a:p>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1.954</a:t>
            </a:r>
            <a:endParaRPr kumimoji="1" lang="ja-JP" altLang="en-US" sz="900">
              <a:latin typeface="Helvetica Neue" panose="02000503000000020004" pitchFamily="2" charset="0"/>
              <a:cs typeface="Helvetica Neue" panose="02000503000000020004" pitchFamily="2" charset="0"/>
            </a:endParaRPr>
          </a:p>
        </p:txBody>
      </p:sp>
      <p:sp>
        <p:nvSpPr>
          <p:cNvPr id="33" name="テキスト ボックス 32">
            <a:extLst>
              <a:ext uri="{FF2B5EF4-FFF2-40B4-BE49-F238E27FC236}">
                <a16:creationId xmlns:a16="http://schemas.microsoft.com/office/drawing/2014/main" id="{52DC2A3C-ABDF-0CD0-2FB6-EB29D2971CDD}"/>
              </a:ext>
            </a:extLst>
          </p:cNvPr>
          <p:cNvSpPr txBox="1"/>
          <p:nvPr/>
        </p:nvSpPr>
        <p:spPr>
          <a:xfrm>
            <a:off x="10221083" y="4068333"/>
            <a:ext cx="575417" cy="230832"/>
          </a:xfrm>
          <a:prstGeom prst="rect">
            <a:avLst/>
          </a:prstGeom>
          <a:noFill/>
        </p:spPr>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2.423</a:t>
            </a:r>
            <a:endParaRPr kumimoji="1" lang="ja-JP" altLang="en-US" sz="900">
              <a:latin typeface="Helvetica Neue" panose="02000503000000020004" pitchFamily="2" charset="0"/>
              <a:cs typeface="Helvetica Neue" panose="02000503000000020004" pitchFamily="2" charset="0"/>
            </a:endParaRPr>
          </a:p>
        </p:txBody>
      </p:sp>
      <p:sp>
        <p:nvSpPr>
          <p:cNvPr id="34" name="テキスト ボックス 33">
            <a:extLst>
              <a:ext uri="{FF2B5EF4-FFF2-40B4-BE49-F238E27FC236}">
                <a16:creationId xmlns:a16="http://schemas.microsoft.com/office/drawing/2014/main" id="{DD953EE2-8A9B-FB45-E8C2-11F143B5B5C4}"/>
              </a:ext>
            </a:extLst>
          </p:cNvPr>
          <p:cNvSpPr txBox="1"/>
          <p:nvPr/>
        </p:nvSpPr>
        <p:spPr>
          <a:xfrm>
            <a:off x="11188229" y="4713874"/>
            <a:ext cx="498988" cy="230832"/>
          </a:xfrm>
          <a:prstGeom prst="rect">
            <a:avLst/>
          </a:prstGeom>
          <a:noFill/>
        </p:spPr>
        <p:txBody>
          <a:bodyPr wrap="square" rtlCol="0">
            <a:spAutoFit/>
          </a:bodyPr>
          <a:lstStyle/>
          <a:p>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1/2</a:t>
            </a:r>
            <a:r>
              <a:rPr kumimoji="1" lang="en-US" altLang="ja-JP" sz="900" baseline="30000" dirty="0">
                <a:latin typeface="Helvetica Neue" panose="02000503000000020004" pitchFamily="2" charset="0"/>
                <a:ea typeface="Helvetica Neue" panose="02000503000000020004" pitchFamily="2" charset="0"/>
                <a:cs typeface="Helvetica Neue" panose="02000503000000020004" pitchFamily="2" charset="0"/>
              </a:rPr>
              <a:t>+</a:t>
            </a:r>
            <a:endPar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5" name="テキスト ボックス 34">
            <a:extLst>
              <a:ext uri="{FF2B5EF4-FFF2-40B4-BE49-F238E27FC236}">
                <a16:creationId xmlns:a16="http://schemas.microsoft.com/office/drawing/2014/main" id="{6DA9AC79-A7BC-0928-43E8-AB678A680DB6}"/>
              </a:ext>
            </a:extLst>
          </p:cNvPr>
          <p:cNvSpPr txBox="1"/>
          <p:nvPr/>
        </p:nvSpPr>
        <p:spPr>
          <a:xfrm>
            <a:off x="11188229" y="4317314"/>
            <a:ext cx="498988" cy="230832"/>
          </a:xfrm>
          <a:prstGeom prst="rect">
            <a:avLst/>
          </a:prstGeom>
          <a:noFill/>
        </p:spPr>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3</a:t>
            </a:r>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ja-JP" sz="900" baseline="30000" dirty="0">
                <a:latin typeface="Helvetica Neue" panose="02000503000000020004" pitchFamily="2" charset="0"/>
                <a:ea typeface="Helvetica Neue" panose="02000503000000020004" pitchFamily="2" charset="0"/>
                <a:cs typeface="Helvetica Neue" panose="02000503000000020004" pitchFamily="2" charset="0"/>
              </a:rPr>
              <a:t>+</a:t>
            </a:r>
            <a:endPar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6" name="テキスト ボックス 35">
            <a:extLst>
              <a:ext uri="{FF2B5EF4-FFF2-40B4-BE49-F238E27FC236}">
                <a16:creationId xmlns:a16="http://schemas.microsoft.com/office/drawing/2014/main" id="{B9F51B12-DCAA-9221-FEB6-52658CB79971}"/>
              </a:ext>
            </a:extLst>
          </p:cNvPr>
          <p:cNvSpPr txBox="1"/>
          <p:nvPr/>
        </p:nvSpPr>
        <p:spPr>
          <a:xfrm>
            <a:off x="11188056" y="4162168"/>
            <a:ext cx="498988" cy="230832"/>
          </a:xfrm>
          <a:prstGeom prst="rect">
            <a:avLst/>
          </a:prstGeom>
          <a:noFill/>
        </p:spPr>
        <p:txBody>
          <a:bodyPr wrap="square" rtlCol="0">
            <a:spAutoFit/>
          </a:bodyPr>
          <a:lstStyle/>
          <a:p>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5/2</a:t>
            </a:r>
            <a:r>
              <a:rPr kumimoji="1" lang="en-US" altLang="ja-JP" sz="900" baseline="30000" dirty="0">
                <a:latin typeface="Helvetica Neue" panose="02000503000000020004" pitchFamily="2" charset="0"/>
                <a:ea typeface="Helvetica Neue" panose="02000503000000020004" pitchFamily="2" charset="0"/>
                <a:cs typeface="Helvetica Neue" panose="02000503000000020004" pitchFamily="2" charset="0"/>
              </a:rPr>
              <a:t>+</a:t>
            </a:r>
            <a:endPar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7" name="テキスト ボックス 36">
            <a:extLst>
              <a:ext uri="{FF2B5EF4-FFF2-40B4-BE49-F238E27FC236}">
                <a16:creationId xmlns:a16="http://schemas.microsoft.com/office/drawing/2014/main" id="{5933BADA-4AA5-8E98-1F76-A5CD38501768}"/>
              </a:ext>
            </a:extLst>
          </p:cNvPr>
          <p:cNvSpPr txBox="1"/>
          <p:nvPr/>
        </p:nvSpPr>
        <p:spPr>
          <a:xfrm>
            <a:off x="11187880" y="4004417"/>
            <a:ext cx="498988" cy="230832"/>
          </a:xfrm>
          <a:prstGeom prst="rect">
            <a:avLst/>
          </a:prstGeom>
          <a:noFill/>
        </p:spPr>
        <p:txBody>
          <a:bodyPr wrap="square" rtlCol="0">
            <a:spAutoFit/>
          </a:bodyPr>
          <a:lstStyle/>
          <a:p>
            <a:r>
              <a:rPr lang="en-US" altLang="ja-JP" sz="900" dirty="0">
                <a:latin typeface="Helvetica Neue" panose="02000503000000020004" pitchFamily="2" charset="0"/>
                <a:ea typeface="Helvetica Neue" panose="02000503000000020004" pitchFamily="2" charset="0"/>
                <a:cs typeface="Helvetica Neue" panose="02000503000000020004" pitchFamily="2" charset="0"/>
              </a:rPr>
              <a:t>3</a:t>
            </a:r>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ja-JP" sz="900" baseline="30000" dirty="0">
                <a:latin typeface="Helvetica Neue" panose="02000503000000020004" pitchFamily="2" charset="0"/>
                <a:ea typeface="Helvetica Neue" panose="02000503000000020004" pitchFamily="2" charset="0"/>
                <a:cs typeface="Helvetica Neue" panose="02000503000000020004" pitchFamily="2" charset="0"/>
              </a:rPr>
              <a:t>+</a:t>
            </a:r>
            <a:endPar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8" name="テキスト ボックス 37">
            <a:extLst>
              <a:ext uri="{FF2B5EF4-FFF2-40B4-BE49-F238E27FC236}">
                <a16:creationId xmlns:a16="http://schemas.microsoft.com/office/drawing/2014/main" id="{E01B2B97-4E34-3BF0-E39A-CF5600A4B12C}"/>
              </a:ext>
            </a:extLst>
          </p:cNvPr>
          <p:cNvSpPr txBox="1"/>
          <p:nvPr/>
        </p:nvSpPr>
        <p:spPr>
          <a:xfrm>
            <a:off x="9610774" y="6008073"/>
            <a:ext cx="353697" cy="230832"/>
          </a:xfrm>
          <a:prstGeom prst="rect">
            <a:avLst/>
          </a:prstGeom>
          <a:noFill/>
        </p:spPr>
        <p:txBody>
          <a:bodyPr wrap="square" rtlCol="0">
            <a:spAutoFit/>
          </a:bodyPr>
          <a:lstStyle/>
          <a:p>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0</a:t>
            </a:r>
            <a:r>
              <a:rPr kumimoji="1" lang="en-US" altLang="ja-JP" sz="900" baseline="30000" dirty="0">
                <a:latin typeface="Helvetica Neue" panose="02000503000000020004" pitchFamily="2" charset="0"/>
                <a:ea typeface="Helvetica Neue" panose="02000503000000020004" pitchFamily="2" charset="0"/>
                <a:cs typeface="Helvetica Neue" panose="02000503000000020004" pitchFamily="2" charset="0"/>
              </a:rPr>
              <a:t>+</a:t>
            </a:r>
            <a:endPar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9" name="テキスト ボックス 38">
            <a:extLst>
              <a:ext uri="{FF2B5EF4-FFF2-40B4-BE49-F238E27FC236}">
                <a16:creationId xmlns:a16="http://schemas.microsoft.com/office/drawing/2014/main" id="{FB458BDF-1194-9977-6872-E4B2B926F742}"/>
              </a:ext>
            </a:extLst>
          </p:cNvPr>
          <p:cNvSpPr txBox="1"/>
          <p:nvPr/>
        </p:nvSpPr>
        <p:spPr>
          <a:xfrm>
            <a:off x="7853248" y="3232617"/>
            <a:ext cx="356724" cy="230832"/>
          </a:xfrm>
          <a:prstGeom prst="rect">
            <a:avLst/>
          </a:prstGeom>
          <a:noFill/>
        </p:spPr>
        <p:txBody>
          <a:bodyPr wrap="square" rtlCol="0">
            <a:spAutoFit/>
          </a:bodyPr>
          <a:lstStyle/>
          <a:p>
            <a:r>
              <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rPr>
              <a:t>0</a:t>
            </a:r>
            <a:r>
              <a:rPr kumimoji="1" lang="en-US" altLang="ja-JP" sz="900" baseline="30000" dirty="0">
                <a:latin typeface="Helvetica Neue" panose="02000503000000020004" pitchFamily="2" charset="0"/>
                <a:ea typeface="Helvetica Neue" panose="02000503000000020004" pitchFamily="2" charset="0"/>
                <a:cs typeface="Helvetica Neue" panose="02000503000000020004" pitchFamily="2" charset="0"/>
              </a:rPr>
              <a:t>+</a:t>
            </a:r>
            <a:endParaRPr kumimoji="1" lang="en-US" altLang="ja-JP" sz="9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0" name="直線コネクタ 39">
            <a:extLst>
              <a:ext uri="{FF2B5EF4-FFF2-40B4-BE49-F238E27FC236}">
                <a16:creationId xmlns:a16="http://schemas.microsoft.com/office/drawing/2014/main" id="{BAA31C57-1E6C-0564-BD9B-AFBE2604E1A6}"/>
              </a:ext>
            </a:extLst>
          </p:cNvPr>
          <p:cNvCxnSpPr>
            <a:cxnSpLocks/>
          </p:cNvCxnSpPr>
          <p:nvPr/>
        </p:nvCxnSpPr>
        <p:spPr>
          <a:xfrm flipV="1">
            <a:off x="8674261" y="2630835"/>
            <a:ext cx="0" cy="789187"/>
          </a:xfrm>
          <a:prstGeom prst="line">
            <a:avLst/>
          </a:prstGeom>
          <a:ln w="28575">
            <a:solidFill>
              <a:srgbClr val="0070C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A627ADD-CB0F-2345-E73D-25CDCAED66B5}"/>
              </a:ext>
            </a:extLst>
          </p:cNvPr>
          <p:cNvCxnSpPr>
            <a:cxnSpLocks/>
          </p:cNvCxnSpPr>
          <p:nvPr/>
        </p:nvCxnSpPr>
        <p:spPr>
          <a:xfrm>
            <a:off x="8823164" y="1451522"/>
            <a:ext cx="0" cy="1637934"/>
          </a:xfrm>
          <a:prstGeom prst="line">
            <a:avLst/>
          </a:prstGeom>
          <a:ln w="28575">
            <a:solidFill>
              <a:srgbClr val="FF0000"/>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9DB4E3DE-2312-C8FA-E01D-F77025A520C2}"/>
              </a:ext>
            </a:extLst>
          </p:cNvPr>
          <p:cNvSpPr txBox="1"/>
          <p:nvPr/>
        </p:nvSpPr>
        <p:spPr>
          <a:xfrm>
            <a:off x="7458113" y="1447887"/>
            <a:ext cx="1456013" cy="830997"/>
          </a:xfrm>
          <a:prstGeom prst="rect">
            <a:avLst/>
          </a:prstGeom>
          <a:noFill/>
        </p:spPr>
        <p:txBody>
          <a:bodyPr wrap="square" rtlCol="0">
            <a:spAutoFit/>
          </a:bodyPr>
          <a:lstStyle/>
          <a:p>
            <a:r>
              <a:rPr kumimoji="1" lang="en-US" altLang="ja-JP" sz="12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Expected energy range in this experiment</a:t>
            </a:r>
          </a:p>
          <a:p>
            <a:pPr algn="ctr"/>
            <a:r>
              <a:rPr lang="en-US" altLang="ja-JP" sz="12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10.5 &lt; E</a:t>
            </a:r>
            <a:r>
              <a:rPr lang="en-US" altLang="ja-JP" sz="1200" baseline="-250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X</a:t>
            </a:r>
            <a:r>
              <a:rPr lang="en-US" altLang="ja-JP" sz="12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&lt; 16.0</a:t>
            </a:r>
            <a:endParaRPr kumimoji="1" lang="en-US" altLang="ja-JP" sz="12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3" name="テキスト ボックス 42">
            <a:extLst>
              <a:ext uri="{FF2B5EF4-FFF2-40B4-BE49-F238E27FC236}">
                <a16:creationId xmlns:a16="http://schemas.microsoft.com/office/drawing/2014/main" id="{4D3FD430-1DF0-FA8C-15E9-3ED3E5171D0B}"/>
              </a:ext>
            </a:extLst>
          </p:cNvPr>
          <p:cNvSpPr txBox="1"/>
          <p:nvPr/>
        </p:nvSpPr>
        <p:spPr>
          <a:xfrm>
            <a:off x="6847786" y="2412276"/>
            <a:ext cx="1822968" cy="830997"/>
          </a:xfrm>
          <a:prstGeom prst="rect">
            <a:avLst/>
          </a:prstGeom>
          <a:noFill/>
        </p:spPr>
        <p:txBody>
          <a:bodyPr wrap="square" rtlCol="0">
            <a:spAutoFit/>
          </a:bodyPr>
          <a:lstStyle/>
          <a:p>
            <a:r>
              <a:rPr kumimoji="1" lang="en-US" altLang="ja-JP" sz="12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Energy range measured in previous study (over α-threshold energy)</a:t>
            </a:r>
          </a:p>
          <a:p>
            <a:pPr algn="ctr"/>
            <a:r>
              <a:rPr lang="en-US" altLang="ja-JP" sz="12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a:t>
            </a:r>
            <a:r>
              <a:rPr lang="en-US" altLang="ja-JP" sz="1200" baseline="-25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X</a:t>
            </a:r>
            <a:r>
              <a:rPr lang="en-US" altLang="ja-JP" sz="12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&lt; 12</a:t>
            </a:r>
            <a:endParaRPr kumimoji="1" lang="ja-JP" altLang="en-US" sz="1200">
              <a:solidFill>
                <a:srgbClr val="0070C0"/>
              </a:solidFill>
              <a:latin typeface="Helvetica Neue" panose="02000503000000020004" pitchFamily="2" charset="0"/>
              <a:cs typeface="Helvetica Neue" panose="02000503000000020004" pitchFamily="2" charset="0"/>
            </a:endParaRPr>
          </a:p>
        </p:txBody>
      </p:sp>
      <p:cxnSp>
        <p:nvCxnSpPr>
          <p:cNvPr id="44" name="直線コネクタ 43">
            <a:extLst>
              <a:ext uri="{FF2B5EF4-FFF2-40B4-BE49-F238E27FC236}">
                <a16:creationId xmlns:a16="http://schemas.microsoft.com/office/drawing/2014/main" id="{C93BB12B-B3C6-92A7-CC87-61BC318971A2}"/>
              </a:ext>
            </a:extLst>
          </p:cNvPr>
          <p:cNvCxnSpPr>
            <a:cxnSpLocks/>
          </p:cNvCxnSpPr>
          <p:nvPr/>
        </p:nvCxnSpPr>
        <p:spPr>
          <a:xfrm>
            <a:off x="10461099" y="2791650"/>
            <a:ext cx="0" cy="297806"/>
          </a:xfrm>
          <a:prstGeom prst="line">
            <a:avLst/>
          </a:prstGeom>
          <a:ln w="28575">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650DA5B-C75E-6881-8471-62D811D40899}"/>
              </a:ext>
            </a:extLst>
          </p:cNvPr>
          <p:cNvCxnSpPr>
            <a:cxnSpLocks/>
          </p:cNvCxnSpPr>
          <p:nvPr/>
        </p:nvCxnSpPr>
        <p:spPr>
          <a:xfrm flipV="1">
            <a:off x="10610002" y="2419392"/>
            <a:ext cx="0" cy="446709"/>
          </a:xfrm>
          <a:prstGeom prst="line">
            <a:avLst/>
          </a:prstGeom>
          <a:ln w="28575">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1C2B68CD-4FEA-21BD-739D-507566BC99DD}"/>
              </a:ext>
            </a:extLst>
          </p:cNvPr>
          <p:cNvCxnSpPr>
            <a:cxnSpLocks/>
          </p:cNvCxnSpPr>
          <p:nvPr/>
        </p:nvCxnSpPr>
        <p:spPr>
          <a:xfrm flipV="1">
            <a:off x="10758905" y="2047135"/>
            <a:ext cx="0" cy="670064"/>
          </a:xfrm>
          <a:prstGeom prst="line">
            <a:avLst/>
          </a:prstGeom>
          <a:ln w="28575">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B1988A9B-5E84-4453-2CA2-5D5B9E2010E5}"/>
              </a:ext>
            </a:extLst>
          </p:cNvPr>
          <p:cNvSpPr txBox="1"/>
          <p:nvPr/>
        </p:nvSpPr>
        <p:spPr>
          <a:xfrm>
            <a:off x="9858472" y="6118142"/>
            <a:ext cx="575417" cy="216414"/>
          </a:xfrm>
          <a:prstGeom prst="rect">
            <a:avLst/>
          </a:prstGeom>
          <a:noFill/>
        </p:spPr>
        <p:txBody>
          <a:bodyPr wrap="square" rtlCol="0">
            <a:spAutoFit/>
          </a:bodyPr>
          <a:lstStyle/>
          <a:p>
            <a:r>
              <a:rPr kumimoji="1" lang="en-US" altLang="ja-JP" sz="800" dirty="0">
                <a:latin typeface="Helvetica Neue" panose="02000503000000020004" pitchFamily="2" charset="0"/>
                <a:ea typeface="Helvetica Neue" panose="02000503000000020004" pitchFamily="2" charset="0"/>
                <a:cs typeface="Helvetica Neue" panose="02000503000000020004" pitchFamily="2" charset="0"/>
              </a:rPr>
              <a:t>0.0</a:t>
            </a:r>
            <a:endParaRPr kumimoji="1" lang="ja-JP" altLang="en-US" sz="800">
              <a:latin typeface="Helvetica Neue" panose="02000503000000020004" pitchFamily="2" charset="0"/>
              <a:cs typeface="Helvetica Neue" panose="02000503000000020004" pitchFamily="2" charset="0"/>
            </a:endParaRPr>
          </a:p>
        </p:txBody>
      </p:sp>
      <p:sp>
        <p:nvSpPr>
          <p:cNvPr id="48" name="テキスト ボックス 47">
            <a:extLst>
              <a:ext uri="{FF2B5EF4-FFF2-40B4-BE49-F238E27FC236}">
                <a16:creationId xmlns:a16="http://schemas.microsoft.com/office/drawing/2014/main" id="{42062A05-2B24-950F-C7FA-7E50DC56640D}"/>
              </a:ext>
            </a:extLst>
          </p:cNvPr>
          <p:cNvSpPr txBox="1"/>
          <p:nvPr/>
        </p:nvSpPr>
        <p:spPr>
          <a:xfrm>
            <a:off x="10731075" y="2110145"/>
            <a:ext cx="1310499" cy="276999"/>
          </a:xfrm>
          <a:prstGeom prst="rect">
            <a:avLst/>
          </a:prstGeom>
          <a:noFill/>
        </p:spPr>
        <p:txBody>
          <a:bodyPr wrap="square" rtlCol="0">
            <a:spAutoFit/>
          </a:bodyPr>
          <a:lstStyle/>
          <a:p>
            <a:r>
              <a:rPr lang="en-US" altLang="ja-JP" sz="12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Gamow window</a:t>
            </a:r>
            <a:endParaRPr kumimoji="1" lang="ja-JP" altLang="en-US" sz="1200">
              <a:solidFill>
                <a:schemeClr val="accent6"/>
              </a:solidFill>
              <a:latin typeface="Helvetica Neue" panose="02000503000000020004" pitchFamily="2" charset="0"/>
              <a:cs typeface="Helvetica Neue" panose="02000503000000020004" pitchFamily="2" charset="0"/>
            </a:endParaRPr>
          </a:p>
        </p:txBody>
      </p:sp>
      <p:sp>
        <p:nvSpPr>
          <p:cNvPr id="49" name="テキスト ボックス 48">
            <a:extLst>
              <a:ext uri="{FF2B5EF4-FFF2-40B4-BE49-F238E27FC236}">
                <a16:creationId xmlns:a16="http://schemas.microsoft.com/office/drawing/2014/main" id="{2F5146F9-A70F-8B94-5B0F-0966E1989F37}"/>
              </a:ext>
            </a:extLst>
          </p:cNvPr>
          <p:cNvSpPr txBox="1"/>
          <p:nvPr/>
        </p:nvSpPr>
        <p:spPr>
          <a:xfrm>
            <a:off x="10482417" y="2914514"/>
            <a:ext cx="470170" cy="246221"/>
          </a:xfrm>
          <a:prstGeom prst="rect">
            <a:avLst/>
          </a:prstGeom>
          <a:noFill/>
        </p:spPr>
        <p:txBody>
          <a:bodyPr wrap="square" rtlCol="0">
            <a:spAutoFit/>
          </a:bodyPr>
          <a:lstStyle/>
          <a:p>
            <a:r>
              <a:rPr kumimoji="1" lang="en-US" altLang="ja-JP" sz="10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1 GK</a:t>
            </a:r>
            <a:endParaRPr kumimoji="1" lang="ja-JP" altLang="en-US" sz="1000">
              <a:solidFill>
                <a:schemeClr val="accent6"/>
              </a:solidFill>
              <a:latin typeface="Helvetica Neue" panose="02000503000000020004" pitchFamily="2" charset="0"/>
              <a:cs typeface="Helvetica Neue" panose="02000503000000020004" pitchFamily="2" charset="0"/>
            </a:endParaRPr>
          </a:p>
        </p:txBody>
      </p:sp>
      <p:sp>
        <p:nvSpPr>
          <p:cNvPr id="50" name="テキスト ボックス 49">
            <a:extLst>
              <a:ext uri="{FF2B5EF4-FFF2-40B4-BE49-F238E27FC236}">
                <a16:creationId xmlns:a16="http://schemas.microsoft.com/office/drawing/2014/main" id="{B5DC066A-6643-ADED-D806-A2D6CEBF2FF0}"/>
              </a:ext>
            </a:extLst>
          </p:cNvPr>
          <p:cNvSpPr txBox="1"/>
          <p:nvPr/>
        </p:nvSpPr>
        <p:spPr>
          <a:xfrm>
            <a:off x="10626408" y="2738563"/>
            <a:ext cx="470170" cy="246221"/>
          </a:xfrm>
          <a:prstGeom prst="rect">
            <a:avLst/>
          </a:prstGeom>
          <a:noFill/>
        </p:spPr>
        <p:txBody>
          <a:bodyPr wrap="square" rtlCol="0">
            <a:spAutoFit/>
          </a:bodyPr>
          <a:lstStyle/>
          <a:p>
            <a:r>
              <a:rPr lang="en-US" altLang="ja-JP" sz="10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2</a:t>
            </a:r>
            <a:r>
              <a:rPr kumimoji="1" lang="en-US" altLang="ja-JP" sz="10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 GK</a:t>
            </a:r>
            <a:endParaRPr kumimoji="1" lang="ja-JP" altLang="en-US" sz="1000">
              <a:solidFill>
                <a:schemeClr val="accent6"/>
              </a:solidFill>
              <a:latin typeface="Helvetica Neue" panose="02000503000000020004" pitchFamily="2" charset="0"/>
              <a:cs typeface="Helvetica Neue" panose="02000503000000020004" pitchFamily="2" charset="0"/>
            </a:endParaRPr>
          </a:p>
        </p:txBody>
      </p:sp>
      <p:sp>
        <p:nvSpPr>
          <p:cNvPr id="51" name="テキスト ボックス 50">
            <a:extLst>
              <a:ext uri="{FF2B5EF4-FFF2-40B4-BE49-F238E27FC236}">
                <a16:creationId xmlns:a16="http://schemas.microsoft.com/office/drawing/2014/main" id="{C2D1A928-F82E-053D-B13C-EACC9FE6A40F}"/>
              </a:ext>
            </a:extLst>
          </p:cNvPr>
          <p:cNvSpPr txBox="1"/>
          <p:nvPr/>
        </p:nvSpPr>
        <p:spPr>
          <a:xfrm>
            <a:off x="10779101" y="2451383"/>
            <a:ext cx="470170" cy="246221"/>
          </a:xfrm>
          <a:prstGeom prst="rect">
            <a:avLst/>
          </a:prstGeom>
          <a:noFill/>
        </p:spPr>
        <p:txBody>
          <a:bodyPr wrap="square" rtlCol="0">
            <a:spAutoFit/>
          </a:bodyPr>
          <a:lstStyle/>
          <a:p>
            <a:r>
              <a:rPr kumimoji="1" lang="en-US" altLang="ja-JP" sz="10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3 GK</a:t>
            </a:r>
            <a:endParaRPr kumimoji="1" lang="ja-JP" altLang="en-US" sz="1000">
              <a:solidFill>
                <a:schemeClr val="accent6"/>
              </a:solidFill>
              <a:latin typeface="Helvetica Neue" panose="02000503000000020004" pitchFamily="2" charset="0"/>
              <a:cs typeface="Helvetica Neue" panose="02000503000000020004" pitchFamily="2" charset="0"/>
            </a:endParaRPr>
          </a:p>
        </p:txBody>
      </p:sp>
      <p:sp>
        <p:nvSpPr>
          <p:cNvPr id="53" name="テキスト ボックス 52">
            <a:extLst>
              <a:ext uri="{FF2B5EF4-FFF2-40B4-BE49-F238E27FC236}">
                <a16:creationId xmlns:a16="http://schemas.microsoft.com/office/drawing/2014/main" id="{D322C1D9-F5BB-8025-05C3-88E98E2E4428}"/>
              </a:ext>
            </a:extLst>
          </p:cNvPr>
          <p:cNvSpPr txBox="1"/>
          <p:nvPr/>
        </p:nvSpPr>
        <p:spPr>
          <a:xfrm>
            <a:off x="3136572" y="2827846"/>
            <a:ext cx="1946837" cy="523220"/>
          </a:xfrm>
          <a:prstGeom prst="rect">
            <a:avLst/>
          </a:prstGeom>
          <a:noFill/>
        </p:spPr>
        <p:txBody>
          <a:bodyPr wrap="square" rtlCol="0">
            <a:spAutoFit/>
          </a:bodyPr>
          <a:lstStyle/>
          <a:p>
            <a:r>
              <a:rPr lang="en" altLang="ja-JP" sz="1400" i="0" dirty="0">
                <a:solidFill>
                  <a:srgbClr val="222222"/>
                </a:solidFill>
                <a:effectLst/>
                <a:latin typeface="Helvetica Neue" panose="02000503000000020004" pitchFamily="2" charset="0"/>
                <a:ea typeface="Helvetica Neue" panose="02000503000000020004" pitchFamily="2" charset="0"/>
                <a:cs typeface="Helvetica Neue" panose="02000503000000020004" pitchFamily="2" charset="0"/>
              </a:rPr>
              <a:t>Different by about two orders of magnitude</a:t>
            </a:r>
            <a:endParaRPr kumimoji="1" lang="ja-JP" altLang="en-US" sz="1400">
              <a:latin typeface="Helvetica Neue" panose="02000503000000020004" pitchFamily="2" charset="0"/>
              <a:cs typeface="Helvetica Neue" panose="02000503000000020004" pitchFamily="2" charset="0"/>
            </a:endParaRPr>
          </a:p>
        </p:txBody>
      </p:sp>
      <p:cxnSp>
        <p:nvCxnSpPr>
          <p:cNvPr id="54" name="直線矢印コネクタ 53">
            <a:extLst>
              <a:ext uri="{FF2B5EF4-FFF2-40B4-BE49-F238E27FC236}">
                <a16:creationId xmlns:a16="http://schemas.microsoft.com/office/drawing/2014/main" id="{4BB59CAD-8DAF-D6F3-23BF-1B450C94430F}"/>
              </a:ext>
            </a:extLst>
          </p:cNvPr>
          <p:cNvCxnSpPr>
            <a:cxnSpLocks/>
          </p:cNvCxnSpPr>
          <p:nvPr/>
        </p:nvCxnSpPr>
        <p:spPr>
          <a:xfrm>
            <a:off x="3506993" y="2311838"/>
            <a:ext cx="268941" cy="478957"/>
          </a:xfrm>
          <a:prstGeom prst="straightConnector1">
            <a:avLst/>
          </a:prstGeom>
          <a:ln w="5715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6029D49F-F8B8-3B3D-FCA4-32113B6E2CE1}"/>
              </a:ext>
            </a:extLst>
          </p:cNvPr>
          <p:cNvSpPr txBox="1"/>
          <p:nvPr/>
        </p:nvSpPr>
        <p:spPr>
          <a:xfrm>
            <a:off x="5232812" y="1971107"/>
            <a:ext cx="1170001" cy="307777"/>
          </a:xfrm>
          <a:prstGeom prst="rect">
            <a:avLst/>
          </a:prstGeom>
          <a:noFill/>
        </p:spPr>
        <p:txBody>
          <a:bodyPr wrap="square" rtlCol="0">
            <a:spAutoFit/>
          </a:bodyPr>
          <a:lstStyle/>
          <a:p>
            <a:r>
              <a:rPr lang="en-US" altLang="ja-JP" sz="1400" b="1" dirty="0">
                <a:latin typeface="Helvetica Neue" panose="02000503000000020004" pitchFamily="2" charset="0"/>
                <a:ea typeface="Helvetica Neue" panose="02000503000000020004" pitchFamily="2" charset="0"/>
                <a:cs typeface="Helvetica Neue" panose="02000503000000020004" pitchFamily="2" charset="0"/>
              </a:rPr>
              <a:t>experiment</a:t>
            </a:r>
            <a:endParaRPr kumimoji="1" lang="ja-JP" altLang="en-US" sz="1400" b="1">
              <a:latin typeface="Helvetica Neue" panose="02000503000000020004" pitchFamily="2" charset="0"/>
              <a:cs typeface="Helvetica Neue" panose="02000503000000020004" pitchFamily="2" charset="0"/>
            </a:endParaRPr>
          </a:p>
        </p:txBody>
      </p:sp>
      <p:sp>
        <p:nvSpPr>
          <p:cNvPr id="58" name="テキスト ボックス 57">
            <a:extLst>
              <a:ext uri="{FF2B5EF4-FFF2-40B4-BE49-F238E27FC236}">
                <a16:creationId xmlns:a16="http://schemas.microsoft.com/office/drawing/2014/main" id="{4F3272D7-B776-AD17-24DB-7E97E330462C}"/>
              </a:ext>
            </a:extLst>
          </p:cNvPr>
          <p:cNvSpPr txBox="1"/>
          <p:nvPr/>
        </p:nvSpPr>
        <p:spPr>
          <a:xfrm>
            <a:off x="5116159" y="1194159"/>
            <a:ext cx="1745308" cy="523220"/>
          </a:xfrm>
          <a:prstGeom prst="rect">
            <a:avLst/>
          </a:prstGeom>
          <a:noFill/>
        </p:spPr>
        <p:txBody>
          <a:bodyPr wrap="square" rtlCol="0">
            <a:spAutoFit/>
          </a:bodyPr>
          <a:lstStyle/>
          <a:p>
            <a:r>
              <a:rPr lang="en-US" altLang="ja-JP" sz="1400" b="1" dirty="0">
                <a:latin typeface="Helvetica Neue" panose="02000503000000020004" pitchFamily="2" charset="0"/>
                <a:ea typeface="Helvetica Neue" panose="02000503000000020004" pitchFamily="2" charset="0"/>
                <a:cs typeface="Helvetica Neue" panose="02000503000000020004" pitchFamily="2" charset="0"/>
              </a:rPr>
              <a:t>Hauser-</a:t>
            </a:r>
            <a:r>
              <a:rPr lang="en-US" altLang="ja-JP" sz="1400" b="1" dirty="0" err="1">
                <a:latin typeface="Helvetica Neue" panose="02000503000000020004" pitchFamily="2" charset="0"/>
                <a:ea typeface="Helvetica Neue" panose="02000503000000020004" pitchFamily="2" charset="0"/>
                <a:cs typeface="Helvetica Neue" panose="02000503000000020004" pitchFamily="2" charset="0"/>
              </a:rPr>
              <a:t>Feshbach</a:t>
            </a:r>
            <a:r>
              <a:rPr lang="en-US" altLang="ja-JP" sz="1400" b="1" dirty="0">
                <a:latin typeface="Helvetica Neue" panose="02000503000000020004" pitchFamily="2" charset="0"/>
                <a:ea typeface="Helvetica Neue" panose="02000503000000020004" pitchFamily="2" charset="0"/>
                <a:cs typeface="Helvetica Neue" panose="02000503000000020004" pitchFamily="2" charset="0"/>
              </a:rPr>
              <a:t> statistical model</a:t>
            </a:r>
            <a:endParaRPr kumimoji="1" lang="ja-JP" altLang="en-US" sz="1400" b="1">
              <a:latin typeface="Helvetica Neue" panose="02000503000000020004" pitchFamily="2" charset="0"/>
              <a:cs typeface="Helvetica Neue" panose="02000503000000020004" pitchFamily="2" charset="0"/>
            </a:endParaRPr>
          </a:p>
        </p:txBody>
      </p:sp>
      <p:cxnSp>
        <p:nvCxnSpPr>
          <p:cNvPr id="59" name="直線矢印コネクタ 58">
            <a:extLst>
              <a:ext uri="{FF2B5EF4-FFF2-40B4-BE49-F238E27FC236}">
                <a16:creationId xmlns:a16="http://schemas.microsoft.com/office/drawing/2014/main" id="{F9942A90-5316-586E-4F4A-8A78BFD86ACF}"/>
              </a:ext>
            </a:extLst>
          </p:cNvPr>
          <p:cNvCxnSpPr>
            <a:cxnSpLocks/>
          </p:cNvCxnSpPr>
          <p:nvPr/>
        </p:nvCxnSpPr>
        <p:spPr>
          <a:xfrm flipH="1" flipV="1">
            <a:off x="4904126" y="1945689"/>
            <a:ext cx="332689" cy="129766"/>
          </a:xfrm>
          <a:prstGeom prst="straightConnector1">
            <a:avLst/>
          </a:prstGeom>
          <a:ln w="57150" cap="rnd">
            <a:solidFill>
              <a:schemeClr val="bg1">
                <a:lumMod val="1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5698B2CB-6A77-1028-0499-5A7E2DC10B42}"/>
              </a:ext>
            </a:extLst>
          </p:cNvPr>
          <p:cNvCxnSpPr>
            <a:cxnSpLocks/>
          </p:cNvCxnSpPr>
          <p:nvPr/>
        </p:nvCxnSpPr>
        <p:spPr>
          <a:xfrm flipH="1">
            <a:off x="4800600" y="1343315"/>
            <a:ext cx="282809" cy="215444"/>
          </a:xfrm>
          <a:prstGeom prst="straightConnector1">
            <a:avLst/>
          </a:prstGeom>
          <a:ln w="57150" cap="rnd">
            <a:solidFill>
              <a:schemeClr val="bg1">
                <a:lumMod val="10000"/>
              </a:schemeClr>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27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吹き出し 31">
            <a:extLst>
              <a:ext uri="{FF2B5EF4-FFF2-40B4-BE49-F238E27FC236}">
                <a16:creationId xmlns:a16="http://schemas.microsoft.com/office/drawing/2014/main" id="{48706A4C-287D-7481-C824-1165805ADC2B}"/>
              </a:ext>
            </a:extLst>
          </p:cNvPr>
          <p:cNvSpPr/>
          <p:nvPr/>
        </p:nvSpPr>
        <p:spPr>
          <a:xfrm>
            <a:off x="9541565" y="5089881"/>
            <a:ext cx="2425148" cy="1562710"/>
          </a:xfrm>
          <a:prstGeom prst="wedgeRoundRectCallout">
            <a:avLst>
              <a:gd name="adj1" fmla="val -41017"/>
              <a:gd name="adj2" fmla="val -83605"/>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A9BB4E8-9B55-D6B6-9535-2A7839BB1B5E}"/>
              </a:ext>
            </a:extLst>
          </p:cNvPr>
          <p:cNvSpPr>
            <a:spLocks noGrp="1"/>
          </p:cNvSpPr>
          <p:nvPr>
            <p:ph type="title"/>
          </p:nvPr>
        </p:nvSpPr>
        <p:spPr/>
        <p:txBody>
          <a:bodyPr>
            <a:normAutofit/>
          </a:bodyPr>
          <a:lstStyle/>
          <a:p>
            <a:r>
              <a:rPr lang="en-US" altLang="ja-JP" dirty="0"/>
              <a:t>Setup for</a:t>
            </a:r>
            <a:r>
              <a:rPr kumimoji="1" lang="en-US" altLang="ja-JP" dirty="0">
                <a:latin typeface="Helvetica Neue" panose="02000503000000020004" pitchFamily="2" charset="0"/>
                <a:cs typeface="Helvetica Neue" panose="02000503000000020004" pitchFamily="2" charset="0"/>
              </a:rPr>
              <a:t> the </a:t>
            </a:r>
            <a:r>
              <a:rPr lang="en-US" altLang="ja-JP" dirty="0"/>
              <a:t>measurement</a:t>
            </a:r>
            <a:endParaRPr kumimoji="1" lang="ja-JP" altLang="en-US">
              <a:latin typeface="Helvetica Neue" panose="02000503000000020004" pitchFamily="2" charset="0"/>
              <a:cs typeface="Helvetica Neue" panose="02000503000000020004" pitchFamily="2" charset="0"/>
            </a:endParaRPr>
          </a:p>
        </p:txBody>
      </p:sp>
      <p:sp>
        <p:nvSpPr>
          <p:cNvPr id="17" name="コンテンツ プレースホルダー 2">
            <a:extLst>
              <a:ext uri="{FF2B5EF4-FFF2-40B4-BE49-F238E27FC236}">
                <a16:creationId xmlns:a16="http://schemas.microsoft.com/office/drawing/2014/main" id="{90CBC4F3-C8AE-235D-A268-F79E87632893}"/>
              </a:ext>
            </a:extLst>
          </p:cNvPr>
          <p:cNvSpPr>
            <a:spLocks noGrp="1"/>
          </p:cNvSpPr>
          <p:nvPr>
            <p:ph idx="1"/>
          </p:nvPr>
        </p:nvSpPr>
        <p:spPr>
          <a:xfrm>
            <a:off x="363920" y="5495225"/>
            <a:ext cx="8626062" cy="1062486"/>
          </a:xfrm>
          <a:ln w="19050">
            <a:noFill/>
          </a:ln>
        </p:spPr>
        <p:txBody>
          <a:bodyPr>
            <a:normAutofit/>
          </a:bodyPr>
          <a:lstStyle/>
          <a:p>
            <a:r>
              <a:rPr lang="en" altLang="ja-JP" sz="1700" b="0" dirty="0">
                <a:latin typeface="Helvetica Neue" panose="02000503000000020004" pitchFamily="2" charset="0"/>
                <a:cs typeface="Helvetica Neue" panose="02000503000000020004" pitchFamily="2" charset="0"/>
              </a:rPr>
              <a:t>The </a:t>
            </a:r>
            <a:r>
              <a:rPr lang="en" altLang="ja-JP" sz="1700" b="0" baseline="30000" dirty="0">
                <a:latin typeface="Helvetica Neue" panose="02000503000000020004" pitchFamily="2" charset="0"/>
                <a:cs typeface="Helvetica Neue" panose="02000503000000020004" pitchFamily="2" charset="0"/>
              </a:rPr>
              <a:t>3</a:t>
            </a:r>
            <a:r>
              <a:rPr lang="en" altLang="ja-JP" sz="1700" b="0" dirty="0">
                <a:latin typeface="Helvetica Neue" panose="02000503000000020004" pitchFamily="2" charset="0"/>
                <a:cs typeface="Helvetica Neue" panose="02000503000000020004" pitchFamily="2" charset="0"/>
              </a:rPr>
              <a:t>He(</a:t>
            </a:r>
            <a:r>
              <a:rPr lang="en" altLang="ja-JP" sz="1700" b="0" baseline="30000" dirty="0">
                <a:latin typeface="Helvetica Neue" panose="02000503000000020004" pitchFamily="2" charset="0"/>
                <a:cs typeface="Helvetica Neue" panose="02000503000000020004" pitchFamily="2" charset="0"/>
              </a:rPr>
              <a:t>24</a:t>
            </a:r>
            <a:r>
              <a:rPr lang="en" altLang="ja-JP" sz="1700" b="0" dirty="0">
                <a:latin typeface="Helvetica Neue" panose="02000503000000020004" pitchFamily="2" charset="0"/>
                <a:cs typeface="Helvetica Neue" panose="02000503000000020004" pitchFamily="2" charset="0"/>
              </a:rPr>
              <a:t>Mg, </a:t>
            </a:r>
            <a:r>
              <a:rPr lang="en" altLang="ja-JP" sz="1700" b="0" baseline="30000" dirty="0">
                <a:latin typeface="Helvetica Neue" panose="02000503000000020004" pitchFamily="2" charset="0"/>
                <a:cs typeface="Helvetica Neue" panose="02000503000000020004" pitchFamily="2" charset="0"/>
              </a:rPr>
              <a:t>26</a:t>
            </a:r>
            <a:r>
              <a:rPr lang="en" altLang="ja-JP" sz="1700" b="0" dirty="0">
                <a:latin typeface="Helvetica Neue" panose="02000503000000020004" pitchFamily="2" charset="0"/>
                <a:cs typeface="Helvetica Neue" panose="02000503000000020004" pitchFamily="2" charset="0"/>
              </a:rPr>
              <a:t>Si)n reaction produced </a:t>
            </a:r>
            <a:r>
              <a:rPr lang="en" altLang="ja-JP" sz="1700" b="0" baseline="30000" dirty="0">
                <a:latin typeface="Helvetica Neue" panose="02000503000000020004" pitchFamily="2" charset="0"/>
                <a:cs typeface="Helvetica Neue" panose="02000503000000020004" pitchFamily="2" charset="0"/>
              </a:rPr>
              <a:t>26</a:t>
            </a:r>
            <a:r>
              <a:rPr lang="en" altLang="ja-JP" sz="1700" b="0" dirty="0">
                <a:latin typeface="Helvetica Neue" panose="02000503000000020004" pitchFamily="2" charset="0"/>
                <a:cs typeface="Helvetica Neue" panose="02000503000000020004" pitchFamily="2" charset="0"/>
              </a:rPr>
              <a:t>Si ions</a:t>
            </a:r>
          </a:p>
          <a:p>
            <a:r>
              <a:rPr lang="en" altLang="ja-JP" sz="1700" b="0" dirty="0">
                <a:latin typeface="Helvetica Neue" panose="02000503000000020004" pitchFamily="2" charset="0"/>
                <a:cs typeface="Helvetica Neue" panose="02000503000000020004" pitchFamily="2" charset="0"/>
              </a:rPr>
              <a:t>Reaction particle detected by Si detectors</a:t>
            </a:r>
          </a:p>
        </p:txBody>
      </p:sp>
      <p:pic>
        <p:nvPicPr>
          <p:cNvPr id="18" name="図 17" descr="マップ&#10;&#10;自動的に生成された説明">
            <a:extLst>
              <a:ext uri="{FF2B5EF4-FFF2-40B4-BE49-F238E27FC236}">
                <a16:creationId xmlns:a16="http://schemas.microsoft.com/office/drawing/2014/main" id="{12697A91-BAF6-F9C9-2EF2-2BEEAB329CDF}"/>
              </a:ext>
            </a:extLst>
          </p:cNvPr>
          <p:cNvPicPr>
            <a:picLocks noChangeAspect="1"/>
          </p:cNvPicPr>
          <p:nvPr/>
        </p:nvPicPr>
        <p:blipFill>
          <a:blip r:embed="rId3"/>
          <a:stretch>
            <a:fillRect/>
          </a:stretch>
        </p:blipFill>
        <p:spPr>
          <a:xfrm>
            <a:off x="363920" y="1233883"/>
            <a:ext cx="2926822" cy="2195117"/>
          </a:xfrm>
          <a:prstGeom prst="rect">
            <a:avLst/>
          </a:prstGeom>
        </p:spPr>
      </p:pic>
      <p:pic>
        <p:nvPicPr>
          <p:cNvPr id="24" name="図 23" descr="屋内, テーブル, 散らかった, 座る が含まれている画像&#10;&#10;自動的に生成された説明">
            <a:extLst>
              <a:ext uri="{FF2B5EF4-FFF2-40B4-BE49-F238E27FC236}">
                <a16:creationId xmlns:a16="http://schemas.microsoft.com/office/drawing/2014/main" id="{122C8021-DF14-AF70-EAF6-75266F32EED1}"/>
              </a:ext>
            </a:extLst>
          </p:cNvPr>
          <p:cNvPicPr>
            <a:picLocks noChangeAspect="1"/>
          </p:cNvPicPr>
          <p:nvPr/>
        </p:nvPicPr>
        <p:blipFill rotWithShape="1">
          <a:blip r:embed="rId4"/>
          <a:srcRect r="13333" b="15439"/>
          <a:stretch/>
        </p:blipFill>
        <p:spPr>
          <a:xfrm rot="10800000">
            <a:off x="9673696" y="5244350"/>
            <a:ext cx="2154384" cy="1313359"/>
          </a:xfrm>
          <a:prstGeom prst="rect">
            <a:avLst/>
          </a:prstGeom>
        </p:spPr>
      </p:pic>
      <p:sp>
        <p:nvSpPr>
          <p:cNvPr id="33" name="コンテンツ プレースホルダー 2">
            <a:extLst>
              <a:ext uri="{FF2B5EF4-FFF2-40B4-BE49-F238E27FC236}">
                <a16:creationId xmlns:a16="http://schemas.microsoft.com/office/drawing/2014/main" id="{CA4D0A2F-AA13-69BC-A2CE-660FCA4A8B19}"/>
              </a:ext>
            </a:extLst>
          </p:cNvPr>
          <p:cNvSpPr txBox="1">
            <a:spLocks/>
          </p:cNvSpPr>
          <p:nvPr/>
        </p:nvSpPr>
        <p:spPr>
          <a:xfrm>
            <a:off x="482822" y="3508273"/>
            <a:ext cx="2990964" cy="1333450"/>
          </a:xfrm>
          <a:prstGeom prst="rect">
            <a:avLst/>
          </a:prstGeom>
          <a:ln w="19050">
            <a:noFill/>
          </a:ln>
        </p:spPr>
        <p:txBody>
          <a:bodyPr vert="horz" lIns="91440" tIns="45720" rIns="91440" bIns="45720" rtlCol="0">
            <a:normAutofit/>
          </a:bodyPr>
          <a:lstStyle>
            <a:lvl1pPr marL="446088" indent="-446088" algn="l" defTabSz="914400" rtl="0" eaLnBrk="1" latinLnBrk="0" hangingPunct="1">
              <a:lnSpc>
                <a:spcPct val="110000"/>
              </a:lnSpc>
              <a:spcBef>
                <a:spcPts val="1800"/>
              </a:spcBef>
              <a:buClr>
                <a:schemeClr val="accent4"/>
              </a:buClr>
              <a:buFont typeface="Wingdings" panose="05000000000000000000" pitchFamily="2" charset="2"/>
              <a:buChar char="l"/>
              <a:defRPr kumimoji="1" sz="2400" b="1" kern="1200">
                <a:solidFill>
                  <a:schemeClr val="tx1"/>
                </a:solidFill>
                <a:latin typeface="游ゴシック" panose="020B0400000000000000" pitchFamily="50" charset="-128"/>
                <a:ea typeface="游ゴシック" panose="020B0400000000000000" pitchFamily="50" charset="-128"/>
                <a:cs typeface="+mn-cs"/>
              </a:defRPr>
            </a:lvl1pPr>
            <a:lvl2pPr marL="898525" indent="-441325" algn="l" defTabSz="914400" rtl="0" eaLnBrk="1" latinLnBrk="0" hangingPunct="1">
              <a:lnSpc>
                <a:spcPct val="110000"/>
              </a:lnSpc>
              <a:spcBef>
                <a:spcPts val="0"/>
              </a:spcBef>
              <a:buFont typeface="Wingdings" panose="05000000000000000000" pitchFamily="2" charset="2"/>
              <a:buChar char="l"/>
              <a:defRPr kumimoji="1" sz="2000" kern="1200">
                <a:solidFill>
                  <a:schemeClr val="tx1"/>
                </a:solidFill>
                <a:latin typeface="+mn-lt"/>
                <a:ea typeface="+mn-ea"/>
                <a:cs typeface="+mn-cs"/>
              </a:defRPr>
            </a:lvl2pPr>
            <a:lvl3pPr marL="1252538" indent="-338138" algn="l" defTabSz="914400" rtl="0" eaLnBrk="1" latinLnBrk="0" hangingPunct="1">
              <a:lnSpc>
                <a:spcPct val="110000"/>
              </a:lnSpc>
              <a:spcBef>
                <a:spcPts val="0"/>
              </a:spcBef>
              <a:buFont typeface="Wingdings" panose="05000000000000000000" pitchFamily="2" charset="2"/>
              <a:buChar char="l"/>
              <a:defRPr kumimoji="1" sz="1800" kern="1200">
                <a:solidFill>
                  <a:schemeClr val="tx1"/>
                </a:solidFill>
                <a:latin typeface="+mn-lt"/>
                <a:ea typeface="+mn-ea"/>
                <a:cs typeface="+mn-cs"/>
              </a:defRPr>
            </a:lvl3pPr>
            <a:lvl4pPr marL="1706563" indent="-334963" algn="l" defTabSz="914400" rtl="0" eaLnBrk="1" latinLnBrk="0" hangingPunct="1">
              <a:lnSpc>
                <a:spcPct val="110000"/>
              </a:lnSpc>
              <a:spcBef>
                <a:spcPts val="0"/>
              </a:spcBef>
              <a:buFont typeface="Wingdings" panose="05000000000000000000" pitchFamily="2" charset="2"/>
              <a:buChar char="l"/>
              <a:defRPr kumimoji="1" sz="1600" kern="1200">
                <a:solidFill>
                  <a:schemeClr val="tx1"/>
                </a:solidFill>
                <a:latin typeface="+mn-lt"/>
                <a:ea typeface="+mn-ea"/>
                <a:cs typeface="+mn-cs"/>
              </a:defRPr>
            </a:lvl4pPr>
            <a:lvl5pPr marL="2151063" indent="-322263" algn="l" defTabSz="914400" rtl="0" eaLnBrk="1" latinLnBrk="0" hangingPunct="1">
              <a:lnSpc>
                <a:spcPct val="110000"/>
              </a:lnSpc>
              <a:spcBef>
                <a:spcPts val="0"/>
              </a:spcBef>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700" dirty="0">
                <a:latin typeface="Helvetica Neue" panose="02000503000000020004" pitchFamily="2" charset="0"/>
                <a:cs typeface="Helvetica Neue" panose="02000503000000020004" pitchFamily="2" charset="0"/>
              </a:rPr>
              <a:t>CRIB </a:t>
            </a:r>
            <a:r>
              <a:rPr lang="en-US" altLang="ja-JP" sz="1700" b="0" dirty="0">
                <a:latin typeface="Helvetica Neue" panose="02000503000000020004" pitchFamily="2" charset="0"/>
                <a:cs typeface="Helvetica Neue" panose="02000503000000020004" pitchFamily="2" charset="0"/>
              </a:rPr>
              <a:t>(</a:t>
            </a:r>
            <a:r>
              <a:rPr lang="en-US" altLang="ja-JP" sz="1700" dirty="0">
                <a:latin typeface="Helvetica Neue" panose="02000503000000020004" pitchFamily="2" charset="0"/>
                <a:cs typeface="Helvetica Neue" panose="02000503000000020004" pitchFamily="2" charset="0"/>
              </a:rPr>
              <a:t>C</a:t>
            </a:r>
            <a:r>
              <a:rPr lang="en-US" altLang="ja-JP" sz="1700" b="0" dirty="0">
                <a:latin typeface="Helvetica Neue" panose="02000503000000020004" pitchFamily="2" charset="0"/>
                <a:cs typeface="Helvetica Neue" panose="02000503000000020004" pitchFamily="2" charset="0"/>
              </a:rPr>
              <a:t>NS </a:t>
            </a:r>
            <a:r>
              <a:rPr lang="en-US" altLang="ja-JP" sz="1700" dirty="0" err="1">
                <a:latin typeface="Helvetica Neue" panose="02000503000000020004" pitchFamily="2" charset="0"/>
                <a:cs typeface="Helvetica Neue" panose="02000503000000020004" pitchFamily="2" charset="0"/>
              </a:rPr>
              <a:t>R</a:t>
            </a:r>
            <a:r>
              <a:rPr lang="en-US" altLang="ja-JP" sz="1700" b="0" dirty="0" err="1">
                <a:latin typeface="Helvetica Neue" panose="02000503000000020004" pitchFamily="2" charset="0"/>
                <a:cs typeface="Helvetica Neue" panose="02000503000000020004" pitchFamily="2" charset="0"/>
              </a:rPr>
              <a:t>adio</a:t>
            </a:r>
            <a:r>
              <a:rPr lang="en-US" altLang="ja-JP" sz="1700" dirty="0" err="1">
                <a:latin typeface="Helvetica Neue" panose="02000503000000020004" pitchFamily="2" charset="0"/>
                <a:cs typeface="Helvetica Neue" panose="02000503000000020004" pitchFamily="2" charset="0"/>
              </a:rPr>
              <a:t>I</a:t>
            </a:r>
            <a:r>
              <a:rPr lang="en-US" altLang="ja-JP" sz="1700" b="0" dirty="0" err="1">
                <a:latin typeface="Helvetica Neue" panose="02000503000000020004" pitchFamily="2" charset="0"/>
                <a:cs typeface="Helvetica Neue" panose="02000503000000020004" pitchFamily="2" charset="0"/>
              </a:rPr>
              <a:t>sotope</a:t>
            </a:r>
            <a:r>
              <a:rPr lang="en-US" altLang="ja-JP" sz="1700" b="0" dirty="0">
                <a:latin typeface="Helvetica Neue" panose="02000503000000020004" pitchFamily="2" charset="0"/>
                <a:cs typeface="Helvetica Neue" panose="02000503000000020004" pitchFamily="2" charset="0"/>
              </a:rPr>
              <a:t> </a:t>
            </a:r>
            <a:r>
              <a:rPr lang="en-US" altLang="ja-JP" sz="1700" dirty="0">
                <a:latin typeface="Helvetica Neue" panose="02000503000000020004" pitchFamily="2" charset="0"/>
                <a:cs typeface="Helvetica Neue" panose="02000503000000020004" pitchFamily="2" charset="0"/>
              </a:rPr>
              <a:t>B</a:t>
            </a:r>
            <a:r>
              <a:rPr lang="en-US" altLang="ja-JP" sz="1700" b="0" dirty="0">
                <a:latin typeface="Helvetica Neue" panose="02000503000000020004" pitchFamily="2" charset="0"/>
                <a:cs typeface="Helvetica Neue" panose="02000503000000020004" pitchFamily="2" charset="0"/>
              </a:rPr>
              <a:t>eam separator)</a:t>
            </a:r>
            <a:endParaRPr lang="ja-JP" altLang="en-US" sz="1700" b="0">
              <a:latin typeface="Helvetica Neue" panose="02000503000000020004" pitchFamily="2" charset="0"/>
              <a:cs typeface="Helvetica Neue" panose="02000503000000020004" pitchFamily="2" charset="0"/>
            </a:endParaRPr>
          </a:p>
        </p:txBody>
      </p:sp>
      <p:sp>
        <p:nvSpPr>
          <p:cNvPr id="34" name="テキスト ボックス 33">
            <a:extLst>
              <a:ext uri="{FF2B5EF4-FFF2-40B4-BE49-F238E27FC236}">
                <a16:creationId xmlns:a16="http://schemas.microsoft.com/office/drawing/2014/main" id="{2244643E-29CC-CD6A-C1B0-BE969FC81E23}"/>
              </a:ext>
            </a:extLst>
          </p:cNvPr>
          <p:cNvSpPr txBox="1"/>
          <p:nvPr/>
        </p:nvSpPr>
        <p:spPr>
          <a:xfrm>
            <a:off x="10483287" y="4742337"/>
            <a:ext cx="1352301" cy="276999"/>
          </a:xfrm>
          <a:prstGeom prst="rect">
            <a:avLst/>
          </a:prstGeom>
          <a:noFill/>
        </p:spPr>
        <p:txBody>
          <a:bodyPr wrap="square" lIns="0" tIns="0" rIns="0" bIns="0" rtlCol="0">
            <a:spAutoFit/>
          </a:bodyPr>
          <a:lstStyle/>
          <a:p>
            <a:r>
              <a:rPr kumimoji="1" lang="en-US" altLang="ja-JP" b="1" dirty="0">
                <a:solidFill>
                  <a:srgbClr val="00004C"/>
                </a:solidFill>
                <a:latin typeface="Helvetica Neue" panose="02000503000000020004" pitchFamily="2" charset="0"/>
                <a:ea typeface="Helvetica Neue" panose="02000503000000020004" pitchFamily="2" charset="0"/>
                <a:cs typeface="Helvetica Neue" panose="02000503000000020004" pitchFamily="2" charset="0"/>
              </a:rPr>
              <a:t>Si detectors</a:t>
            </a:r>
            <a:endParaRPr kumimoji="1" lang="ja-JP" altLang="en-US" b="1">
              <a:solidFill>
                <a:srgbClr val="00004C"/>
              </a:solidFill>
              <a:latin typeface="Helvetica Neue" panose="02000503000000020004" pitchFamily="2" charset="0"/>
              <a:cs typeface="Helvetica Neue" panose="02000503000000020004" pitchFamily="2" charset="0"/>
            </a:endParaRPr>
          </a:p>
        </p:txBody>
      </p:sp>
      <p:pic>
        <p:nvPicPr>
          <p:cNvPr id="6" name="図 5">
            <a:extLst>
              <a:ext uri="{FF2B5EF4-FFF2-40B4-BE49-F238E27FC236}">
                <a16:creationId xmlns:a16="http://schemas.microsoft.com/office/drawing/2014/main" id="{1E65A6D0-92A4-3486-6B51-25C0F3FCEE75}"/>
              </a:ext>
            </a:extLst>
          </p:cNvPr>
          <p:cNvPicPr>
            <a:picLocks noChangeAspect="1"/>
          </p:cNvPicPr>
          <p:nvPr/>
        </p:nvPicPr>
        <p:blipFill rotWithShape="1">
          <a:blip r:embed="rId5"/>
          <a:srcRect t="18187" r="43559" b="61905"/>
          <a:stretch/>
        </p:blipFill>
        <p:spPr>
          <a:xfrm>
            <a:off x="3204541" y="1016100"/>
            <a:ext cx="7863965" cy="3920914"/>
          </a:xfrm>
          <a:prstGeom prst="rect">
            <a:avLst/>
          </a:prstGeom>
        </p:spPr>
      </p:pic>
      <p:sp>
        <p:nvSpPr>
          <p:cNvPr id="7" name="円/楕円 6">
            <a:extLst>
              <a:ext uri="{FF2B5EF4-FFF2-40B4-BE49-F238E27FC236}">
                <a16:creationId xmlns:a16="http://schemas.microsoft.com/office/drawing/2014/main" id="{78A6147B-17EF-05C3-FEA7-5320830DB55B}"/>
              </a:ext>
            </a:extLst>
          </p:cNvPr>
          <p:cNvSpPr>
            <a:spLocks noChangeAspect="1"/>
          </p:cNvSpPr>
          <p:nvPr/>
        </p:nvSpPr>
        <p:spPr>
          <a:xfrm>
            <a:off x="9309462" y="1854888"/>
            <a:ext cx="669990" cy="669989"/>
          </a:xfrm>
          <a:prstGeom prst="ellipse">
            <a:avLst/>
          </a:prstGeom>
          <a:solidFill>
            <a:srgbClr val="67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A0BFE95-1A23-D538-5A10-620946A9E912}"/>
              </a:ext>
            </a:extLst>
          </p:cNvPr>
          <p:cNvSpPr txBox="1"/>
          <p:nvPr/>
        </p:nvSpPr>
        <p:spPr>
          <a:xfrm>
            <a:off x="9284411" y="2023703"/>
            <a:ext cx="741407" cy="369332"/>
          </a:xfrm>
          <a:prstGeom prst="rect">
            <a:avLst/>
          </a:prstGeom>
          <a:noFill/>
          <a:ln w="19050">
            <a:noFill/>
          </a:ln>
        </p:spPr>
        <p:txBody>
          <a:bodyPr wrap="square" rtlCol="0">
            <a:spAutoFit/>
          </a:bodyPr>
          <a:lstStyle/>
          <a:p>
            <a:r>
              <a:rPr lang="en-US" altLang="ja-JP" b="1" baseline="30000" dirty="0">
                <a:solidFill>
                  <a:schemeClr val="bg1">
                    <a:lumMod val="10000"/>
                  </a:schemeClr>
                </a:solidFill>
                <a:latin typeface="Helvetica Neue" panose="02000503000000020004" pitchFamily="2" charset="0"/>
                <a:cs typeface="Helvetica Neue" panose="02000503000000020004" pitchFamily="2" charset="0"/>
              </a:rPr>
              <a:t>24</a:t>
            </a:r>
            <a:r>
              <a:rPr lang="en-US" altLang="ja-JP" b="1" dirty="0">
                <a:solidFill>
                  <a:schemeClr val="bg1">
                    <a:lumMod val="10000"/>
                  </a:schemeClr>
                </a:solidFill>
                <a:latin typeface="Helvetica Neue" panose="02000503000000020004" pitchFamily="2" charset="0"/>
                <a:cs typeface="Helvetica Neue" panose="02000503000000020004" pitchFamily="2" charset="0"/>
              </a:rPr>
              <a:t>Mg</a:t>
            </a:r>
            <a:endParaRPr kumimoji="1" lang="ja-JP" altLang="en-US">
              <a:solidFill>
                <a:schemeClr val="bg1">
                  <a:lumMod val="10000"/>
                </a:schemeClr>
              </a:solidFill>
              <a:latin typeface="Helvetica Neue" panose="02000503000000020004" pitchFamily="2" charset="0"/>
              <a:cs typeface="Helvetica Neue" panose="02000503000000020004" pitchFamily="2" charset="0"/>
            </a:endParaRPr>
          </a:p>
        </p:txBody>
      </p:sp>
      <p:sp>
        <p:nvSpPr>
          <p:cNvPr id="9" name="円/楕円 8">
            <a:extLst>
              <a:ext uri="{FF2B5EF4-FFF2-40B4-BE49-F238E27FC236}">
                <a16:creationId xmlns:a16="http://schemas.microsoft.com/office/drawing/2014/main" id="{051CE5F8-7B9A-48A9-B09D-114CB4089760}"/>
              </a:ext>
            </a:extLst>
          </p:cNvPr>
          <p:cNvSpPr>
            <a:spLocks noChangeAspect="1"/>
          </p:cNvSpPr>
          <p:nvPr/>
        </p:nvSpPr>
        <p:spPr>
          <a:xfrm>
            <a:off x="6184952" y="1362776"/>
            <a:ext cx="669990" cy="669989"/>
          </a:xfrm>
          <a:prstGeom prst="ellipse">
            <a:avLst/>
          </a:prstGeom>
          <a:solidFill>
            <a:srgbClr val="E6F4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93B566D-4C63-D8FF-0CEF-FA3642276D23}"/>
              </a:ext>
            </a:extLst>
          </p:cNvPr>
          <p:cNvSpPr txBox="1"/>
          <p:nvPr/>
        </p:nvSpPr>
        <p:spPr>
          <a:xfrm>
            <a:off x="6231537" y="1515229"/>
            <a:ext cx="657224" cy="369332"/>
          </a:xfrm>
          <a:prstGeom prst="rect">
            <a:avLst/>
          </a:prstGeom>
          <a:noFill/>
          <a:ln w="19050">
            <a:noFill/>
          </a:ln>
        </p:spPr>
        <p:txBody>
          <a:bodyPr wrap="square" rtlCol="0">
            <a:spAutoFit/>
          </a:bodyPr>
          <a:lstStyle/>
          <a:p>
            <a:r>
              <a:rPr lang="en-US" altLang="ja-JP" b="1" baseline="30000" dirty="0">
                <a:solidFill>
                  <a:schemeClr val="bg1">
                    <a:lumMod val="10000"/>
                  </a:schemeClr>
                </a:solidFill>
                <a:latin typeface="Helvetica Neue" panose="02000503000000020004" pitchFamily="2" charset="0"/>
                <a:cs typeface="Helvetica Neue" panose="02000503000000020004" pitchFamily="2" charset="0"/>
              </a:rPr>
              <a:t>3</a:t>
            </a:r>
            <a:r>
              <a:rPr lang="en-US" altLang="ja-JP" b="1" dirty="0">
                <a:solidFill>
                  <a:schemeClr val="bg1">
                    <a:lumMod val="10000"/>
                  </a:schemeClr>
                </a:solidFill>
                <a:latin typeface="Helvetica Neue" panose="02000503000000020004" pitchFamily="2" charset="0"/>
                <a:cs typeface="Helvetica Neue" panose="02000503000000020004" pitchFamily="2" charset="0"/>
              </a:rPr>
              <a:t>He</a:t>
            </a:r>
            <a:endParaRPr kumimoji="1" lang="ja-JP" altLang="en-US">
              <a:solidFill>
                <a:schemeClr val="bg1">
                  <a:lumMod val="10000"/>
                </a:schemeClr>
              </a:solidFill>
              <a:latin typeface="Helvetica Neue" panose="02000503000000020004" pitchFamily="2" charset="0"/>
              <a:cs typeface="Helvetica Neue" panose="02000503000000020004" pitchFamily="2" charset="0"/>
            </a:endParaRPr>
          </a:p>
        </p:txBody>
      </p:sp>
      <p:sp>
        <p:nvSpPr>
          <p:cNvPr id="11" name="円/楕円 10">
            <a:extLst>
              <a:ext uri="{FF2B5EF4-FFF2-40B4-BE49-F238E27FC236}">
                <a16:creationId xmlns:a16="http://schemas.microsoft.com/office/drawing/2014/main" id="{A6B94623-7CC6-C832-D5B2-BE33E384F5D6}"/>
              </a:ext>
            </a:extLst>
          </p:cNvPr>
          <p:cNvSpPr>
            <a:spLocks noChangeAspect="1"/>
          </p:cNvSpPr>
          <p:nvPr/>
        </p:nvSpPr>
        <p:spPr>
          <a:xfrm>
            <a:off x="4599952" y="4574361"/>
            <a:ext cx="669990" cy="669989"/>
          </a:xfrm>
          <a:prstGeom prst="ellipse">
            <a:avLst/>
          </a:prstGeom>
          <a:solidFill>
            <a:srgbClr val="8078BC">
              <a:alpha val="8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13DAC986-A93E-A45C-F1CD-4F8A96895304}"/>
              </a:ext>
            </a:extLst>
          </p:cNvPr>
          <p:cNvSpPr txBox="1"/>
          <p:nvPr/>
        </p:nvSpPr>
        <p:spPr>
          <a:xfrm>
            <a:off x="4641440" y="4732326"/>
            <a:ext cx="657224" cy="369332"/>
          </a:xfrm>
          <a:prstGeom prst="rect">
            <a:avLst/>
          </a:prstGeom>
          <a:noFill/>
          <a:ln w="19050">
            <a:noFill/>
          </a:ln>
        </p:spPr>
        <p:txBody>
          <a:bodyPr wrap="square" rtlCol="0">
            <a:spAutoFit/>
          </a:bodyPr>
          <a:lstStyle/>
          <a:p>
            <a:r>
              <a:rPr lang="en-US" altLang="ja-JP" b="1" baseline="30000" dirty="0">
                <a:solidFill>
                  <a:schemeClr val="bg1">
                    <a:lumMod val="10000"/>
                  </a:schemeClr>
                </a:solidFill>
                <a:latin typeface="Helvetica Neue" panose="02000503000000020004" pitchFamily="2" charset="0"/>
                <a:cs typeface="Helvetica Neue" panose="02000503000000020004" pitchFamily="2" charset="0"/>
              </a:rPr>
              <a:t>26</a:t>
            </a:r>
            <a:r>
              <a:rPr lang="en-US" altLang="ja-JP" b="1" dirty="0">
                <a:solidFill>
                  <a:schemeClr val="bg1">
                    <a:lumMod val="10000"/>
                  </a:schemeClr>
                </a:solidFill>
                <a:latin typeface="Helvetica Neue" panose="02000503000000020004" pitchFamily="2" charset="0"/>
                <a:cs typeface="Helvetica Neue" panose="02000503000000020004" pitchFamily="2" charset="0"/>
              </a:rPr>
              <a:t>Si</a:t>
            </a:r>
            <a:endParaRPr kumimoji="1" lang="ja-JP" altLang="en-US">
              <a:solidFill>
                <a:schemeClr val="bg1">
                  <a:lumMod val="10000"/>
                </a:schemeClr>
              </a:solidFill>
              <a:latin typeface="Helvetica Neue" panose="02000503000000020004" pitchFamily="2" charset="0"/>
              <a:cs typeface="Helvetica Neue" panose="02000503000000020004" pitchFamily="2" charset="0"/>
            </a:endParaRPr>
          </a:p>
        </p:txBody>
      </p:sp>
      <p:sp>
        <p:nvSpPr>
          <p:cNvPr id="13" name="円/楕円 12">
            <a:extLst>
              <a:ext uri="{FF2B5EF4-FFF2-40B4-BE49-F238E27FC236}">
                <a16:creationId xmlns:a16="http://schemas.microsoft.com/office/drawing/2014/main" id="{EE66C9A3-1093-839F-E412-40B317B927A7}"/>
              </a:ext>
            </a:extLst>
          </p:cNvPr>
          <p:cNvSpPr>
            <a:spLocks noChangeAspect="1"/>
          </p:cNvSpPr>
          <p:nvPr/>
        </p:nvSpPr>
        <p:spPr>
          <a:xfrm>
            <a:off x="8439545" y="4607547"/>
            <a:ext cx="669989" cy="669989"/>
          </a:xfrm>
          <a:prstGeom prst="ellipse">
            <a:avLst/>
          </a:prstGeom>
          <a:solidFill>
            <a:srgbClr val="DC779D">
              <a:alpha val="37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804EAEC-EFEF-99D0-1FBE-590EB3422385}"/>
              </a:ext>
            </a:extLst>
          </p:cNvPr>
          <p:cNvSpPr txBox="1"/>
          <p:nvPr/>
        </p:nvSpPr>
        <p:spPr>
          <a:xfrm>
            <a:off x="8496223" y="4761814"/>
            <a:ext cx="657223" cy="369332"/>
          </a:xfrm>
          <a:prstGeom prst="rect">
            <a:avLst/>
          </a:prstGeom>
          <a:noFill/>
          <a:ln w="19050">
            <a:noFill/>
          </a:ln>
        </p:spPr>
        <p:txBody>
          <a:bodyPr wrap="square" rtlCol="0">
            <a:spAutoFit/>
          </a:bodyPr>
          <a:lstStyle/>
          <a:p>
            <a:r>
              <a:rPr lang="en-US" altLang="ja-JP" b="1" baseline="30000" dirty="0">
                <a:solidFill>
                  <a:schemeClr val="bg1">
                    <a:lumMod val="10000"/>
                  </a:schemeClr>
                </a:solidFill>
                <a:latin typeface="Helvetica Neue" panose="02000503000000020004" pitchFamily="2" charset="0"/>
                <a:cs typeface="Helvetica Neue" panose="02000503000000020004" pitchFamily="2" charset="0"/>
              </a:rPr>
              <a:t>4</a:t>
            </a:r>
            <a:r>
              <a:rPr lang="en-US" altLang="ja-JP" b="1" dirty="0">
                <a:solidFill>
                  <a:schemeClr val="bg1">
                    <a:lumMod val="10000"/>
                  </a:schemeClr>
                </a:solidFill>
                <a:latin typeface="Helvetica Neue" panose="02000503000000020004" pitchFamily="2" charset="0"/>
                <a:cs typeface="Helvetica Neue" panose="02000503000000020004" pitchFamily="2" charset="0"/>
              </a:rPr>
              <a:t>He</a:t>
            </a:r>
            <a:endParaRPr kumimoji="1" lang="ja-JP" altLang="en-US">
              <a:solidFill>
                <a:schemeClr val="bg1">
                  <a:lumMod val="10000"/>
                </a:schemeClr>
              </a:solidFill>
              <a:latin typeface="Helvetica Neue" panose="02000503000000020004" pitchFamily="2" charset="0"/>
              <a:cs typeface="Helvetica Neue" panose="02000503000000020004" pitchFamily="2" charset="0"/>
            </a:endParaRPr>
          </a:p>
        </p:txBody>
      </p:sp>
      <p:cxnSp>
        <p:nvCxnSpPr>
          <p:cNvPr id="15" name="直線矢印コネクタ 14">
            <a:extLst>
              <a:ext uri="{FF2B5EF4-FFF2-40B4-BE49-F238E27FC236}">
                <a16:creationId xmlns:a16="http://schemas.microsoft.com/office/drawing/2014/main" id="{F3F3BDF7-F18A-0016-12E6-AB68EA747540}"/>
              </a:ext>
            </a:extLst>
          </p:cNvPr>
          <p:cNvCxnSpPr>
            <a:cxnSpLocks/>
          </p:cNvCxnSpPr>
          <p:nvPr/>
        </p:nvCxnSpPr>
        <p:spPr>
          <a:xfrm flipH="1" flipV="1">
            <a:off x="6894465" y="1712762"/>
            <a:ext cx="2297053" cy="357822"/>
          </a:xfrm>
          <a:prstGeom prst="straightConnector1">
            <a:avLst/>
          </a:prstGeom>
          <a:ln w="762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33E95EE8-5933-9773-6425-6400FD2B8C51}"/>
              </a:ext>
            </a:extLst>
          </p:cNvPr>
          <p:cNvCxnSpPr>
            <a:cxnSpLocks/>
          </p:cNvCxnSpPr>
          <p:nvPr/>
        </p:nvCxnSpPr>
        <p:spPr>
          <a:xfrm>
            <a:off x="5362835" y="4932568"/>
            <a:ext cx="3025791" cy="0"/>
          </a:xfrm>
          <a:prstGeom prst="straightConnector1">
            <a:avLst/>
          </a:prstGeom>
          <a:ln w="76200" cap="rnd">
            <a:solidFill>
              <a:srgbClr val="FF0000"/>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テキスト ボックス 25">
                <a:extLst>
                  <a:ext uri="{FF2B5EF4-FFF2-40B4-BE49-F238E27FC236}">
                    <a16:creationId xmlns:a16="http://schemas.microsoft.com/office/drawing/2014/main" id="{DCB37A7D-DC04-C184-FF42-5C58FC980127}"/>
                  </a:ext>
                </a:extLst>
              </p:cNvPr>
              <p:cNvSpPr txBox="1"/>
              <p:nvPr/>
            </p:nvSpPr>
            <p:spPr>
              <a:xfrm>
                <a:off x="6560645" y="1079076"/>
                <a:ext cx="1653049" cy="338554"/>
              </a:xfrm>
              <a:prstGeom prst="rect">
                <a:avLst/>
              </a:prstGeom>
              <a:noFill/>
            </p:spPr>
            <p:txBody>
              <a:bodyPr wrap="square" rtlCol="0">
                <a:spAutoFit/>
              </a:bodyPr>
              <a:lstStyle/>
              <a:p>
                <a:r>
                  <a:rPr kumimoji="1" lang="en-US" altLang="ja-JP" sz="1600" b="0" dirty="0">
                    <a:solidFill>
                      <a:srgbClr val="D82329"/>
                    </a:solidFill>
                  </a:rPr>
                  <a:t>(</a:t>
                </a:r>
                <a14:m>
                  <m:oMath xmlns:m="http://schemas.openxmlformats.org/officeDocument/2006/math">
                    <m:r>
                      <a:rPr kumimoji="1" lang="en-US" altLang="ja-JP" sz="1600" b="0" i="1" smtClean="0">
                        <a:solidFill>
                          <a:srgbClr val="D82329"/>
                        </a:solidFill>
                        <a:latin typeface="Cambria Math" panose="02040503050406030204" pitchFamily="18" charset="0"/>
                      </a:rPr>
                      <m:t>∼</m:t>
                    </m:r>
                  </m:oMath>
                </a14:m>
                <a:r>
                  <a:rPr kumimoji="1" lang="en-US" altLang="ja-JP" sz="1600" dirty="0">
                    <a:solidFill>
                      <a:srgbClr val="D82329"/>
                    </a:solidFill>
                    <a:latin typeface="Helvetica Neue" panose="02000503000000020004" pitchFamily="2" charset="0"/>
                    <a:ea typeface="Helvetica Neue" panose="02000503000000020004" pitchFamily="2" charset="0"/>
                    <a:cs typeface="Helvetica Neue" panose="02000503000000020004" pitchFamily="2" charset="0"/>
                  </a:rPr>
                  <a:t> 250 Torr)</a:t>
                </a:r>
                <a:endParaRPr kumimoji="1" lang="ja-JP" altLang="en-US" sz="1600">
                  <a:solidFill>
                    <a:srgbClr val="D82329"/>
                  </a:solidFill>
                  <a:latin typeface="Helvetica Neue" panose="02000503000000020004" pitchFamily="2" charset="0"/>
                  <a:cs typeface="Helvetica Neue" panose="02000503000000020004" pitchFamily="2" charset="0"/>
                </a:endParaRPr>
              </a:p>
            </p:txBody>
          </p:sp>
        </mc:Choice>
        <mc:Fallback>
          <p:sp>
            <p:nvSpPr>
              <p:cNvPr id="26" name="テキスト ボックス 25">
                <a:extLst>
                  <a:ext uri="{FF2B5EF4-FFF2-40B4-BE49-F238E27FC236}">
                    <a16:creationId xmlns:a16="http://schemas.microsoft.com/office/drawing/2014/main" id="{DCB37A7D-DC04-C184-FF42-5C58FC980127}"/>
                  </a:ext>
                </a:extLst>
              </p:cNvPr>
              <p:cNvSpPr txBox="1">
                <a:spLocks noRot="1" noChangeAspect="1" noMove="1" noResize="1" noEditPoints="1" noAdjustHandles="1" noChangeArrowheads="1" noChangeShapeType="1" noTextEdit="1"/>
              </p:cNvSpPr>
              <p:nvPr/>
            </p:nvSpPr>
            <p:spPr>
              <a:xfrm>
                <a:off x="6560645" y="1079076"/>
                <a:ext cx="1653049" cy="338554"/>
              </a:xfrm>
              <a:prstGeom prst="rect">
                <a:avLst/>
              </a:prstGeom>
              <a:blipFill>
                <a:blip r:embed="rId6"/>
                <a:stretch>
                  <a:fillRect l="-1527" t="-3571" b="-25000"/>
                </a:stretch>
              </a:blipFill>
            </p:spPr>
            <p:txBody>
              <a:bodyPr/>
              <a:lstStyle/>
              <a:p>
                <a:r>
                  <a:rPr lang="ja-JP" altLang="en-US">
                    <a:noFill/>
                  </a:rPr>
                  <a:t> </a:t>
                </a:r>
              </a:p>
            </p:txBody>
          </p:sp>
        </mc:Fallback>
      </mc:AlternateContent>
      <p:sp>
        <p:nvSpPr>
          <p:cNvPr id="27" name="テキスト ボックス 26">
            <a:extLst>
              <a:ext uri="{FF2B5EF4-FFF2-40B4-BE49-F238E27FC236}">
                <a16:creationId xmlns:a16="http://schemas.microsoft.com/office/drawing/2014/main" id="{2E2866AE-7511-4BEF-7155-45E5A1E07E49}"/>
              </a:ext>
            </a:extLst>
          </p:cNvPr>
          <p:cNvSpPr txBox="1"/>
          <p:nvPr/>
        </p:nvSpPr>
        <p:spPr>
          <a:xfrm>
            <a:off x="10004503" y="1772850"/>
            <a:ext cx="1372584" cy="830997"/>
          </a:xfrm>
          <a:prstGeom prst="rect">
            <a:avLst/>
          </a:prstGeom>
          <a:noFill/>
        </p:spPr>
        <p:txBody>
          <a:bodyPr wrap="square" rtlCol="0">
            <a:spAutoFit/>
          </a:bodyPr>
          <a:lstStyle/>
          <a:p>
            <a:r>
              <a:rPr kumimoji="1" lang="en-US" altLang="ja-JP" sz="1600" dirty="0">
                <a:latin typeface="Helvetica Neue" panose="02000503000000020004" pitchFamily="2" charset="0"/>
                <a:cs typeface="Helvetica Neue" panose="02000503000000020004" pitchFamily="2" charset="0"/>
              </a:rPr>
              <a:t>7.5 MeV/u</a:t>
            </a:r>
          </a:p>
          <a:p>
            <a:r>
              <a:rPr kumimoji="1" lang="en-US" altLang="ja-JP" sz="1600" dirty="0">
                <a:latin typeface="Helvetica Neue" panose="02000503000000020004" pitchFamily="2" charset="0"/>
                <a:cs typeface="Helvetica Neue" panose="02000503000000020004" pitchFamily="2" charset="0"/>
              </a:rPr>
              <a:t>3000 </a:t>
            </a:r>
            <a:r>
              <a:rPr kumimoji="1" lang="en-US" altLang="ja-JP" sz="1600" dirty="0" err="1">
                <a:latin typeface="Helvetica Neue" panose="02000503000000020004" pitchFamily="2" charset="0"/>
                <a:cs typeface="Helvetica Neue" panose="02000503000000020004" pitchFamily="2" charset="0"/>
              </a:rPr>
              <a:t>enA</a:t>
            </a:r>
            <a:endParaRPr kumimoji="1" lang="en-US" altLang="ja-JP" sz="1600" dirty="0">
              <a:latin typeface="Helvetica Neue" panose="02000503000000020004" pitchFamily="2" charset="0"/>
              <a:cs typeface="Helvetica Neue" panose="02000503000000020004" pitchFamily="2" charset="0"/>
            </a:endParaRPr>
          </a:p>
          <a:p>
            <a:r>
              <a:rPr kumimoji="1" lang="en-US" altLang="ja-JP" sz="1600" dirty="0">
                <a:latin typeface="Helvetica Neue" panose="02000503000000020004" pitchFamily="2" charset="0"/>
                <a:cs typeface="Helvetica Neue" panose="02000503000000020004" pitchFamily="2" charset="0"/>
              </a:rPr>
              <a:t>16.86 MHz</a:t>
            </a:r>
          </a:p>
        </p:txBody>
      </p:sp>
    </p:spTree>
    <p:extLst>
      <p:ext uri="{BB962C8B-B14F-4D97-AF65-F5344CB8AC3E}">
        <p14:creationId xmlns:p14="http://schemas.microsoft.com/office/powerpoint/2010/main" val="189451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BB4E8-9B55-D6B6-9535-2A7839BB1B5E}"/>
              </a:ext>
            </a:extLst>
          </p:cNvPr>
          <p:cNvSpPr>
            <a:spLocks noGrp="1"/>
          </p:cNvSpPr>
          <p:nvPr>
            <p:ph type="title"/>
          </p:nvPr>
        </p:nvSpPr>
        <p:spPr/>
        <p:txBody>
          <a:bodyPr>
            <a:normAutofit/>
          </a:bodyPr>
          <a:lstStyle/>
          <a:p>
            <a:r>
              <a:rPr kumimoji="1" lang="en-US" altLang="ja-JP" dirty="0">
                <a:latin typeface="Helvetica Neue" panose="02000503000000020004" pitchFamily="2" charset="0"/>
                <a:cs typeface="Helvetica Neue" panose="02000503000000020004" pitchFamily="2" charset="0"/>
              </a:rPr>
              <a:t>Preliminary cro</a:t>
            </a:r>
            <a:r>
              <a:rPr lang="en-US" altLang="ja-JP" dirty="0"/>
              <a:t>ss section</a:t>
            </a:r>
            <a:endParaRPr kumimoji="1" lang="ja-JP" altLang="en-US">
              <a:latin typeface="Helvetica Neue" panose="02000503000000020004" pitchFamily="2" charset="0"/>
              <a:cs typeface="Helvetica Neue" panose="02000503000000020004" pitchFamily="2" charset="0"/>
            </a:endParaRPr>
          </a:p>
        </p:txBody>
      </p:sp>
      <p:sp>
        <p:nvSpPr>
          <p:cNvPr id="6" name="右矢印 5">
            <a:extLst>
              <a:ext uri="{FF2B5EF4-FFF2-40B4-BE49-F238E27FC236}">
                <a16:creationId xmlns:a16="http://schemas.microsoft.com/office/drawing/2014/main" id="{92CAFB44-B763-1C27-FD8E-AC1AB95656E7}"/>
              </a:ext>
            </a:extLst>
          </p:cNvPr>
          <p:cNvSpPr/>
          <p:nvPr/>
        </p:nvSpPr>
        <p:spPr>
          <a:xfrm flipV="1">
            <a:off x="4941608" y="2818276"/>
            <a:ext cx="662437" cy="249078"/>
          </a:xfrm>
          <a:prstGeom prst="rightArrow">
            <a:avLst>
              <a:gd name="adj1" fmla="val 29226"/>
              <a:gd name="adj2" fmla="val 108461"/>
            </a:avLst>
          </a:prstGeom>
          <a:solidFill>
            <a:srgbClr val="F80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a:extLst>
              <a:ext uri="{FF2B5EF4-FFF2-40B4-BE49-F238E27FC236}">
                <a16:creationId xmlns:a16="http://schemas.microsoft.com/office/drawing/2014/main" id="{E29CA022-5A05-95B1-81CA-F909AD07E29D}"/>
              </a:ext>
            </a:extLst>
          </p:cNvPr>
          <p:cNvSpPr txBox="1">
            <a:spLocks/>
          </p:cNvSpPr>
          <p:nvPr/>
        </p:nvSpPr>
        <p:spPr>
          <a:xfrm>
            <a:off x="6096000" y="1441525"/>
            <a:ext cx="5753100" cy="5051350"/>
          </a:xfrm>
          <a:prstGeom prst="rect">
            <a:avLst/>
          </a:prstGeom>
        </p:spPr>
        <p:txBody>
          <a:bodyPr vert="horz" lIns="91440" tIns="45720" rIns="91440" bIns="45720" rtlCol="0">
            <a:normAutofit/>
          </a:bodyPr>
          <a:lstStyle>
            <a:lvl1pPr marL="446088" indent="-446088" algn="l" defTabSz="914400" rtl="0" eaLnBrk="1" latinLnBrk="0" hangingPunct="1">
              <a:lnSpc>
                <a:spcPct val="110000"/>
              </a:lnSpc>
              <a:spcBef>
                <a:spcPts val="1800"/>
              </a:spcBef>
              <a:buClr>
                <a:schemeClr val="accent4"/>
              </a:buClr>
              <a:buFont typeface="Wingdings" panose="05000000000000000000" pitchFamily="2" charset="2"/>
              <a:buChar char="l"/>
              <a:defRPr kumimoji="1" sz="2400" b="1" kern="1200">
                <a:solidFill>
                  <a:schemeClr val="tx1"/>
                </a:solidFill>
                <a:latin typeface="游ゴシック" panose="020B0400000000000000" pitchFamily="50" charset="-128"/>
                <a:ea typeface="游ゴシック" panose="020B0400000000000000" pitchFamily="50" charset="-128"/>
                <a:cs typeface="+mn-cs"/>
              </a:defRPr>
            </a:lvl1pPr>
            <a:lvl2pPr marL="898525" indent="-441325" algn="l" defTabSz="914400" rtl="0" eaLnBrk="1" latinLnBrk="0" hangingPunct="1">
              <a:lnSpc>
                <a:spcPct val="110000"/>
              </a:lnSpc>
              <a:spcBef>
                <a:spcPts val="0"/>
              </a:spcBef>
              <a:buFont typeface="Wingdings" panose="05000000000000000000" pitchFamily="2" charset="2"/>
              <a:buChar char="l"/>
              <a:defRPr kumimoji="1" sz="2000" kern="1200">
                <a:solidFill>
                  <a:schemeClr val="tx1"/>
                </a:solidFill>
                <a:latin typeface="+mn-lt"/>
                <a:ea typeface="+mn-ea"/>
                <a:cs typeface="+mn-cs"/>
              </a:defRPr>
            </a:lvl2pPr>
            <a:lvl3pPr marL="1252538" indent="-338138" algn="l" defTabSz="914400" rtl="0" eaLnBrk="1" latinLnBrk="0" hangingPunct="1">
              <a:lnSpc>
                <a:spcPct val="110000"/>
              </a:lnSpc>
              <a:spcBef>
                <a:spcPts val="0"/>
              </a:spcBef>
              <a:buFont typeface="Wingdings" panose="05000000000000000000" pitchFamily="2" charset="2"/>
              <a:buChar char="l"/>
              <a:defRPr kumimoji="1" sz="1800" kern="1200">
                <a:solidFill>
                  <a:schemeClr val="tx1"/>
                </a:solidFill>
                <a:latin typeface="+mn-lt"/>
                <a:ea typeface="+mn-ea"/>
                <a:cs typeface="+mn-cs"/>
              </a:defRPr>
            </a:lvl3pPr>
            <a:lvl4pPr marL="1706563" indent="-334963" algn="l" defTabSz="914400" rtl="0" eaLnBrk="1" latinLnBrk="0" hangingPunct="1">
              <a:lnSpc>
                <a:spcPct val="110000"/>
              </a:lnSpc>
              <a:spcBef>
                <a:spcPts val="0"/>
              </a:spcBef>
              <a:buFont typeface="Wingdings" panose="05000000000000000000" pitchFamily="2" charset="2"/>
              <a:buChar char="l"/>
              <a:defRPr kumimoji="1" sz="1600" kern="1200">
                <a:solidFill>
                  <a:schemeClr val="tx1"/>
                </a:solidFill>
                <a:latin typeface="+mn-lt"/>
                <a:ea typeface="+mn-ea"/>
                <a:cs typeface="+mn-cs"/>
              </a:defRPr>
            </a:lvl4pPr>
            <a:lvl5pPr marL="2151063" indent="-322263" algn="l" defTabSz="914400" rtl="0" eaLnBrk="1" latinLnBrk="0" hangingPunct="1">
              <a:lnSpc>
                <a:spcPct val="110000"/>
              </a:lnSpc>
              <a:spcBef>
                <a:spcPts val="0"/>
              </a:spcBef>
              <a:buFont typeface="Wingdings" panose="05000000000000000000" pitchFamily="2" charset="2"/>
              <a:buChar char="l"/>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Because of the large error due to </a:t>
            </a:r>
            <a:r>
              <a:rPr kumimoji="1" lang="en" altLang="ja-JP" sz="2000" b="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low statistics</a:t>
            </a:r>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 and </a:t>
            </a:r>
            <a:r>
              <a:rPr kumimoji="1" lang="en" altLang="ja-JP" sz="2000" b="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many background events</a:t>
            </a:r>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 it is not possible to conclude that a significant </a:t>
            </a:r>
            <a:r>
              <a:rPr kumimoji="1" lang="en" altLang="ja-JP" sz="2000" b="0" baseline="30000" dirty="0">
                <a:latin typeface="Helvetica Neue" panose="02000503000000020004" pitchFamily="2" charset="0"/>
                <a:ea typeface="Helvetica Neue" panose="02000503000000020004" pitchFamily="2" charset="0"/>
                <a:cs typeface="Helvetica Neue" panose="02000503000000020004" pitchFamily="2" charset="0"/>
              </a:rPr>
              <a:t>26</a:t>
            </a:r>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Si(</a:t>
            </a:r>
            <a:r>
              <a:rPr kumimoji="1" lang="en-US" altLang="ja-JP" sz="2000" b="0" dirty="0">
                <a:latin typeface="Helvetica Neue" panose="02000503000000020004" pitchFamily="2" charset="0"/>
                <a:ea typeface="Helvetica Neue" panose="02000503000000020004" pitchFamily="2" charset="0"/>
                <a:cs typeface="Helvetica Neue" panose="02000503000000020004" pitchFamily="2" charset="0"/>
              </a:rPr>
              <a:t>α</a:t>
            </a:r>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 p)</a:t>
            </a:r>
            <a:r>
              <a:rPr kumimoji="1" lang="en" altLang="ja-JP" sz="2000" b="0" baseline="30000" dirty="0">
                <a:latin typeface="Helvetica Neue" panose="02000503000000020004" pitchFamily="2" charset="0"/>
                <a:ea typeface="Helvetica Neue" panose="02000503000000020004" pitchFamily="2" charset="0"/>
                <a:cs typeface="Helvetica Neue" panose="02000503000000020004" pitchFamily="2" charset="0"/>
              </a:rPr>
              <a:t>29</a:t>
            </a:r>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P reaction could be detected. </a:t>
            </a:r>
          </a:p>
          <a:p>
            <a:endParaRPr kumimoji="1" lang="en" altLang="ja-JP" sz="1050" b="0" dirty="0">
              <a:latin typeface="Helvetica Neue" panose="02000503000000020004" pitchFamily="2" charset="0"/>
              <a:ea typeface="Helvetica Neue" panose="02000503000000020004" pitchFamily="2" charset="0"/>
              <a:cs typeface="Helvetica Neue" panose="02000503000000020004" pitchFamily="2" charset="0"/>
            </a:endParaRPr>
          </a:p>
          <a:p>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However,</a:t>
            </a:r>
            <a:r>
              <a:rPr kumimoji="1" lang="en-US" altLang="ja-JP" sz="2000" b="0" dirty="0">
                <a:latin typeface="Helvetica Neue" panose="02000503000000020004" pitchFamily="2" charset="0"/>
                <a:ea typeface="Helvetica Neue" panose="02000503000000020004" pitchFamily="2" charset="0"/>
                <a:cs typeface="Helvetica Neue" panose="02000503000000020004" pitchFamily="2" charset="0"/>
              </a:rPr>
              <a:t> </a:t>
            </a:r>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the result shows that the experimental cross section was </a:t>
            </a:r>
            <a:r>
              <a:rPr kumimoji="1" lang="en" altLang="ja-JP" sz="20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about one order of magnitude lower than the statistical model</a:t>
            </a:r>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 value</a:t>
            </a:r>
            <a:r>
              <a:rPr kumimoji="1" lang="en" altLang="ja-JP" sz="2000" b="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kumimoji="1" lang="en" altLang="ja-JP" sz="2000" b="0" dirty="0">
                <a:latin typeface="Helvetica Neue" panose="02000503000000020004" pitchFamily="2" charset="0"/>
                <a:ea typeface="Helvetica Neue" panose="02000503000000020004" pitchFamily="2" charset="0"/>
                <a:cs typeface="Helvetica Neue" panose="02000503000000020004" pitchFamily="2" charset="0"/>
              </a:rPr>
              <a:t>in the high energy region.</a:t>
            </a:r>
          </a:p>
        </p:txBody>
      </p:sp>
      <p:pic>
        <p:nvPicPr>
          <p:cNvPr id="4" name="図 3" descr="グラフ&#10;&#10;自動的に生成された説明">
            <a:extLst>
              <a:ext uri="{FF2B5EF4-FFF2-40B4-BE49-F238E27FC236}">
                <a16:creationId xmlns:a16="http://schemas.microsoft.com/office/drawing/2014/main" id="{248780AA-548A-91D4-3EA4-9FD685B1A27F}"/>
              </a:ext>
            </a:extLst>
          </p:cNvPr>
          <p:cNvPicPr>
            <a:picLocks noChangeAspect="1"/>
          </p:cNvPicPr>
          <p:nvPr/>
        </p:nvPicPr>
        <p:blipFill>
          <a:blip r:embed="rId3"/>
          <a:stretch>
            <a:fillRect/>
          </a:stretch>
        </p:blipFill>
        <p:spPr>
          <a:xfrm>
            <a:off x="565572" y="1307315"/>
            <a:ext cx="5054600" cy="4902200"/>
          </a:xfrm>
          <a:prstGeom prst="rect">
            <a:avLst/>
          </a:prstGeom>
        </p:spPr>
      </p:pic>
      <p:sp>
        <p:nvSpPr>
          <p:cNvPr id="8" name="テキスト ボックス 7">
            <a:extLst>
              <a:ext uri="{FF2B5EF4-FFF2-40B4-BE49-F238E27FC236}">
                <a16:creationId xmlns:a16="http://schemas.microsoft.com/office/drawing/2014/main" id="{2C4D3F11-C781-9ABE-0D97-6B412E99FF69}"/>
              </a:ext>
            </a:extLst>
          </p:cNvPr>
          <p:cNvSpPr txBox="1"/>
          <p:nvPr/>
        </p:nvSpPr>
        <p:spPr>
          <a:xfrm>
            <a:off x="1276206" y="1845246"/>
            <a:ext cx="2092217" cy="400110"/>
          </a:xfrm>
          <a:prstGeom prst="rect">
            <a:avLst/>
          </a:prstGeom>
          <a:noFill/>
        </p:spPr>
        <p:txBody>
          <a:bodyPr wrap="square" rtlCol="0">
            <a:spAutoFit/>
          </a:bodyPr>
          <a:lstStyle/>
          <a:p>
            <a:pPr algn="ctr"/>
            <a:r>
              <a:rPr kumimoji="1" lang="en-US" altLang="ja-JP" sz="2000" dirty="0">
                <a:solidFill>
                  <a:srgbClr val="FF0000"/>
                </a:solidFill>
                <a:latin typeface="Helvetica Neue" panose="02000503000000020004" pitchFamily="2" charset="0"/>
                <a:cs typeface="Helvetica Neue" panose="02000503000000020004" pitchFamily="2" charset="0"/>
              </a:rPr>
              <a:t>NON-SMOKER</a:t>
            </a:r>
            <a:endParaRPr kumimoji="1" lang="ja-JP" altLang="en-US" sz="2000">
              <a:solidFill>
                <a:srgbClr val="FF0000"/>
              </a:solidFill>
              <a:latin typeface="Helvetica Neue" panose="02000503000000020004" pitchFamily="2" charset="0"/>
              <a:cs typeface="Helvetica Neue" panose="02000503000000020004" pitchFamily="2" charset="0"/>
            </a:endParaRPr>
          </a:p>
        </p:txBody>
      </p:sp>
      <p:cxnSp>
        <p:nvCxnSpPr>
          <p:cNvPr id="13" name="直線コネクタ 12">
            <a:extLst>
              <a:ext uri="{FF2B5EF4-FFF2-40B4-BE49-F238E27FC236}">
                <a16:creationId xmlns:a16="http://schemas.microsoft.com/office/drawing/2014/main" id="{6E285BC5-F28B-F973-731C-633CE32A6222}"/>
              </a:ext>
            </a:extLst>
          </p:cNvPr>
          <p:cNvCxnSpPr>
            <a:cxnSpLocks/>
          </p:cNvCxnSpPr>
          <p:nvPr/>
        </p:nvCxnSpPr>
        <p:spPr>
          <a:xfrm>
            <a:off x="3977820" y="3071544"/>
            <a:ext cx="0" cy="264433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3B256313-1383-E083-45EB-CC49277FE297}"/>
              </a:ext>
            </a:extLst>
          </p:cNvPr>
          <p:cNvSpPr txBox="1"/>
          <p:nvPr/>
        </p:nvSpPr>
        <p:spPr>
          <a:xfrm>
            <a:off x="4075886" y="3272028"/>
            <a:ext cx="1504678" cy="646331"/>
          </a:xfrm>
          <a:prstGeom prst="rect">
            <a:avLst/>
          </a:prstGeom>
          <a:solidFill>
            <a:srgbClr val="FFFFFF"/>
          </a:solidFill>
        </p:spPr>
        <p:txBody>
          <a:bodyPr wrap="square" rtlCol="0">
            <a:spAutoFit/>
          </a:bodyPr>
          <a:lstStyle/>
          <a:p>
            <a:pPr algn="ctr"/>
            <a:r>
              <a:rPr lang="en-US"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r>
              <a:rPr kumimoji="1" lang="en-US" altLang="ja-JP"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outside of the window)</a:t>
            </a:r>
            <a:endParaRPr kumimoji="1" lang="ja-JP" altLang="en-US">
              <a:solidFill>
                <a:srgbClr val="FF0000"/>
              </a:solidFill>
              <a:latin typeface="Helvetica Neue" panose="02000503000000020004" pitchFamily="2" charset="0"/>
              <a:cs typeface="Helvetica Neue" panose="02000503000000020004" pitchFamily="2" charset="0"/>
            </a:endParaRPr>
          </a:p>
        </p:txBody>
      </p:sp>
      <p:cxnSp>
        <p:nvCxnSpPr>
          <p:cNvPr id="15" name="直線矢印コネクタ 14">
            <a:extLst>
              <a:ext uri="{FF2B5EF4-FFF2-40B4-BE49-F238E27FC236}">
                <a16:creationId xmlns:a16="http://schemas.microsoft.com/office/drawing/2014/main" id="{E3A0D4AF-A275-1429-0A3F-374EA7F5D86E}"/>
              </a:ext>
            </a:extLst>
          </p:cNvPr>
          <p:cNvCxnSpPr/>
          <p:nvPr/>
        </p:nvCxnSpPr>
        <p:spPr>
          <a:xfrm>
            <a:off x="3977820" y="5559332"/>
            <a:ext cx="71292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077079"/>
      </p:ext>
    </p:extLst>
  </p:cSld>
  <p:clrMapOvr>
    <a:masterClrMapping/>
  </p:clrMapOvr>
</p:sld>
</file>

<file path=ppt/theme/theme1.xml><?xml version="1.0" encoding="utf-8"?>
<a:theme xmlns:a="http://schemas.openxmlformats.org/drawingml/2006/main" name="研究発表スライドマスタ">
  <a:themeElements>
    <a:clrScheme name="ユーザー定義 8">
      <a:dk1>
        <a:srgbClr val="4D4D4D"/>
      </a:dk1>
      <a:lt1>
        <a:srgbClr val="F8F8F8"/>
      </a:lt1>
      <a:dk2>
        <a:srgbClr val="7F7F7F"/>
      </a:dk2>
      <a:lt2>
        <a:srgbClr val="B2B2B2"/>
      </a:lt2>
      <a:accent1>
        <a:srgbClr val="2E5B96"/>
      </a:accent1>
      <a:accent2>
        <a:srgbClr val="C03936"/>
      </a:accent2>
      <a:accent3>
        <a:srgbClr val="ED7D31"/>
      </a:accent3>
      <a:accent4>
        <a:srgbClr val="3E9288"/>
      </a:accent4>
      <a:accent5>
        <a:srgbClr val="4747C1"/>
      </a:accent5>
      <a:accent6>
        <a:srgbClr val="70AD47"/>
      </a:accent6>
      <a:hlink>
        <a:srgbClr val="0563C1"/>
      </a:hlink>
      <a:folHlink>
        <a:srgbClr val="954F72"/>
      </a:folHlink>
    </a:clrScheme>
    <a:fontScheme name="ユーザー定義 2">
      <a:majorFont>
        <a:latin typeface="Segoe UI"/>
        <a:ea typeface="游ゴシック Medium"/>
        <a:cs typeface=""/>
      </a:majorFont>
      <a:minorFont>
        <a:latin typeface="Segoe UI"/>
        <a:ea typeface="游ゴシック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研究発表用テンプレート2022版.potx" id="{6306135A-614C-4776-A803-91994B10B76C}" vid="{3B8C9F31-E626-4709-A765-E9EDF381CB2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研究発表用テンプレート2022版</Template>
  <TotalTime>58169</TotalTime>
  <Words>1301</Words>
  <Application>Microsoft Macintosh PowerPoint</Application>
  <PresentationFormat>ワイド画面</PresentationFormat>
  <Paragraphs>126</Paragraphs>
  <Slides>8</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Meiryo UI</vt:lpstr>
      <vt:lpstr>游ゴシック</vt:lpstr>
      <vt:lpstr>游ゴシック Medium</vt:lpstr>
      <vt:lpstr>Arial</vt:lpstr>
      <vt:lpstr>Cambria Math</vt:lpstr>
      <vt:lpstr>Helvetica Neue</vt:lpstr>
      <vt:lpstr>Segoe UI</vt:lpstr>
      <vt:lpstr>Wingdings</vt:lpstr>
      <vt:lpstr>研究発表スライドマスタ</vt:lpstr>
      <vt:lpstr>Direct measurement of the 26Si(α, p)29P reaction  for the nucleosynthesis in X-ray bursts</vt:lpstr>
      <vt:lpstr>Why is the 26Si(α, p)29P reaction important?</vt:lpstr>
      <vt:lpstr>Why is the 26Si(α, p)29P reaction important?</vt:lpstr>
      <vt:lpstr>Why is the 26Si(α, p)29P reaction important?</vt:lpstr>
      <vt:lpstr>Why is the 26Si(α, p)29P reaction important?</vt:lpstr>
      <vt:lpstr>Previous research on the 26Si(α, p)29P reaction rate</vt:lpstr>
      <vt:lpstr>Setup for the measurement</vt:lpstr>
      <vt:lpstr>Preliminary cross section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大川　皓大</dc:creator>
  <cp:lastModifiedBy>大川　皓大</cp:lastModifiedBy>
  <cp:revision>92</cp:revision>
  <cp:lastPrinted>2022-06-14T05:02:37Z</cp:lastPrinted>
  <dcterms:created xsi:type="dcterms:W3CDTF">2022-05-31T02:34:04Z</dcterms:created>
  <dcterms:modified xsi:type="dcterms:W3CDTF">2023-08-31T03:17:58Z</dcterms:modified>
</cp:coreProperties>
</file>